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3" r:id="rId6"/>
    <p:sldId id="271" r:id="rId7"/>
    <p:sldId id="272" r:id="rId8"/>
    <p:sldId id="274" r:id="rId9"/>
    <p:sldId id="277" r:id="rId10"/>
    <p:sldId id="259" r:id="rId11"/>
    <p:sldId id="275" r:id="rId12"/>
    <p:sldId id="260" r:id="rId13"/>
    <p:sldId id="276" r:id="rId14"/>
    <p:sldId id="263" r:id="rId15"/>
    <p:sldId id="266" r:id="rId16"/>
    <p:sldId id="262" r:id="rId17"/>
    <p:sldId id="267" r:id="rId18"/>
    <p:sldId id="265" r:id="rId19"/>
    <p:sldId id="261" r:id="rId20"/>
    <p:sldId id="264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4660"/>
  </p:normalViewPr>
  <p:slideViewPr>
    <p:cSldViewPr>
      <p:cViewPr varScale="1">
        <p:scale>
          <a:sx n="83" d="100"/>
          <a:sy n="83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19F3-B07B-4582-BCE4-8B28CF1DF587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E64A-7FCC-41E9-8236-0CCCDCF8A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D734-8EA5-4B87-BB86-12FD42851B7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CF6D-0B21-4519-9FA6-AF736C872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38A9-64D9-40AD-AEA4-076447DC85F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B639-85BE-4EC1-9B86-F0A626F9D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7627-686B-4971-9D48-D14AAF92731F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DA0-5759-43BD-8600-BACD7CB81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273D-A3D4-41C8-AB8F-C3707C9DCA38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C362-3F49-44A8-9209-27774E25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CB14-6F7D-49D6-9D89-D1A96755E28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F02A-33C8-4774-8CE3-CA5FC5204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A5B9-4261-4EDF-AD9C-74DEEF928AE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8776-E74D-442A-9752-FCFC5293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0C73-DB7B-445A-8EA1-075E971897C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3DD7-0C4B-4952-A0DF-C25CE7949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6D47-00D7-4F70-8F7C-C36F5456BA73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FF71-1330-4202-81E7-D4ADA57B4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9DB3-A4A6-4F38-9995-C17DB96F4B0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5C9B-22E2-447E-9B9D-7E405B9C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3ABC-06A3-4356-9440-0B6901135DE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31F9-1613-4721-A88B-A6F4F26E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1E7BF0-629E-4C40-A9FB-B2C70CB60D13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297BE-AC08-4E82-9242-FAC7C2CED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087563" y="2349500"/>
            <a:ext cx="70564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i="0">
                <a:solidFill>
                  <a:schemeClr val="bg1"/>
                </a:solidFill>
                <a:latin typeface="Calibri" pitchFamily="34" charset="0"/>
              </a:rPr>
              <a:t>Китай</a:t>
            </a:r>
            <a:r>
              <a:rPr lang="ru-RU" sz="2800" i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5400" i="0">
                <a:solidFill>
                  <a:schemeClr val="bg1"/>
                </a:solidFill>
                <a:latin typeface="Calibri" pitchFamily="34" charset="0"/>
              </a:rPr>
              <a:t>– страна рекордов и контрастов.</a:t>
            </a:r>
            <a:r>
              <a:rPr lang="ru-RU" sz="4800" i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484438" y="5084763"/>
            <a:ext cx="6767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i="0">
                <a:solidFill>
                  <a:schemeClr val="bg1"/>
                </a:solidFill>
                <a:latin typeface="Calibri" pitchFamily="34" charset="0"/>
              </a:rPr>
              <a:t>Население Китая.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88" y="76200"/>
            <a:ext cx="7561262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китайская стена </a:t>
            </a:r>
            <a:endParaRPr lang="ru-RU" sz="4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3317875"/>
            <a:ext cx="5211763" cy="35179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263" y="1125538"/>
            <a:ext cx="3024187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крупнейший памятник архитектуры. </a:t>
            </a:r>
            <a:r>
              <a:rPr lang="ru-RU" i="0" dirty="0"/>
              <a:t>П</a:t>
            </a:r>
            <a:r>
              <a:rPr lang="ru-RU" i="0" dirty="0"/>
              <a:t>роходит </a:t>
            </a:r>
            <a:r>
              <a:rPr lang="ru-RU" i="0" dirty="0"/>
              <a:t>по </a:t>
            </a:r>
            <a:r>
              <a:rPr lang="ru-RU" i="0" dirty="0"/>
              <a:t>северному Китаю на </a:t>
            </a:r>
            <a:r>
              <a:rPr lang="ru-RU" i="0" dirty="0"/>
              <a:t>протяжении </a:t>
            </a:r>
            <a:r>
              <a:rPr lang="ru-RU" i="0" dirty="0"/>
              <a:t>8851,8 км</a:t>
            </a:r>
            <a:endParaRPr lang="ru-RU" i="0" dirty="0"/>
          </a:p>
        </p:txBody>
      </p:sp>
      <p:sp>
        <p:nvSpPr>
          <p:cNvPr id="8" name="TextBox 7"/>
          <p:cNvSpPr txBox="1"/>
          <p:nvPr/>
        </p:nvSpPr>
        <p:spPr>
          <a:xfrm>
            <a:off x="6516688" y="3963988"/>
            <a:ext cx="2303462" cy="1754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строительство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началось в </a:t>
            </a:r>
            <a:r>
              <a:rPr lang="ru-RU" i="0" dirty="0"/>
              <a:t> III веке </a:t>
            </a:r>
            <a:endParaRPr lang="ru-RU" i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до</a:t>
            </a:r>
            <a:r>
              <a:rPr lang="ru-RU" i="0" dirty="0"/>
              <a:t> н. э. </a:t>
            </a:r>
            <a:r>
              <a:rPr lang="ru-RU" i="0" dirty="0"/>
              <a:t>для </a:t>
            </a:r>
            <a:r>
              <a:rPr lang="ru-RU" i="0" dirty="0"/>
              <a:t>защиты </a:t>
            </a:r>
            <a:endParaRPr lang="ru-RU" i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государства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от </a:t>
            </a:r>
            <a:r>
              <a:rPr lang="ru-RU" i="0" dirty="0"/>
              <a:t>набегов кочевого народа </a:t>
            </a:r>
            <a:r>
              <a:rPr lang="ru-RU" i="0" dirty="0" err="1"/>
              <a:t>хунну</a:t>
            </a:r>
            <a:r>
              <a:rPr lang="ru-RU" i="0" dirty="0"/>
              <a:t>.</a:t>
            </a:r>
            <a:endParaRPr lang="ru-RU" i="0" dirty="0"/>
          </a:p>
        </p:txBody>
      </p:sp>
      <p:pic>
        <p:nvPicPr>
          <p:cNvPr id="8194" name="Picture 2" descr="C:\Users\1\Desktop\Китай\1_445_Chang_che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052513"/>
            <a:ext cx="4537075" cy="32051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075"/>
            <a:ext cx="8351837" cy="889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залив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Ханчжоувань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наташкин китай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1438"/>
            <a:ext cx="4495800" cy="273526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7" name="Picture 3" descr="C:\Users\1\Desktop\наташкин китай\bridge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141663"/>
            <a:ext cx="5688012" cy="3387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7900" y="1293813"/>
            <a:ext cx="4248150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вантовый </a:t>
            </a: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мост в заливе </a:t>
            </a:r>
            <a:r>
              <a:rPr lang="ru-RU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Ханчжоувань</a:t>
            </a: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у восточного побережья </a:t>
            </a: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Китая, самый длинный в мире (36 км)</a:t>
            </a:r>
            <a:endParaRPr lang="ru-RU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6007100"/>
            <a:ext cx="29146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соединяет города Шанхай и </a:t>
            </a:r>
            <a:r>
              <a:rPr lang="ru-RU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Нинбо</a:t>
            </a:r>
            <a:r>
              <a:rPr lang="ru-RU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1125538"/>
            <a:ext cx="4114800" cy="27082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5688013" cy="37925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15888"/>
            <a:ext cx="8353425" cy="8318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Летний императорский дворец</a:t>
            </a:r>
            <a:endParaRPr lang="ru-RU" sz="4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125538"/>
            <a:ext cx="3455988" cy="12017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0" dirty="0"/>
              <a:t>-</a:t>
            </a:r>
            <a:r>
              <a:rPr lang="ru-RU" i="0" dirty="0"/>
              <a:t> </a:t>
            </a:r>
            <a:r>
              <a:rPr lang="ru-RU" sz="2000" i="0" dirty="0"/>
              <a:t>летняя </a:t>
            </a:r>
            <a:r>
              <a:rPr lang="ru-RU" sz="2000" i="0" dirty="0"/>
              <a:t>резиденция императоров </a:t>
            </a:r>
            <a:r>
              <a:rPr lang="ru-RU" sz="2000" i="0" dirty="0" err="1"/>
              <a:t>Цинской</a:t>
            </a:r>
            <a:r>
              <a:rPr lang="ru-RU" sz="2000" i="0" dirty="0"/>
              <a:t> династии на </a:t>
            </a:r>
            <a:r>
              <a:rPr lang="ru-RU" sz="2000" i="0" dirty="0"/>
              <a:t>окраине </a:t>
            </a:r>
            <a:r>
              <a:rPr lang="ru-RU" sz="2000" i="0" dirty="0"/>
              <a:t>Пекина.</a:t>
            </a:r>
            <a:endParaRPr lang="ru-RU" sz="20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6251575" y="4508500"/>
            <a:ext cx="2592388" cy="1477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парк </a:t>
            </a:r>
            <a:r>
              <a:rPr lang="ru-RU" i="0" dirty="0"/>
              <a:t>с более чем 3000 строений занесён </a:t>
            </a:r>
            <a:r>
              <a:rPr lang="ru-RU" i="0" dirty="0"/>
              <a:t>ЮНЕСКО</a:t>
            </a:r>
            <a:r>
              <a:rPr lang="ru-RU" i="0" dirty="0"/>
              <a:t> в список </a:t>
            </a:r>
            <a:r>
              <a:rPr lang="ru-RU" i="0" dirty="0"/>
              <a:t>всемирного наследия человечества.</a:t>
            </a:r>
            <a:endParaRPr lang="ru-RU" i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Телебашня «Восточная жемчужина»</a:t>
            </a:r>
          </a:p>
        </p:txBody>
      </p:sp>
      <p:pic>
        <p:nvPicPr>
          <p:cNvPr id="7170" name="Picture 2" descr="C:\Users\1\Desktop\наташкин китай\Жемчужина восто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4535488" cy="3398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</p:pic>
      <p:pic>
        <p:nvPicPr>
          <p:cNvPr id="7171" name="Picture 3" descr="C:\Users\1\Desktop\наташкин китай\shanhaitel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484313"/>
            <a:ext cx="3094037" cy="41227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" y="1484313"/>
            <a:ext cx="4887913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вторая по высоте телебашня в Азии </a:t>
            </a:r>
            <a:r>
              <a:rPr lang="ru-RU" i="0" dirty="0"/>
              <a:t>(468 м), </a:t>
            </a:r>
            <a:r>
              <a:rPr lang="ru-RU" i="0" dirty="0"/>
              <a:t>пятая по высоте в мире, главная достопримечательность района </a:t>
            </a:r>
            <a:r>
              <a:rPr lang="ru-RU" i="0" dirty="0" err="1"/>
              <a:t>Пудун</a:t>
            </a:r>
            <a:r>
              <a:rPr lang="ru-RU" i="0" dirty="0"/>
              <a:t> в Шанхае.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115888"/>
            <a:ext cx="7285038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мечеть в </a:t>
            </a:r>
            <a:r>
              <a:rPr lang="ru-RU" sz="4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Сиане</a:t>
            </a:r>
            <a:endParaRPr lang="ru-RU" sz="4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4770438" cy="35925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6338"/>
            <a:ext cx="4379912" cy="290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305425" y="1557338"/>
            <a:ext cx="3384550" cy="163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0" dirty="0"/>
              <a:t>- большая </a:t>
            </a:r>
            <a:r>
              <a:rPr lang="ru-RU" sz="2000" i="0" dirty="0"/>
              <a:t>Мечеть в </a:t>
            </a:r>
            <a:r>
              <a:rPr lang="ru-RU" sz="2000" i="0" dirty="0" err="1"/>
              <a:t>Сиани</a:t>
            </a:r>
            <a:r>
              <a:rPr lang="ru-RU" sz="2000" i="0" dirty="0"/>
              <a:t> - одна из самых старых, самых больших и лучше всего сохранившихся исламских мечетей в Китае.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5138738"/>
            <a:ext cx="4249738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Строительство мечети было завершено </a:t>
            </a:r>
            <a:r>
              <a:rPr lang="ru-RU" i="0" dirty="0"/>
              <a:t>в 742 </a:t>
            </a:r>
            <a:r>
              <a:rPr lang="ru-RU" i="0" dirty="0"/>
              <a:t>году и </a:t>
            </a:r>
            <a:r>
              <a:rPr lang="ru-RU" i="0" dirty="0"/>
              <a:t>стало результатом распространения в середине 7-го столетия исламской религии, проникшей в северо-западный </a:t>
            </a:r>
            <a:r>
              <a:rPr lang="ru-RU" i="0" dirty="0"/>
              <a:t>Китай.</a:t>
            </a:r>
            <a:endParaRPr lang="ru-RU" i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0" y="36513"/>
            <a:ext cx="6192838" cy="1108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Набережная </a:t>
            </a: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446587" cy="35083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41438"/>
            <a:ext cx="5149850" cy="32670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895850"/>
            <a:ext cx="4716463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известный </a:t>
            </a:r>
            <a:r>
              <a:rPr lang="ru-RU" i="0" dirty="0"/>
              <a:t>прибрежный район, в течение сотен лет считающийся символом Шанхая. Расположенная на западном берегу реки </a:t>
            </a:r>
            <a:r>
              <a:rPr lang="ru-RU" i="0" dirty="0" err="1"/>
              <a:t>Хуанпу</a:t>
            </a:r>
            <a:r>
              <a:rPr lang="ru-RU" i="0" dirty="0"/>
              <a:t>, </a:t>
            </a:r>
            <a:r>
              <a:rPr lang="ru-RU" i="0" dirty="0"/>
              <a:t>набережная протянулась на полтора километра от моста </a:t>
            </a:r>
            <a:r>
              <a:rPr lang="ru-RU" i="0" dirty="0" err="1"/>
              <a:t>Вайбайду</a:t>
            </a:r>
            <a:r>
              <a:rPr lang="ru-RU" i="0" dirty="0"/>
              <a:t> </a:t>
            </a:r>
            <a:r>
              <a:rPr lang="ru-RU" i="0" dirty="0"/>
              <a:t>до моста </a:t>
            </a:r>
            <a:r>
              <a:rPr lang="ru-RU" i="0" dirty="0" err="1"/>
              <a:t>Наньпу</a:t>
            </a:r>
            <a:r>
              <a:rPr lang="ru-RU" i="0" dirty="0"/>
              <a:t>.</a:t>
            </a:r>
            <a:endParaRPr lang="ru-RU" i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1268413"/>
            <a:ext cx="3152775" cy="2395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260350"/>
            <a:ext cx="7632700" cy="7699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Запретный город в Пекине</a:t>
            </a:r>
            <a:endParaRPr lang="ru-RU" sz="4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3573463"/>
            <a:ext cx="5126037" cy="3067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5195888" cy="31908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99125" y="1268413"/>
            <a:ext cx="3241675" cy="2247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</a:t>
            </a:r>
            <a:r>
              <a:rPr lang="ru-RU" sz="2000" i="0" dirty="0"/>
              <a:t>самый </a:t>
            </a:r>
            <a:r>
              <a:rPr lang="ru-RU" sz="2000" i="0" dirty="0"/>
              <a:t>обширный дворцовый комплекс в мире </a:t>
            </a:r>
            <a:r>
              <a:rPr lang="ru-RU" sz="2000" i="0" dirty="0"/>
              <a:t>(720 </a:t>
            </a:r>
            <a:r>
              <a:rPr lang="ru-RU" sz="2000" i="0" dirty="0"/>
              <a:t>тыс. м</a:t>
            </a:r>
            <a:r>
              <a:rPr lang="ru-RU" sz="2000" i="0" baseline="30000" dirty="0"/>
              <a:t>2</a:t>
            </a:r>
            <a:r>
              <a:rPr lang="ru-RU" sz="2000" i="0" dirty="0"/>
              <a:t>), главный дворцовый комплекс китайских императоров с XV по начало XX века. Находится в центре </a:t>
            </a:r>
            <a:r>
              <a:rPr lang="ru-RU" sz="2000" i="0" dirty="0"/>
              <a:t>Пекина.</a:t>
            </a:r>
            <a:endParaRPr lang="ru-RU" sz="20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93675" y="4652963"/>
            <a:ext cx="3514725" cy="20304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Отсюда </a:t>
            </a:r>
            <a:r>
              <a:rPr lang="ru-RU" i="0" dirty="0"/>
              <a:t>Поднебесной правили 24 императора династий Мин и Цин. Первым из китайских объектов занесён ЮНЕСКО в список всемирного наследия </a:t>
            </a:r>
            <a:r>
              <a:rPr lang="ru-RU" i="0" dirty="0"/>
              <a:t>человечества</a:t>
            </a:r>
            <a:r>
              <a:rPr lang="ru-RU" i="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212850"/>
            <a:ext cx="4321175" cy="28797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288" y="188913"/>
            <a:ext cx="8424862" cy="8302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Пещера Тростниковой </a:t>
            </a: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флейты</a:t>
            </a:r>
            <a:endParaRPr lang="ru-RU" sz="4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38" y="3644900"/>
            <a:ext cx="4519612" cy="29289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3" y="4265613"/>
            <a:ext cx="3529012" cy="230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Расположена неподалёку </a:t>
            </a:r>
            <a:r>
              <a:rPr lang="ru-RU" i="0" dirty="0"/>
              <a:t>от </a:t>
            </a:r>
            <a:r>
              <a:rPr lang="ru-RU" i="0" dirty="0"/>
              <a:t>города </a:t>
            </a:r>
            <a:r>
              <a:rPr lang="ru-RU" i="0" dirty="0" err="1"/>
              <a:t>Гуйлинь</a:t>
            </a:r>
            <a:r>
              <a:rPr lang="ru-RU" i="0" dirty="0"/>
              <a:t>. Своё название пещера получила благодаря растущему вокруг неё особому виду тростника, из которого с древних времён делали одни из лучших флейт во всём Китае. </a:t>
            </a:r>
            <a:br>
              <a:rPr lang="ru-RU" i="0" dirty="0"/>
            </a:br>
            <a:endParaRPr lang="ru-RU" i="0" dirty="0"/>
          </a:p>
        </p:txBody>
      </p:sp>
      <p:sp>
        <p:nvSpPr>
          <p:cNvPr id="8" name="TextBox 7"/>
          <p:cNvSpPr txBox="1"/>
          <p:nvPr/>
        </p:nvSpPr>
        <p:spPr>
          <a:xfrm>
            <a:off x="4932363" y="1541463"/>
            <a:ext cx="3743325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Пещера Тростниковой флейты по праву является самой </a:t>
            </a:r>
            <a:r>
              <a:rPr lang="ru-RU" i="0" dirty="0"/>
              <a:t>красивой </a:t>
            </a:r>
            <a:r>
              <a:rPr lang="ru-RU" i="0" dirty="0"/>
              <a:t>пещерой в мире.</a:t>
            </a:r>
            <a:r>
              <a:rPr lang="ru-RU" i="0" dirty="0"/>
              <a:t/>
            </a:r>
            <a:br>
              <a:rPr lang="ru-RU" i="0" dirty="0"/>
            </a:br>
            <a:endParaRPr lang="ru-RU" i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13" y="131763"/>
            <a:ext cx="5761037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на воде </a:t>
            </a:r>
            <a:r>
              <a:rPr lang="ru-RU" sz="3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Чжуцзяцзяо</a:t>
            </a:r>
            <a:endParaRPr lang="ru-RU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27113"/>
            <a:ext cx="4465638" cy="33480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57563"/>
            <a:ext cx="5262563" cy="32893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3800" y="1217613"/>
            <a:ext cx="38227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- широко </a:t>
            </a:r>
            <a:r>
              <a:rPr lang="ru-RU" i="0" dirty="0"/>
              <a:t>известный во всем Китае древний город на воде с более чем 1700-летней историей. Это один из четырех хорошо сохранившихся до наших дней древних городов Шанхая.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50" y="4614863"/>
            <a:ext cx="3527425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/>
              <a:t>За его удивительную гармоничную красоту местные жители наградили его другим изящным именем - «Жемчужный город», а западные путешественники прозвали «Восточной Венецией».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Мраморная лодка в Пекине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557338"/>
            <a:ext cx="6408738" cy="4271962"/>
          </a:xfrm>
          <a:blipFill dpi="0" rotWithShape="1">
            <a:blip r:embed="rId2"/>
            <a:srcRect/>
            <a:tile tx="0" ty="0" sx="100000" sy="100000" flip="none" algn="tl"/>
          </a:blipFill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588125" y="1920875"/>
            <a:ext cx="2474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>
                <a:latin typeface="Calibri" pitchFamily="34" charset="0"/>
              </a:rPr>
              <a:t>- 36-метровый озёрный павильон пекинского Летнего дворца. Построен в 1755 г. при императоре Цяньлуне в виде плывущей ладьи. Конструкция каменная, с традиционной надстройкой из дерева.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88913"/>
            <a:ext cx="2698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0" y="188913"/>
            <a:ext cx="20828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8963" y="2601913"/>
            <a:ext cx="1793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621463" y="1700213"/>
            <a:ext cx="237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>
                <a:latin typeface="Calibri" pitchFamily="34" charset="0"/>
              </a:rPr>
              <a:t>Флаг Китайской Народной Республики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027863" y="4667250"/>
            <a:ext cx="19796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>
                <a:latin typeface="Calibri" pitchFamily="34" charset="0"/>
              </a:rPr>
              <a:t>Герб Китайской Народной Республики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311150" y="306863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i="0">
                <a:latin typeface="Calibri" pitchFamily="34" charset="0"/>
              </a:rPr>
              <a:t> крупнейшее по численности населения государство мира (свыше 1,3 млрд человек)</a:t>
            </a:r>
          </a:p>
        </p:txBody>
      </p:sp>
      <p:pic>
        <p:nvPicPr>
          <p:cNvPr id="14344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7263" y="155575"/>
            <a:ext cx="27257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3652838" y="22463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>
                <a:latin typeface="Calibri" pitchFamily="34" charset="0"/>
              </a:rPr>
              <a:t>Столица - Пекин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334963" y="3789363"/>
            <a:ext cx="5329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i="0">
                <a:latin typeface="Calibri" pitchFamily="34" charset="0"/>
              </a:rPr>
              <a:t>третье в мире государство по территории (после России и Канады)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323850" y="4456113"/>
            <a:ext cx="504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i="0">
                <a:latin typeface="Calibri" pitchFamily="34" charset="0"/>
              </a:rPr>
              <a:t>в горах Тибета находится самая высокая гора на Земле - Джомолунгма (Эверест)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311150" y="5300663"/>
            <a:ext cx="6132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i="0">
                <a:latin typeface="Calibri" pitchFamily="34" charset="0"/>
              </a:rPr>
              <a:t>Китай – очень </a:t>
            </a:r>
            <a:r>
              <a:rPr lang="ru-RU">
                <a:latin typeface="Calibri" pitchFamily="34" charset="0"/>
              </a:rPr>
              <a:t>разнообразная</a:t>
            </a:r>
            <a:r>
              <a:rPr lang="ru-RU" i="0">
                <a:latin typeface="Calibri" pitchFamily="34" charset="0"/>
              </a:rPr>
              <a:t> страна, здесь есть и современные мегаполисы, и деревушки, и замечательная природа. У Китая очень богатая история, ведь этому государству уже больше 5 тысяч лет.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150" y="171450"/>
            <a:ext cx="662463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Площадь Тяньаньмэнь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dirty="0">
              <a:latin typeface="+mn-lt"/>
            </a:endParaRPr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8180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205163"/>
            <a:ext cx="5222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268413"/>
            <a:ext cx="34147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79388" y="4254500"/>
            <a:ext cx="34925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>
                <a:latin typeface="Calibri" pitchFamily="34" charset="0"/>
              </a:rPr>
              <a:t>- крупнейшая в мире площадь, расположена в центре Пекина — столицы Китайской Народной Республики. Названа в честь ворот Тяньаньмэнь (дословно «Врата Небесного Спокойствия»), которые находятся к северу от площади и отделяют её от Запретного Города.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311525" y="476250"/>
            <a:ext cx="58324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0">
                <a:solidFill>
                  <a:schemeClr val="bg1"/>
                </a:solidFill>
                <a:latin typeface="Calibri" pitchFamily="34" charset="0"/>
              </a:rPr>
              <a:t>Но вы же понимаете, что по такой прекрасной стране можно путешествовать целую вечность…  </a:t>
            </a:r>
          </a:p>
        </p:txBody>
      </p:sp>
      <p:pic>
        <p:nvPicPr>
          <p:cNvPr id="3379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81300"/>
            <a:ext cx="3863975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50" y="-171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Демографическая ситуация</a:t>
            </a:r>
            <a:endParaRPr lang="ru-RU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5" y="1052513"/>
            <a:ext cx="4040188" cy="3951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Страна 1-ого типа воспроизводства населения. (относительно  низкая рождаемость, низкая смертность, низкий естественный прирост)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438" y="981075"/>
            <a:ext cx="4041775" cy="395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Китай страдает от перенаселенности. В стране проводится демографическая политика, направленная на снижение рождаемости.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5" name="Picture 2" descr="C:\Users\1\Desktop\наташкин китай\un_population_1_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321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1\Desktop\наташкин китай\kitai_5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3716338"/>
            <a:ext cx="42052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-242888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Религиозный состав населения</a:t>
            </a:r>
            <a:endParaRPr lang="ru-RU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4875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2-3 % :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даосисты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буддисты, мусульмане, конфуцианство.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4321175" cy="4454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1 % : христиане (католики и протестанты)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50" y="1747838"/>
            <a:ext cx="6408738" cy="4830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Все эти религии отложили отпечаток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морально-этические нормы этого великого народа.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Основными чертами китайской нации являются: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коллективизм, сплоченность, терпение,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настойчивость, трудолюбие, дисциплинированность.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Ведущей религией является конфуцианство, которое, в сущности, является учением.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Основополагающие положения конфуцианства: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Взаимоотношения должны основываться на уважении к старшим, на послушании и строгом соблюдении определенных норм.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Каждый должен занять свое место в обществе в соответствии со своими способностями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Обязательное соблюдение культа предков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Человек должен всю жизнь учиться, совершенствоваться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i="0" dirty="0">
              <a:latin typeface="+mn-lt"/>
            </a:endParaRPr>
          </a:p>
        </p:txBody>
      </p:sp>
      <p:pic>
        <p:nvPicPr>
          <p:cNvPr id="16390" name="Picture 6" descr="C:\Users\1\Desktop\наташкин китай\6a00d83451cdc869e200e552264af28833-80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005263"/>
            <a:ext cx="24003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1\Desktop\наташкин китай\seouldanceritual2492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628775"/>
            <a:ext cx="31480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Кухня Китая</a:t>
            </a:r>
            <a:endParaRPr lang="ru-RU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3" y="908050"/>
            <a:ext cx="763270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Китайская кухня известна во всем мире. Она готовится </a:t>
            </a:r>
            <a:r>
              <a:rPr lang="ru-RU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 основе учения Конфуция. Китайские повара следуют неуклонно его советам и создают поистине экзотические блюда. </a:t>
            </a:r>
            <a:r>
              <a:rPr lang="ru-RU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Но и тут эта страна выделяется своими контрастами. </a:t>
            </a:r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Так </a:t>
            </a:r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 Китай – страна расположенная в разных климатических поясах</a:t>
            </a:r>
            <a:r>
              <a:rPr lang="ru-RU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поэтому кухня северного Китая </a:t>
            </a:r>
            <a:endParaRPr lang="ru-RU" b="1" i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отличается от кухни южного Китая.</a:t>
            </a:r>
            <a:endParaRPr lang="ru-RU" b="1" i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2" name="Picture 2" descr="C:\Users\1\Desktop\наташкин китай\lomeinshrimppltweb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898900"/>
            <a:ext cx="31051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1\Desktop\наташкин китай\wZMQe0dM2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393382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088" y="3546475"/>
            <a:ext cx="38528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На юге кухня пресная: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075" y="4365625"/>
            <a:ext cx="3240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На севере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используют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больше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пеций: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6" name="Picture 4" descr="C:\Users\1\Desktop\наташкин китай\zasto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238" y="1878013"/>
            <a:ext cx="24907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1\Desktop\наташкин китай\scallop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223838"/>
            <a:ext cx="17160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C:\Users\1\Desktop\наташкин китай\3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386013"/>
            <a:ext cx="1727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-242888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Урбанизация</a:t>
            </a:r>
            <a:endParaRPr lang="ru-RU" sz="4200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356100" cy="23764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До 1949 года Китай считался одной из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слабоурбанизированных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стран.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структуре городов преобладали маленькие города.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настоящее время на ряду с городами миллионерами мы можем увидеть также большое количество деревень, с совершенно отличающимся сельским образом жизни от городского.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4105275" cy="46815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В 1949 году в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итае был взят курс на урбанизацию.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Было выделено 3 направления: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Увеличение доли городского населения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Рост более крупных городов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3 равномерное распространение городов по территории страны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6021388"/>
            <a:ext cx="828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результате Китай занимает 1-ое место по: 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абсолютному количеству городского населения, городов и городов  миллионеров.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8" name="Picture 7" descr="C:\Users\1\Desktop\наташкин китай\186124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357563"/>
            <a:ext cx="4014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F:\китааай\100_6048-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141663"/>
            <a:ext cx="36131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F:\китааай\f_6398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365625"/>
            <a:ext cx="21859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333375"/>
            <a:ext cx="4249738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Трущобы («</a:t>
            </a:r>
            <a:r>
              <a:rPr lang="ru-RU" b="1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хутуны</a:t>
            </a:r>
            <a:r>
              <a:rPr lang="ru-RU" b="1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») 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- в городах старого Китая группы домов строились, образуя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узкую улицу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. В старом Китае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хутуны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были самой низкой единицей административно-территориального деления в городах.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363" y="333375"/>
            <a:ext cx="43338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Города миллионеры: 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Шанхай, Пекин, Гуанчжоу,</a:t>
            </a:r>
            <a:r>
              <a:rPr lang="ru-RU" i="0" dirty="0">
                <a:latin typeface="+mn-lt"/>
              </a:rPr>
              <a:t> 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Харбин, Гонконг, 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Шэньчжэнь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Чунцин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 Урумчи, Ухань, Ланьчжоу, 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Баотоу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 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Синин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 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Хэфэй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 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Гуйян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r>
              <a:rPr lang="ru-RU" i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Шэньян</a:t>
            </a:r>
            <a:r>
              <a:rPr lang="ru-RU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 Далянь.</a:t>
            </a:r>
            <a:endParaRPr lang="ru-RU" b="1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dirty="0">
              <a:latin typeface="+mn-lt"/>
            </a:endParaRPr>
          </a:p>
        </p:txBody>
      </p:sp>
      <p:pic>
        <p:nvPicPr>
          <p:cNvPr id="19460" name="Picture 7" descr="C:\Users\1\Desktop\наташкин китай\1246732183_bf66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365625"/>
            <a:ext cx="34559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Users\1\Desktop\наташкин китай\chinese-slum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76475"/>
            <a:ext cx="37512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C:\Users\1\Desktop\наташкин китай\84213306_huasi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525" y="4230688"/>
            <a:ext cx="385921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C:\Users\1\Desktop\наташкин китай\1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1288" y="2017713"/>
            <a:ext cx="36480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88913"/>
            <a:ext cx="6624637" cy="1938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Стремящийся к модернизму и богатству Китай не забывает и о своих корнях и традициях. Китайцы стремятся к новому. В социальной жизни современный бизнес обставлен старинными церемониями.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китааай\googlech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167188"/>
            <a:ext cx="3455987" cy="25923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 descr="F:\китааай\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165350"/>
            <a:ext cx="3600450" cy="24018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 descr="F:\китааай\23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81425"/>
            <a:ext cx="3384550" cy="28987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 descr="F:\китааай\beijing-planetarium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765175"/>
            <a:ext cx="2663825" cy="37068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993062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и достопримечательности.</a:t>
            </a:r>
            <a:endParaRPr lang="ru-RU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5" descr="F:\китааай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34559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F:\китааай\a4dfadf423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213100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:\китааай\shun-hing-squ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239963"/>
            <a:ext cx="1824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:\китааай\сад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652963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:\китааай\Urban-Forest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076700"/>
            <a:ext cx="26019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F:\китааай\Shanghai00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48431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789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Слайд 1</vt:lpstr>
      <vt:lpstr>Слайд 2</vt:lpstr>
      <vt:lpstr>Демографическая ситуация</vt:lpstr>
      <vt:lpstr>Религиозный состав населения</vt:lpstr>
      <vt:lpstr>Кухня Китая</vt:lpstr>
      <vt:lpstr>Урбанизация</vt:lpstr>
      <vt:lpstr>Слайд 7</vt:lpstr>
      <vt:lpstr>Слайд 8</vt:lpstr>
      <vt:lpstr>Архитектура и достопримечательности.</vt:lpstr>
      <vt:lpstr>Слайд 10</vt:lpstr>
      <vt:lpstr> Мост через залив Ханчжоувань </vt:lpstr>
      <vt:lpstr>Слайд 12</vt:lpstr>
      <vt:lpstr>Телебашня «Восточная жемчужина»</vt:lpstr>
      <vt:lpstr>Слайд 14</vt:lpstr>
      <vt:lpstr>Слайд 15</vt:lpstr>
      <vt:lpstr>Слайд 16</vt:lpstr>
      <vt:lpstr>Слайд 17</vt:lpstr>
      <vt:lpstr>Слайд 18</vt:lpstr>
      <vt:lpstr>Мраморная лодка в Пекине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35</cp:revision>
  <dcterms:created xsi:type="dcterms:W3CDTF">2012-12-20T14:43:31Z</dcterms:created>
  <dcterms:modified xsi:type="dcterms:W3CDTF">2013-02-05T18:17:02Z</dcterms:modified>
</cp:coreProperties>
</file>