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990033"/>
    <a:srgbClr val="FF0066"/>
    <a:srgbClr val="003300"/>
    <a:srgbClr val="660033"/>
    <a:srgbClr val="FF0000"/>
    <a:srgbClr val="660066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462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526065-C6CB-4A6C-AE41-ECCA69539650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B38615-EF2E-4DD4-AC82-EDB01841F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2D67B6-6D2F-4253-8F5B-2D554F95EE2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5178FB-FFD5-46C6-A2BD-EF64455AEEC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AAE5BC-BBE1-400A-A357-484D9AFBEA8C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302629-CC6C-436D-BBD8-157FBC0E6B9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50F76F-476A-441B-813A-BED9FAC10EF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D7477F-3999-4E5C-860C-7FD1E2F3708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202CA6-8568-49A8-862D-AC51AA7F316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75CCE-AF6C-44B0-A963-DF05481CDE9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AD4214-11EA-499A-9C71-1BC3A357197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38ED83-750D-4DA8-91D6-4C7770E9778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A30C22-7035-45DF-9B77-90EB853EFE0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FB82A4-62FD-4E29-BF08-BC61F99805F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26DA68-5FC0-42D0-A837-E4B8AAC6DF1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2F0B1E-2C45-4660-B058-F41860596D7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FF45D-2BE0-429A-87C5-2EDB9249EEAE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606D1-5482-4DB1-8985-9918FCD50D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0"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121CE-DB80-4F3B-B416-ABB14AFE9EE1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DE56B-B2A7-4EC3-AE59-7748F7C724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0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B2736-0A80-4F89-812F-DFCF025E5927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2983C-EF84-4EA0-9BB4-1D180275A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0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5C9E0-BA51-4E60-869A-60B43D27AA46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851-B595-4E68-BEE3-47A253B1D8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0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C6EA1-F5D9-4420-8CE2-68639913F617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DDA9C-DA17-47CF-98E9-EFC4F1B1C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0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E9007-EA20-411E-B2BD-442AF653ED6F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2C138-0F1F-410E-9CEF-CEEB8F598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0"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C42A9-F997-4620-9B3F-FE276C49BA10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78FB8-5874-4FE4-B9E6-54C5826B4E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0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A081-30AD-4C6E-BCC9-18B757B061F4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9AEB4-A3D1-4CDD-A72B-4179E7E824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0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60EDB-B2E3-4D01-94B4-9E9E21FDBB92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DD90D-42FE-40F0-9DC2-BFCBC7EFE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0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35DF9-2AF3-4992-A5BF-BE1B86190737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D7BA-2DAA-447E-B89B-B7F220B32E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0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FCD04-AB2A-483F-AF00-D5C3A13D69A4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66BB7-7634-477D-BD9C-F56786A32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0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65FB47-1FB6-423E-ACEF-3720AD023313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926F3D-2981-48D1-BA29-F6BFBAA4E3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0">
    <p:dissolve/>
    <p:sndAc>
      <p:stSnd>
        <p:snd r:embed="rId13" name="chimes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912100" algn="l"/>
              </a:tabLst>
            </a:pPr>
            <a:r>
              <a:rPr lang="ru-RU" sz="4800" b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ВРЕМЕНА ГОДА. ДВЕНАДЦАТЬ МЕСЯЦЕВ.</a:t>
            </a:r>
          </a:p>
        </p:txBody>
      </p:sp>
      <p:sp>
        <p:nvSpPr>
          <p:cNvPr id="2051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Рисунок 6" descr="Waterfall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8" y="1571625"/>
            <a:ext cx="8429625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Задание № </a:t>
            </a:r>
            <a:r>
              <a:rPr lang="en-US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ru-RU" sz="40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Отгадайте загадки:</a:t>
            </a:r>
            <a:endParaRPr lang="en-US" sz="4000" b="1" i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is the season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When fruit is sweet,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is the season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When school friends meet!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Autumn Leaves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14938" y="2214563"/>
            <a:ext cx="3643312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37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 marL="514350" indent="-514350">
              <a:buFont typeface="Arial" charset="0"/>
              <a:buNone/>
            </a:pPr>
            <a:r>
              <a:rPr lang="en-US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This is the season</a:t>
            </a:r>
          </a:p>
          <a:p>
            <a:pPr marL="514350" indent="-514350">
              <a:buFont typeface="Arial" charset="0"/>
              <a:buNone/>
            </a:pPr>
            <a:r>
              <a:rPr lang="en-US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When children ski</a:t>
            </a:r>
          </a:p>
          <a:p>
            <a:pPr marL="514350" indent="-514350">
              <a:buFont typeface="Arial" charset="0"/>
              <a:buNone/>
            </a:pPr>
            <a:r>
              <a:rPr lang="en-US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And Grandfather Frost</a:t>
            </a:r>
          </a:p>
          <a:p>
            <a:pPr marL="514350" indent="-514350">
              <a:buFont typeface="Arial" charset="0"/>
              <a:buNone/>
            </a:pPr>
            <a:r>
              <a:rPr lang="en-US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Brings the New Year tree.</a:t>
            </a:r>
            <a:endParaRPr lang="ru-RU" smtClean="0">
              <a:solidFill>
                <a:srgbClr val="FF0066"/>
              </a:solidFill>
            </a:endParaRPr>
          </a:p>
        </p:txBody>
      </p:sp>
      <p:pic>
        <p:nvPicPr>
          <p:cNvPr id="4" name="Picture 5" descr="C:\Users\Айсылу\Desktop\winter_0081[1]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57625" y="2857500"/>
            <a:ext cx="52863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911850"/>
          </a:xfrm>
        </p:spPr>
        <p:txBody>
          <a:bodyPr/>
          <a:lstStyle/>
          <a:p>
            <a:pPr marL="514350" indent="-514350">
              <a:buFont typeface="Arial" charset="0"/>
              <a:buNone/>
            </a:pPr>
            <a:r>
              <a:rPr lang="en-US" b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This is the season</a:t>
            </a:r>
          </a:p>
          <a:p>
            <a:pPr marL="514350" indent="-514350">
              <a:buFont typeface="Arial" charset="0"/>
              <a:buNone/>
            </a:pPr>
            <a:r>
              <a:rPr lang="en-US" b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When snowdrops bloom,</a:t>
            </a:r>
          </a:p>
          <a:p>
            <a:pPr marL="514350" indent="-514350">
              <a:buFont typeface="Arial" charset="0"/>
              <a:buNone/>
            </a:pPr>
            <a:r>
              <a:rPr lang="en-US" b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When nobody likes</a:t>
            </a:r>
          </a:p>
          <a:p>
            <a:pPr marL="514350" indent="-514350">
              <a:buFont typeface="Arial" charset="0"/>
              <a:buNone/>
            </a:pPr>
            <a:r>
              <a:rPr lang="en-US" b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To stay in the room.</a:t>
            </a:r>
          </a:p>
          <a:p>
            <a:pPr marL="514350" indent="-514350">
              <a:buFont typeface="Arial" charset="0"/>
              <a:buNone/>
            </a:pPr>
            <a:r>
              <a:rPr lang="en-US" b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This is the season</a:t>
            </a:r>
          </a:p>
          <a:p>
            <a:pPr marL="514350" indent="-514350">
              <a:buFont typeface="Arial" charset="0"/>
              <a:buNone/>
            </a:pPr>
            <a:r>
              <a:rPr lang="en-US" b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When birds make their nests,</a:t>
            </a:r>
          </a:p>
          <a:p>
            <a:pPr marL="514350" indent="-514350">
              <a:buFont typeface="Arial" charset="0"/>
              <a:buNone/>
            </a:pPr>
            <a:r>
              <a:rPr lang="en-US" b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This is the season</a:t>
            </a:r>
          </a:p>
          <a:p>
            <a:pPr marL="514350" indent="-514350">
              <a:buFont typeface="Arial" charset="0"/>
              <a:buNone/>
            </a:pPr>
            <a:r>
              <a:rPr lang="en-US" b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We all like best.</a:t>
            </a:r>
            <a:endParaRPr lang="ru-RU" smtClean="0">
              <a:solidFill>
                <a:srgbClr val="990033"/>
              </a:solidFill>
            </a:endParaRPr>
          </a:p>
        </p:txBody>
      </p:sp>
      <p:pic>
        <p:nvPicPr>
          <p:cNvPr id="4" name="Picture 5" descr="C:\Users\Айсылу\Desktop\trumb_9114845[1]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7750" y="3643313"/>
            <a:ext cx="42862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marL="514350" indent="-514350" algn="ctr">
              <a:buFont typeface="Arial" charset="0"/>
              <a:buNone/>
            </a:pPr>
            <a:r>
              <a:rPr lang="en-US" b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This is the season</a:t>
            </a:r>
          </a:p>
          <a:p>
            <a:pPr marL="514350" indent="-514350" algn="ctr">
              <a:buFont typeface="Arial" charset="0"/>
              <a:buNone/>
            </a:pPr>
            <a:r>
              <a:rPr lang="en-US" b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		When vegetables grow,</a:t>
            </a:r>
          </a:p>
          <a:p>
            <a:pPr marL="514350" indent="-514350" algn="ctr">
              <a:buFont typeface="Arial" charset="0"/>
              <a:buNone/>
            </a:pPr>
            <a:r>
              <a:rPr lang="en-US" b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	I come to the garden</a:t>
            </a:r>
          </a:p>
          <a:p>
            <a:pPr marL="514350" indent="-514350" algn="ctr">
              <a:buFont typeface="Arial" charset="0"/>
              <a:buNone/>
            </a:pPr>
            <a:r>
              <a:rPr lang="en-US" b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	And make water flow.</a:t>
            </a:r>
            <a:endParaRPr lang="ru-RU" smtClean="0"/>
          </a:p>
        </p:txBody>
      </p:sp>
      <p:pic>
        <p:nvPicPr>
          <p:cNvPr id="4" name="Рисунок 3" descr="Forest Flowers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57375" y="2571750"/>
            <a:ext cx="6072188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" y="1500188"/>
            <a:ext cx="8229600" cy="34290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9600" b="1" i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The end!</a:t>
            </a:r>
            <a:endParaRPr lang="ru-RU" sz="9600" b="1" i="1" smtClean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6000" i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Summer</a:t>
            </a:r>
            <a:r>
              <a:rPr lang="en-US" sz="600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i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600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i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лето</a:t>
            </a:r>
          </a:p>
        </p:txBody>
      </p:sp>
      <p:pic>
        <p:nvPicPr>
          <p:cNvPr id="3075" name="Рисунок 6" descr="Forest.jpg"/>
          <p:cNvPicPr>
            <a:picLocks noGrp="1" noChangeAspect="1"/>
          </p:cNvPicPr>
          <p:nvPr>
            <p:ph type="pic" idx="1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1792288" y="612775"/>
            <a:ext cx="5486400" cy="3744913"/>
          </a:xfrm>
        </p:spPr>
      </p:pic>
      <p:sp>
        <p:nvSpPr>
          <p:cNvPr id="307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/>
            <a:r>
              <a:rPr lang="en-US" sz="4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June - </a:t>
            </a:r>
            <a:r>
              <a:rPr lang="ru-RU" sz="4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r>
              <a:rPr lang="en-US" sz="4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July -</a:t>
            </a:r>
            <a:r>
              <a:rPr lang="ru-RU" sz="4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июль</a:t>
            </a:r>
            <a:r>
              <a:rPr lang="en-US" sz="4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August - </a:t>
            </a:r>
            <a:r>
              <a:rPr lang="ru-RU" sz="4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</a:p>
        </p:txBody>
      </p:sp>
    </p:spTree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i="1" dirty="0" smtClean="0">
                <a:solidFill>
                  <a:schemeClr val="accent6">
                    <a:lumMod val="75000"/>
                  </a:schemeClr>
                </a:solidFill>
              </a:rPr>
              <a:t>Autumn - </a:t>
            </a:r>
            <a:r>
              <a:rPr lang="ru-RU" sz="6000" i="1" dirty="0" smtClean="0">
                <a:solidFill>
                  <a:schemeClr val="accent6">
                    <a:lumMod val="75000"/>
                  </a:schemeClr>
                </a:solidFill>
              </a:rPr>
              <a:t>осень</a:t>
            </a:r>
          </a:p>
        </p:txBody>
      </p:sp>
      <p:pic>
        <p:nvPicPr>
          <p:cNvPr id="4099" name="Рисунок 4" descr="Autumn Leaves.jpg"/>
          <p:cNvPicPr>
            <a:picLocks noGrp="1" noChangeAspect="1"/>
          </p:cNvPicPr>
          <p:nvPr>
            <p:ph type="pic" idx="1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1792288" y="612775"/>
            <a:ext cx="5486400" cy="3959225"/>
          </a:xfrm>
        </p:spPr>
      </p:pic>
      <p:sp>
        <p:nvSpPr>
          <p:cNvPr id="4100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214938"/>
            <a:ext cx="5486400" cy="957262"/>
          </a:xfrm>
        </p:spPr>
        <p:txBody>
          <a:bodyPr/>
          <a:lstStyle/>
          <a:p>
            <a:pPr algn="ctr" eaLnBrk="1" hangingPunct="1"/>
            <a:r>
              <a:rPr lang="ru-RU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September - </a:t>
            </a:r>
            <a:r>
              <a:rPr lang="ru-RU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October - </a:t>
            </a:r>
            <a:r>
              <a:rPr lang="ru-RU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November - </a:t>
            </a:r>
            <a:r>
              <a:rPr lang="ru-RU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</a:p>
        </p:txBody>
      </p:sp>
    </p:spTree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0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6000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Winter - </a:t>
            </a:r>
            <a:r>
              <a:rPr lang="ru-RU" sz="6000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зима</a:t>
            </a:r>
          </a:p>
        </p:txBody>
      </p:sp>
      <p:sp>
        <p:nvSpPr>
          <p:cNvPr id="5123" name="Рисунок 2"/>
          <p:cNvSpPr>
            <a:spLocks noGrp="1" noTextEdit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 fontScale="6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December - </a:t>
            </a:r>
            <a:r>
              <a:rPr lang="ru-RU" sz="4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r>
              <a:rPr lang="en-US" sz="4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4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January - </a:t>
            </a:r>
            <a:r>
              <a:rPr lang="ru-RU" sz="4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r>
              <a:rPr lang="en-US" sz="4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, February - </a:t>
            </a:r>
            <a:r>
              <a:rPr lang="ru-RU" sz="4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</a:p>
        </p:txBody>
      </p:sp>
      <p:pic>
        <p:nvPicPr>
          <p:cNvPr id="5125" name="Picture 5" descr="C:\Users\Айсылу\Desktop\winter_0081[1]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28813" y="642938"/>
            <a:ext cx="52863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i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Spring - </a:t>
            </a:r>
            <a:r>
              <a:rPr lang="ru-RU" sz="6000" i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весна</a:t>
            </a:r>
          </a:p>
        </p:txBody>
      </p:sp>
      <p:sp>
        <p:nvSpPr>
          <p:cNvPr id="6147" name="Рисунок 2"/>
          <p:cNvSpPr>
            <a:spLocks noGrp="1" noTextEdit="1"/>
          </p:cNvSpPr>
          <p:nvPr>
            <p:ph type="pic" idx="1"/>
          </p:nvPr>
        </p:nvSpPr>
        <p:spPr/>
      </p:sp>
      <p:sp>
        <p:nvSpPr>
          <p:cNvPr id="6148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/>
            <a:r>
              <a:rPr lang="en-US" sz="3200" b="1" i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March - </a:t>
            </a:r>
            <a:r>
              <a:rPr lang="ru-RU" sz="3200" b="1" i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r>
              <a:rPr lang="en-US" sz="3200" b="1" i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ru-RU" sz="3200" b="1" i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200" b="1" i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April –</a:t>
            </a:r>
            <a:r>
              <a:rPr lang="ru-RU" sz="3200" b="1" i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Апрель,</a:t>
            </a:r>
            <a:r>
              <a:rPr lang="en-US" sz="3200" b="1" i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May - </a:t>
            </a:r>
            <a:r>
              <a:rPr lang="ru-RU" sz="3200" b="1" i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</a:p>
        </p:txBody>
      </p:sp>
      <p:pic>
        <p:nvPicPr>
          <p:cNvPr id="6149" name="Picture 5" descr="C:\Users\Айсылу\Desktop\trumb_9114845[1]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85938" y="571500"/>
            <a:ext cx="5500687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5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857375"/>
          </a:xfrm>
        </p:spPr>
        <p:txBody>
          <a:bodyPr/>
          <a:lstStyle/>
          <a:p>
            <a:r>
              <a:rPr lang="ru-RU" sz="48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Названия месяцев в английском языке </a:t>
            </a: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всегда пишутся с заглавной буквы!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88" y="3286125"/>
            <a:ext cx="8229600" cy="3143250"/>
          </a:xfrm>
        </p:spPr>
        <p:txBody>
          <a:bodyPr/>
          <a:lstStyle/>
          <a:p>
            <a:r>
              <a:rPr lang="ru-RU" sz="440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She likes </a:t>
            </a:r>
            <a:r>
              <a:rPr lang="en-US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June</a:t>
            </a:r>
            <a:r>
              <a:rPr lang="en-US" sz="440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July</a:t>
            </a:r>
            <a:r>
              <a:rPr lang="en-US" sz="440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40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Do you like </a:t>
            </a:r>
            <a:r>
              <a:rPr lang="en-US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October</a:t>
            </a:r>
            <a:r>
              <a:rPr lang="en-US" sz="440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440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My birthday is in </a:t>
            </a:r>
            <a:r>
              <a:rPr lang="en-US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November</a:t>
            </a:r>
            <a:r>
              <a:rPr lang="en-US" sz="440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Box 6"/>
          <p:cNvSpPr txBox="1">
            <a:spLocks noChangeArrowheads="1"/>
          </p:cNvSpPr>
          <p:nvPr/>
        </p:nvSpPr>
        <p:spPr bwMode="auto">
          <a:xfrm>
            <a:off x="4857750" y="28575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000125" y="2786063"/>
            <a:ext cx="2857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</p:txBody>
      </p:sp>
    </p:spTree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Задание №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	</a:t>
            </a:r>
            <a:endParaRPr lang="en-US" smtClean="0"/>
          </a:p>
          <a:p>
            <a:pPr algn="ctr">
              <a:buFont typeface="Arial" charset="0"/>
              <a:buNone/>
            </a:pPr>
            <a:r>
              <a:rPr lang="en-US" smtClean="0"/>
              <a:t>		</a:t>
            </a:r>
            <a:r>
              <a:rPr lang="ru-RU" sz="40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Вставьте пропущенные буквы:</a:t>
            </a:r>
            <a:endParaRPr lang="en-US" sz="4000" b="1" i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smtClean="0"/>
              <a:t>		</a:t>
            </a: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J_nuary, Febr_ary, M_rch, Apr_l, M_y, J_ne, J_ly, Aug_st, S_pnember, Oct_ber, Nov_mber, D_cember.</a:t>
            </a:r>
            <a:endParaRPr lang="ru-RU" sz="4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Задание № </a:t>
            </a:r>
            <a:r>
              <a:rPr lang="en-US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714500"/>
            <a:ext cx="82296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000" b="1" i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Переведите на английский язык:</a:t>
            </a:r>
          </a:p>
          <a:p>
            <a:pPr algn="just">
              <a:buFont typeface="Arial" charset="0"/>
              <a:buNone/>
            </a:pP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		Март, январь, май, сентябрь, </a:t>
            </a:r>
          </a:p>
          <a:p>
            <a:pPr algn="just">
              <a:buFont typeface="Arial" charset="0"/>
              <a:buNone/>
            </a:pP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    июнь, август, февраль, июль,       декабрь, октябрь, апрель, ноябрь.</a:t>
            </a:r>
          </a:p>
        </p:txBody>
      </p:sp>
    </p:spTree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6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9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smtClean="0">
                <a:solidFill>
                  <a:srgbClr val="FF0066"/>
                </a:solidFill>
              </a:rPr>
              <a:t>Физкультминутка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		</a:t>
            </a:r>
            <a:r>
              <a:rPr lang="en-US" sz="40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Hands up! Hands down!</a:t>
            </a:r>
          </a:p>
          <a:p>
            <a:pPr>
              <a:buFont typeface="Arial" charset="0"/>
              <a:buNone/>
            </a:pPr>
            <a:r>
              <a:rPr lang="en-US" sz="40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Hands on hips! Sit down!</a:t>
            </a:r>
          </a:p>
          <a:p>
            <a:pPr>
              <a:buFont typeface="Arial" charset="0"/>
              <a:buNone/>
            </a:pPr>
            <a:r>
              <a:rPr lang="en-US" sz="40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Hands up! Hands to the sides!</a:t>
            </a:r>
          </a:p>
          <a:p>
            <a:pPr>
              <a:buFont typeface="Arial" charset="0"/>
              <a:buNone/>
            </a:pPr>
            <a:r>
              <a:rPr lang="en-US" sz="40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Bend left! Bend right!</a:t>
            </a:r>
          </a:p>
          <a:p>
            <a:pPr>
              <a:buFont typeface="Arial" charset="0"/>
              <a:buNone/>
            </a:pPr>
            <a:r>
              <a:rPr lang="en-US" sz="40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One, two, three… Hop!</a:t>
            </a:r>
          </a:p>
          <a:p>
            <a:pPr>
              <a:buFont typeface="Arial" charset="0"/>
              <a:buNone/>
            </a:pPr>
            <a:r>
              <a:rPr lang="en-US" sz="40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		One, two, three… Stop!</a:t>
            </a:r>
          </a:p>
          <a:p>
            <a:pPr>
              <a:buFont typeface="Arial" charset="0"/>
              <a:buNone/>
            </a:pPr>
            <a:r>
              <a:rPr lang="en-US" sz="40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Stand still!          </a:t>
            </a:r>
            <a:endParaRPr lang="ru-RU" sz="4000" b="1" i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203</Words>
  <Application>Microsoft Office PowerPoint</Application>
  <PresentationFormat>Экран (4:3)</PresentationFormat>
  <Paragraphs>67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ВРЕМЕНА ГОДА. ДВЕНАДЦАТЬ МЕСЯЦЕВ.</vt:lpstr>
      <vt:lpstr>Summer - лето</vt:lpstr>
      <vt:lpstr>Autumn - осень</vt:lpstr>
      <vt:lpstr>Winter - зима</vt:lpstr>
      <vt:lpstr>Spring - весна</vt:lpstr>
      <vt:lpstr>Названия месяцев в английском языке всегда пишутся с заглавной буквы!</vt:lpstr>
      <vt:lpstr>Задание № 1</vt:lpstr>
      <vt:lpstr>Задание № 2</vt:lpstr>
      <vt:lpstr>Физкультминутка</vt:lpstr>
      <vt:lpstr>Задание № 3</vt:lpstr>
      <vt:lpstr>Слайд 11</vt:lpstr>
      <vt:lpstr>Слайд 12</vt:lpstr>
      <vt:lpstr>Слайд 13</vt:lpstr>
      <vt:lpstr>Слайд 14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ВРЕМЕНА ГОДА</dc:title>
  <dc:creator>Айсылу</dc:creator>
  <cp:lastModifiedBy>revaz</cp:lastModifiedBy>
  <cp:revision>52</cp:revision>
  <dcterms:created xsi:type="dcterms:W3CDTF">2011-02-10T18:12:46Z</dcterms:created>
  <dcterms:modified xsi:type="dcterms:W3CDTF">2013-03-26T18:05:42Z</dcterms:modified>
</cp:coreProperties>
</file>