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62" r:id="rId2"/>
    <p:sldId id="261" r:id="rId3"/>
    <p:sldId id="306" r:id="rId4"/>
    <p:sldId id="314" r:id="rId5"/>
    <p:sldId id="315" r:id="rId6"/>
    <p:sldId id="311" r:id="rId7"/>
    <p:sldId id="308" r:id="rId8"/>
    <p:sldId id="270" r:id="rId9"/>
    <p:sldId id="271" r:id="rId10"/>
    <p:sldId id="272" r:id="rId11"/>
    <p:sldId id="274" r:id="rId12"/>
    <p:sldId id="309" r:id="rId13"/>
    <p:sldId id="269" r:id="rId14"/>
    <p:sldId id="275" r:id="rId15"/>
    <p:sldId id="264" r:id="rId16"/>
    <p:sldId id="265" r:id="rId17"/>
    <p:sldId id="276" r:id="rId18"/>
    <p:sldId id="313" r:id="rId19"/>
    <p:sldId id="281" r:id="rId20"/>
    <p:sldId id="279" r:id="rId21"/>
    <p:sldId id="280" r:id="rId22"/>
    <p:sldId id="291" r:id="rId23"/>
    <p:sldId id="292" r:id="rId24"/>
    <p:sldId id="310" r:id="rId25"/>
    <p:sldId id="317" r:id="rId26"/>
    <p:sldId id="294" r:id="rId27"/>
    <p:sldId id="295" r:id="rId28"/>
    <p:sldId id="296" r:id="rId29"/>
    <p:sldId id="297" r:id="rId30"/>
    <p:sldId id="299" r:id="rId31"/>
    <p:sldId id="300" r:id="rId32"/>
    <p:sldId id="301" r:id="rId33"/>
    <p:sldId id="302" r:id="rId34"/>
    <p:sldId id="303" r:id="rId35"/>
    <p:sldId id="304" r:id="rId36"/>
    <p:sldId id="316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7818" autoAdjust="0"/>
    <p:restoredTop sz="94660"/>
  </p:normalViewPr>
  <p:slideViewPr>
    <p:cSldViewPr>
      <p:cViewPr>
        <p:scale>
          <a:sx n="60" d="100"/>
          <a:sy n="60" d="100"/>
        </p:scale>
        <p:origin x="-73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42F1E9-7076-4E6E-8A59-9789963499F1}" type="datetimeFigureOut">
              <a:rPr lang="ru-RU" smtClean="0"/>
              <a:pPr/>
              <a:t>07.01.2013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FF7358-8C1B-4E86-A474-BC8D1AF2B1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75681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F7358-8C1B-4E86-A474-BC8D1AF2B1DB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913A15-582A-4FA5-A2EF-B533C2DEB57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F7358-8C1B-4E86-A474-BC8D1AF2B1DB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8780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u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07.01.2013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ut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file.mobilmusic.ru/60/ff/7d/686118-480.jpg" TargetMode="External"/><Relationship Id="rId7" Type="http://schemas.openxmlformats.org/officeDocument/2006/relationships/image" Target="../media/image55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029.radikal.ru/1110/07/5650ef03aae8.jpg" TargetMode="Externa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hyperlink" Target="http://www.shorn.ru/otkritki/DU/1178121482_85118.gif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8.gif"/><Relationship Id="rId7" Type="http://schemas.openxmlformats.org/officeDocument/2006/relationships/image" Target="../media/image15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25.jpeg"/><Relationship Id="rId4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4.jpeg"/><Relationship Id="rId4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26" Type="http://schemas.openxmlformats.org/officeDocument/2006/relationships/image" Target="../media/image25.jpeg"/><Relationship Id="rId3" Type="http://schemas.openxmlformats.org/officeDocument/2006/relationships/audio" Target="../media/audio1.wav"/><Relationship Id="rId21" Type="http://schemas.openxmlformats.org/officeDocument/2006/relationships/image" Target="../media/image20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5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jpeg"/><Relationship Id="rId20" Type="http://schemas.openxmlformats.org/officeDocument/2006/relationships/image" Target="../media/image19.jpeg"/><Relationship Id="rId29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24" Type="http://schemas.openxmlformats.org/officeDocument/2006/relationships/image" Target="../media/image23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23" Type="http://schemas.openxmlformats.org/officeDocument/2006/relationships/image" Target="../media/image22.jpeg"/><Relationship Id="rId28" Type="http://schemas.openxmlformats.org/officeDocument/2006/relationships/image" Target="../media/image27.jpeg"/><Relationship Id="rId10" Type="http://schemas.openxmlformats.org/officeDocument/2006/relationships/image" Target="../media/image9.jpeg"/><Relationship Id="rId19" Type="http://schemas.openxmlformats.org/officeDocument/2006/relationships/image" Target="../media/image18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Relationship Id="rId22" Type="http://schemas.openxmlformats.org/officeDocument/2006/relationships/image" Target="../media/image21.jpeg"/><Relationship Id="rId27" Type="http://schemas.openxmlformats.org/officeDocument/2006/relationships/image" Target="../media/image2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gif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gif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2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7" Type="http://schemas.openxmlformats.org/officeDocument/2006/relationships/image" Target="../media/image4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7" Type="http://schemas.openxmlformats.org/officeDocument/2006/relationships/image" Target="../media/image4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4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://www.topramka.ru/uploads/posts/2010-09/thumbs/1285699962_den-uchitela2.jp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mistergid.ru/image/upload/2011-08-05/330026694634_07bc28471bf5.jpg" TargetMode="External"/><Relationship Id="rId3" Type="http://schemas.openxmlformats.org/officeDocument/2006/relationships/image" Target="../media/image48.jpeg"/><Relationship Id="rId7" Type="http://schemas.openxmlformats.org/officeDocument/2006/relationships/image" Target="../media/image50.jpeg"/><Relationship Id="rId2" Type="http://schemas.openxmlformats.org/officeDocument/2006/relationships/hyperlink" Target="http://www.libo.ru/uploads/posts/2008-09/1220264851_sent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liveinternet.ru/images/attach/659/659042_25.jpg" TargetMode="External"/><Relationship Id="rId5" Type="http://schemas.openxmlformats.org/officeDocument/2006/relationships/image" Target="../media/image49.jpeg"/><Relationship Id="rId4" Type="http://schemas.openxmlformats.org/officeDocument/2006/relationships/hyperlink" Target="http://s.spynet.ru/uploads/images/0/5/1/5/6/1/2010/06/08/605e232e85.jpg" TargetMode="External"/><Relationship Id="rId9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Вероника\Pictures\Рисунок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28728" y="1"/>
            <a:ext cx="657229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ГОУ </a:t>
            </a:r>
            <a:r>
              <a:rPr lang="ru-RU" sz="3200" b="1" i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сош</a:t>
            </a:r>
            <a:r>
              <a:rPr lang="ru-RU" sz="32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интернат №58</a:t>
            </a:r>
          </a:p>
          <a:p>
            <a:pPr algn="ctr"/>
            <a:r>
              <a:rPr lang="ru-RU" sz="32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г. Москвы</a:t>
            </a:r>
          </a:p>
          <a:p>
            <a:pPr algn="ctr"/>
            <a:r>
              <a:rPr lang="ru-RU" sz="32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ВОСПИТАТЕЛЬНЫЕ МЕРОПРИЯТИЯ </a:t>
            </a:r>
          </a:p>
          <a:p>
            <a:pPr algn="ctr"/>
            <a:r>
              <a:rPr lang="ru-RU" sz="32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«А» класса</a:t>
            </a:r>
          </a:p>
          <a:p>
            <a:pPr algn="ctr"/>
            <a:endParaRPr lang="ru-RU" sz="3200" b="1" i="1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algn="ctr"/>
            <a:endParaRPr lang="ru-RU" b="1" i="1" dirty="0" smtClean="0">
              <a:solidFill>
                <a:schemeClr val="bg2"/>
              </a:solidFill>
            </a:endParaRPr>
          </a:p>
        </p:txBody>
      </p:sp>
      <p:pic>
        <p:nvPicPr>
          <p:cNvPr id="7" name="Picture 2" descr="C:\Users\учитель\Desktop\Documents\DSC00401 - копия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487" t="39584" r="39584" b="25972"/>
          <a:stretch/>
        </p:blipFill>
        <p:spPr bwMode="auto">
          <a:xfrm>
            <a:off x="3143240" y="2000240"/>
            <a:ext cx="2303937" cy="271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14480" y="4786322"/>
            <a:ext cx="49751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ВОСПИТАТЕЛЬ </a:t>
            </a:r>
          </a:p>
          <a:p>
            <a:pPr algn="ctr"/>
            <a:r>
              <a:rPr 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ДЕМЧЕНКО</a:t>
            </a:r>
          </a:p>
          <a:p>
            <a:pPr algn="ctr"/>
            <a:r>
              <a:rPr 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ВЕРОНИКА ВАЛЕНТИНОВНА</a:t>
            </a:r>
            <a:endParaRPr lang="ru-RU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4348" y="6143644"/>
            <a:ext cx="3391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Идентификатор № 245-598-164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440379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731838"/>
            <a:ext cx="6400800" cy="3475037"/>
          </a:xfrm>
          <a:prstGeom prst="rect">
            <a:avLst/>
          </a:prstGeom>
        </p:spPr>
        <p:txBody>
          <a:bodyPr/>
          <a:lstStyle/>
          <a:p>
            <a:endParaRPr lang="ru-RU" smtClean="0"/>
          </a:p>
        </p:txBody>
      </p:sp>
      <p:pic>
        <p:nvPicPr>
          <p:cNvPr id="18436" name="Picture 4" descr="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9525" y="-82550"/>
            <a:ext cx="11704638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6" descr="686118-480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-228600"/>
            <a:ext cx="25336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152400"/>
            <a:ext cx="1920875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8" descr="5650ef03aae8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048000"/>
            <a:ext cx="5076825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0138896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714876" y="0"/>
            <a:ext cx="4429124" cy="7093316"/>
          </a:xfrm>
          <a:prstGeom prst="rect">
            <a:avLst/>
          </a:prstGeom>
          <a:solidFill>
            <a:srgbClr val="FFC000"/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i="1" dirty="0">
                <a:latin typeface="Bookman Old Style" pitchFamily="18" charset="0"/>
              </a:rPr>
              <a:t>Душою красивы и очень </a:t>
            </a:r>
            <a:r>
              <a:rPr lang="ru-RU" b="1" i="1" dirty="0" smtClean="0">
                <a:latin typeface="Bookman Old Style" pitchFamily="18" charset="0"/>
              </a:rPr>
              <a:t>добры! </a:t>
            </a:r>
            <a:r>
              <a:rPr lang="ru-RU" b="1" i="1" dirty="0">
                <a:latin typeface="Bookman Old Style" pitchFamily="18" charset="0"/>
              </a:rPr>
              <a:t/>
            </a:r>
            <a:br>
              <a:rPr lang="ru-RU" b="1" i="1" dirty="0">
                <a:latin typeface="Bookman Old Style" pitchFamily="18" charset="0"/>
              </a:rPr>
            </a:br>
            <a:r>
              <a:rPr lang="ru-RU" b="1" i="1" dirty="0">
                <a:latin typeface="Bookman Old Style" pitchFamily="18" charset="0"/>
              </a:rPr>
              <a:t>Талантом сильны Вы и сердцем </a:t>
            </a:r>
            <a:r>
              <a:rPr lang="ru-RU" b="1" i="1" dirty="0" smtClean="0">
                <a:latin typeface="Bookman Old Style" pitchFamily="18" charset="0"/>
              </a:rPr>
              <a:t>щедры! </a:t>
            </a:r>
            <a:r>
              <a:rPr lang="ru-RU" b="1" i="1" dirty="0">
                <a:latin typeface="Bookman Old Style" pitchFamily="18" charset="0"/>
              </a:rPr>
              <a:t/>
            </a:r>
            <a:br>
              <a:rPr lang="ru-RU" b="1" i="1" dirty="0">
                <a:latin typeface="Bookman Old Style" pitchFamily="18" charset="0"/>
              </a:rPr>
            </a:br>
            <a:r>
              <a:rPr lang="ru-RU" b="1" i="1" dirty="0">
                <a:latin typeface="Bookman Old Style" pitchFamily="18" charset="0"/>
              </a:rPr>
              <a:t>Все Ваши идеи, мечты о прекрасном, </a:t>
            </a:r>
            <a:br>
              <a:rPr lang="ru-RU" b="1" i="1" dirty="0">
                <a:latin typeface="Bookman Old Style" pitchFamily="18" charset="0"/>
              </a:rPr>
            </a:br>
            <a:r>
              <a:rPr lang="ru-RU" b="1" i="1" dirty="0">
                <a:latin typeface="Bookman Old Style" pitchFamily="18" charset="0"/>
              </a:rPr>
              <a:t>Уроки, затеи не будут напрасны! </a:t>
            </a:r>
            <a:br>
              <a:rPr lang="ru-RU" b="1" i="1" dirty="0">
                <a:latin typeface="Bookman Old Style" pitchFamily="18" charset="0"/>
              </a:rPr>
            </a:br>
            <a:r>
              <a:rPr lang="ru-RU" b="1" i="1" dirty="0">
                <a:latin typeface="Bookman Old Style" pitchFamily="18" charset="0"/>
              </a:rPr>
              <a:t>Вы к детям дорогу сумели </a:t>
            </a:r>
            <a:r>
              <a:rPr lang="ru-RU" b="1" i="1" dirty="0" smtClean="0">
                <a:latin typeface="Bookman Old Style" pitchFamily="18" charset="0"/>
              </a:rPr>
              <a:t>найти! </a:t>
            </a:r>
            <a:r>
              <a:rPr lang="ru-RU" b="1" i="1" dirty="0">
                <a:latin typeface="Bookman Old Style" pitchFamily="18" charset="0"/>
              </a:rPr>
              <a:t/>
            </a:r>
            <a:br>
              <a:rPr lang="ru-RU" b="1" i="1" dirty="0">
                <a:latin typeface="Bookman Old Style" pitchFamily="18" charset="0"/>
              </a:rPr>
            </a:br>
            <a:r>
              <a:rPr lang="ru-RU" b="1" i="1" dirty="0">
                <a:latin typeface="Bookman Old Style" pitchFamily="18" charset="0"/>
              </a:rPr>
              <a:t>Пусть ждут Вас успехи на этом пути!</a:t>
            </a:r>
            <a:br>
              <a:rPr lang="ru-RU" b="1" i="1" dirty="0">
                <a:latin typeface="Bookman Old Style" pitchFamily="18" charset="0"/>
              </a:rPr>
            </a:br>
            <a:r>
              <a:rPr lang="ru-RU" b="1" i="1" dirty="0">
                <a:latin typeface="Bookman Old Style" pitchFamily="18" charset="0"/>
              </a:rPr>
              <a:t/>
            </a:r>
            <a:br>
              <a:rPr lang="ru-RU" b="1" i="1" dirty="0">
                <a:latin typeface="Bookman Old Style" pitchFamily="18" charset="0"/>
              </a:rPr>
            </a:br>
            <a:endParaRPr lang="ru-RU" b="1" i="1" dirty="0">
              <a:latin typeface="Bookman Old Style" pitchFamily="18" charset="0"/>
            </a:endParaRPr>
          </a:p>
          <a:p>
            <a:endParaRPr lang="ru-RU" dirty="0"/>
          </a:p>
        </p:txBody>
      </p:sp>
      <p:pic>
        <p:nvPicPr>
          <p:cNvPr id="17413" name="Picture 5" descr="1178121482_85118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24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6414978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Рисунок 2" descr="013783803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5600" y="1484313"/>
            <a:ext cx="3168650" cy="381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Рисунок 3" descr="013783803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052513"/>
            <a:ext cx="3816350" cy="459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6" descr="G:\Воспитательная работа\Мероприятия 5акласса\праздник фото\PB16066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765175"/>
            <a:ext cx="2087563" cy="245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7" descr="G:\Воспитательная работа\Мероприятия 5акласса\праздник фото\PB16067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313" y="4071938"/>
            <a:ext cx="4210050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8" descr="G:\Воспитательная работа\Мероприятия 5акласса\праздник фото\PB16067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80063" y="1916113"/>
            <a:ext cx="3354387" cy="224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Picture 9" descr="G:\Воспитательная работа\Мероприятия 5акласса\праздник фото\PB16065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16425" y="4508500"/>
            <a:ext cx="4727575" cy="18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3" name="Picture 2" descr="G:\Воспитательная работа\Мероприятия 5акласса\праздник фото\PB16066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55875" y="765175"/>
            <a:ext cx="2849563" cy="320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026329" y="0"/>
            <a:ext cx="81176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b="1" i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Осенняя пора! Очей очарованье…</a:t>
            </a:r>
            <a:endParaRPr lang="ru-RU" sz="3600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F:\Работа с классом\ВОСПИТАТЕЛЬНАЯ РАБОТА\Мероприятия 6класса\Мероприятия 6класса\День рождения СЕМЫ, КОЛИ и АЛИНЫ\ФОТО С ПРАЗДНИКА ИМЕНИННИКА\P10001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031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1761269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Работа с классом\ВОСПИТАТЕЛЬНАЯ РАБОТА\Мероприятия 6класса\Мероприятия 6класса\День рождения СЕМЫ, КОЛИ и АЛИНЫ\ФОТО С ПРАЗДНИКА ИМЕНИННИКА\P10001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26579" cy="748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1218106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 descr="F:\Работа с классом\ВОСПИТАТЕЛЬНАЯ РАБОТА\Мероприятия 6класса\Мероприятия 6класса\День рождения СЕМЫ, КОЛИ и АЛИНЫ\ФОТО С ПРАЗДНИКА ИМЕНИННИКА\P10001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4878"/>
            <a:ext cx="6426338" cy="437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Работа с классом\ВОСПИТАТЕЛЬНАЯ РАБОТА\Мероприятия 6класса\Мероприятия 6класса\День рождения СЕМЫ, КОЛИ и АЛИНЫ\ФОТО С ПРАЗДНИКА ИМЕНИННИКА\P10001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3080" y="3827146"/>
            <a:ext cx="4139358" cy="281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3" descr="vin1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24280" y="4991213"/>
            <a:ext cx="182880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F:\Работа с классом\ВОСПИТАТЕЛЬНАЯ РАБОТА\Мероприятия 6класса\Мероприятия 6класса\День рождения СЕМЫ, КОЛИ и АЛИНЫ\ФОТО С ПРАЗДНИКА ИМЕНИННИКА\P1000156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01504"/>
            <a:ext cx="2088232" cy="306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3220283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2908" y="4643446"/>
            <a:ext cx="7443782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F:\Работа с классом\ВОСПИТАТЕЛЬНАЯ РАБОТА\Мероприятия 6класса\Мероприятия 6класса\День рождения СЕМЫ, КОЛИ и АЛИНЫ\ФОТО С ПРАЗДНИКА ИМЕНИННИКА\P10001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140938" y="3283121"/>
            <a:ext cx="3782291" cy="3391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Работа с классом\ВОСПИТАТЕЛЬНАЯ РАБОТА\Мероприятия 6класса\Мероприятия 6класса\День рождения СЕМЫ, КОЛИ и АЛИНЫ\ФОТО С ПРАЗДНИКА ИМЕНИННИКА\P10001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1"/>
            <a:ext cx="3995936" cy="374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Работа с классом\ВОСПИТАТЕЛЬНАЯ РАБОТА\Мероприятия 6класса\Мероприятия 6класса\День рождения СЕМЫ, КОЛИ и АЛИНЫ\ФОТО С ПРАЗДНИКА ИМЕНИННИКА\P10001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5167" y="116632"/>
            <a:ext cx="4308062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Работа с классом\ВОСПИТАТЕЛЬНАЯ РАБОТА\Мероприятия 6класса\Мероприятия 6класса\День рождения СЕМЫ, КОЛИ и АЛИНЫ\ФОТО С ПРАЗДНИКА ИМЕНИННИКА\P10001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61960"/>
            <a:ext cx="3384599" cy="271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3" descr="vin1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175020">
            <a:off x="3668007" y="4004175"/>
            <a:ext cx="182880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1095532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F:\Работа с классом\ВОСПИТАТЕЛЬНАЯ РАБОТА\Мероприятия 6класса\Мероприятия 6класса\День рождения СЕМЫ, КОЛИ и АЛИНЫ\ФОТО С ПРАЗДНИКА ИМЕНИННИКА\P10001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850" y="307047"/>
            <a:ext cx="8862638" cy="575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3514534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9"/>
          <p:cNvSpPr>
            <a:spLocks noChangeArrowheads="1"/>
          </p:cNvSpPr>
          <p:nvPr/>
        </p:nvSpPr>
        <p:spPr bwMode="auto">
          <a:xfrm>
            <a:off x="-541338" y="-26988"/>
            <a:ext cx="10129838" cy="6884988"/>
          </a:xfrm>
          <a:prstGeom prst="star24">
            <a:avLst>
              <a:gd name="adj" fmla="val 37500"/>
            </a:avLst>
          </a:prstGeom>
          <a:solidFill>
            <a:schemeClr val="accent5">
              <a:lumMod val="75000"/>
              <a:alpha val="2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51203" name="Picture 6" descr="F:\Фото мероприятий   2полугодие\P1000011.JPG"/>
          <p:cNvPicPr>
            <a:picLocks noChangeAspect="1" noChangeArrowheads="1"/>
          </p:cNvPicPr>
          <p:nvPr/>
        </p:nvPicPr>
        <p:blipFill>
          <a:blip r:embed="rId2"/>
          <a:srcRect l="4173" t="20953"/>
          <a:stretch>
            <a:fillRect/>
          </a:stretch>
        </p:blipFill>
        <p:spPr bwMode="auto">
          <a:xfrm>
            <a:off x="0" y="3789363"/>
            <a:ext cx="4960938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2" descr="F:\Фото мероприятий   2полугодие\P10000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7675" y="1125538"/>
            <a:ext cx="5613400" cy="357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3" descr="F:\Фото мероприятий   2полугодие\P100000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476250"/>
            <a:ext cx="2376487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79388" y="0"/>
            <a:ext cx="8964612" cy="1169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8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Экскурсия на шоколадную фабрику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«РОТ ФРОНТ»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07" name="Picture 5" descr="F:\Фото мероприятий   2полугодие\P1000015.JPG"/>
          <p:cNvPicPr>
            <a:picLocks noChangeAspect="1" noChangeArrowheads="1"/>
          </p:cNvPicPr>
          <p:nvPr/>
        </p:nvPicPr>
        <p:blipFill>
          <a:blip r:embed="rId5"/>
          <a:srcRect t="32468" r="72649"/>
          <a:stretch>
            <a:fillRect/>
          </a:stretch>
        </p:blipFill>
        <p:spPr bwMode="auto">
          <a:xfrm>
            <a:off x="7415213" y="4135438"/>
            <a:ext cx="1728787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Работа с классом\ВОСПИТАТЕЛЬНАЯ РАБОТА\Мероприятия 6класса\Мероприятия 6класса\Город мастеров или Осенние забавы\P10001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60648"/>
            <a:ext cx="4968552" cy="651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71536" y="0"/>
            <a:ext cx="9144000" cy="1259632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«ГОРОД </a:t>
            </a:r>
            <a:r>
              <a:rPr lang="ru-RU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МАСТЕРОВ или ОСЕННИЕ </a:t>
            </a:r>
            <a:r>
              <a:rPr lang="ru-RU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ЗАБАВЫ»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3610744" cy="47853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Эй, здорово, ребятишки! Что это вы тут собрались? Я шла мимо, вижу - люди. Дай-ка, думаю, сверну. Ну, что тут у вас? Ага, кафе "Лакомка"!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А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я как раз проголодалась!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86248" y="6143644"/>
            <a:ext cx="45913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ПЕППИ ДЛИННЫЙ ЧУЛОК 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815104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Oval 21"/>
          <p:cNvSpPr>
            <a:spLocks noChangeArrowheads="1"/>
          </p:cNvSpPr>
          <p:nvPr/>
        </p:nvSpPr>
        <p:spPr bwMode="auto">
          <a:xfrm>
            <a:off x="2786050" y="1000108"/>
            <a:ext cx="1143000" cy="121920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  <a:ln w="76200">
            <a:solidFill>
              <a:srgbClr val="FF330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11272" name="Oval 8"/>
          <p:cNvSpPr>
            <a:spLocks noChangeArrowheads="1"/>
          </p:cNvSpPr>
          <p:nvPr/>
        </p:nvSpPr>
        <p:spPr bwMode="auto">
          <a:xfrm>
            <a:off x="0" y="2143116"/>
            <a:ext cx="1143000" cy="838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CBB5E3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5400" dirty="0" smtClean="0">
                <a:solidFill>
                  <a:srgbClr val="3333CC"/>
                </a:solidFill>
                <a:latin typeface="Arial Black" pitchFamily="34" charset="0"/>
              </a:rPr>
              <a:t>Л</a:t>
            </a:r>
            <a:endParaRPr lang="ru-RU" sz="5400" dirty="0">
              <a:solidFill>
                <a:srgbClr val="3333CC"/>
              </a:solidFill>
              <a:latin typeface="Arial Black" pitchFamily="34" charset="0"/>
            </a:endParaRPr>
          </a:p>
        </p:txBody>
      </p:sp>
      <p:sp>
        <p:nvSpPr>
          <p:cNvPr id="11276" name="Oval 25"/>
          <p:cNvSpPr>
            <a:spLocks noChangeArrowheads="1"/>
          </p:cNvSpPr>
          <p:nvPr/>
        </p:nvSpPr>
        <p:spPr bwMode="auto">
          <a:xfrm>
            <a:off x="4714876" y="1142984"/>
            <a:ext cx="1143000" cy="838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CBB5E3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5400" dirty="0" smtClean="0">
                <a:solidFill>
                  <a:srgbClr val="3333CC"/>
                </a:solidFill>
                <a:latin typeface="Arial Black" pitchFamily="34" charset="0"/>
              </a:rPr>
              <a:t>Ш</a:t>
            </a:r>
            <a:endParaRPr lang="ru-RU" sz="5400" dirty="0">
              <a:solidFill>
                <a:srgbClr val="3333CC"/>
              </a:solidFill>
              <a:latin typeface="Arial Black" pitchFamily="34" charset="0"/>
            </a:endParaRPr>
          </a:p>
        </p:txBody>
      </p:sp>
      <p:sp>
        <p:nvSpPr>
          <p:cNvPr id="47" name="Oval 21"/>
          <p:cNvSpPr>
            <a:spLocks noChangeArrowheads="1"/>
          </p:cNvSpPr>
          <p:nvPr/>
        </p:nvSpPr>
        <p:spPr bwMode="auto">
          <a:xfrm>
            <a:off x="7715272" y="1785926"/>
            <a:ext cx="1143000" cy="121920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  <a:ln w="76200">
            <a:solidFill>
              <a:srgbClr val="FF330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60" name="Oval 27"/>
          <p:cNvSpPr>
            <a:spLocks noChangeArrowheads="1"/>
          </p:cNvSpPr>
          <p:nvPr/>
        </p:nvSpPr>
        <p:spPr bwMode="auto">
          <a:xfrm>
            <a:off x="6858016" y="3786190"/>
            <a:ext cx="1643074" cy="107157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CBB5E3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5400" dirty="0" smtClean="0">
                <a:solidFill>
                  <a:srgbClr val="3333CC"/>
                </a:solidFill>
                <a:latin typeface="Arial Black" pitchFamily="34" charset="0"/>
              </a:rPr>
              <a:t>С</a:t>
            </a:r>
            <a:endParaRPr lang="ru-RU" sz="5400" dirty="0">
              <a:solidFill>
                <a:srgbClr val="3333CC"/>
              </a:solidFill>
              <a:latin typeface="Arial Black" pitchFamily="34" charset="0"/>
            </a:endParaRPr>
          </a:p>
        </p:txBody>
      </p:sp>
      <p:sp>
        <p:nvSpPr>
          <p:cNvPr id="77" name="Oval 9"/>
          <p:cNvSpPr>
            <a:spLocks noChangeArrowheads="1"/>
          </p:cNvSpPr>
          <p:nvPr/>
        </p:nvSpPr>
        <p:spPr bwMode="auto">
          <a:xfrm>
            <a:off x="1357290" y="5500702"/>
            <a:ext cx="1219200" cy="114300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  <a:ln w="76200">
            <a:solidFill>
              <a:srgbClr val="FF330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76" name="Oval 21"/>
          <p:cNvSpPr>
            <a:spLocks noChangeArrowheads="1"/>
          </p:cNvSpPr>
          <p:nvPr/>
        </p:nvSpPr>
        <p:spPr bwMode="auto">
          <a:xfrm>
            <a:off x="8001000" y="5638800"/>
            <a:ext cx="1143000" cy="121920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  <a:ln w="76200">
            <a:solidFill>
              <a:srgbClr val="FF330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58" name="Oval 27"/>
          <p:cNvSpPr>
            <a:spLocks noChangeArrowheads="1"/>
          </p:cNvSpPr>
          <p:nvPr/>
        </p:nvSpPr>
        <p:spPr bwMode="auto">
          <a:xfrm>
            <a:off x="2214546" y="4572008"/>
            <a:ext cx="1357314" cy="112395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CBB5E3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5400" dirty="0" smtClean="0">
                <a:solidFill>
                  <a:srgbClr val="3333CC"/>
                </a:solidFill>
                <a:latin typeface="Arial Black" pitchFamily="34" charset="0"/>
              </a:rPr>
              <a:t>Л</a:t>
            </a:r>
            <a:endParaRPr lang="ru-RU" sz="5400" dirty="0">
              <a:solidFill>
                <a:srgbClr val="3333CC"/>
              </a:solidFill>
              <a:latin typeface="Arial Black" pitchFamily="34" charset="0"/>
            </a:endParaRPr>
          </a:p>
        </p:txBody>
      </p:sp>
      <p:sp>
        <p:nvSpPr>
          <p:cNvPr id="43" name="Oval 21"/>
          <p:cNvSpPr>
            <a:spLocks noChangeArrowheads="1"/>
          </p:cNvSpPr>
          <p:nvPr/>
        </p:nvSpPr>
        <p:spPr bwMode="auto">
          <a:xfrm>
            <a:off x="2285984" y="4429132"/>
            <a:ext cx="1143000" cy="121920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  <a:ln w="76200">
            <a:solidFill>
              <a:srgbClr val="FF330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45" name="Oval 21"/>
          <p:cNvSpPr>
            <a:spLocks noChangeArrowheads="1"/>
          </p:cNvSpPr>
          <p:nvPr/>
        </p:nvSpPr>
        <p:spPr bwMode="auto">
          <a:xfrm>
            <a:off x="7000892" y="3571876"/>
            <a:ext cx="1143000" cy="121920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  <a:ln w="76200">
            <a:solidFill>
              <a:srgbClr val="FF330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59" name="Oval 27"/>
          <p:cNvSpPr>
            <a:spLocks noChangeArrowheads="1"/>
          </p:cNvSpPr>
          <p:nvPr/>
        </p:nvSpPr>
        <p:spPr bwMode="auto">
          <a:xfrm>
            <a:off x="5357818" y="4500570"/>
            <a:ext cx="1714512" cy="114300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CBB5E3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5400" dirty="0" smtClean="0">
                <a:solidFill>
                  <a:srgbClr val="3333CC"/>
                </a:solidFill>
                <a:latin typeface="Arial Black" pitchFamily="34" charset="0"/>
              </a:rPr>
              <a:t>С</a:t>
            </a:r>
            <a:endParaRPr lang="ru-RU" sz="5400" dirty="0">
              <a:solidFill>
                <a:srgbClr val="3333CC"/>
              </a:solidFill>
              <a:latin typeface="Arial Black" pitchFamily="34" charset="0"/>
            </a:endParaRPr>
          </a:p>
        </p:txBody>
      </p:sp>
      <p:sp>
        <p:nvSpPr>
          <p:cNvPr id="11274" name="Oval 23"/>
          <p:cNvSpPr>
            <a:spLocks noChangeArrowheads="1"/>
          </p:cNvSpPr>
          <p:nvPr/>
        </p:nvSpPr>
        <p:spPr bwMode="auto">
          <a:xfrm>
            <a:off x="1214414" y="1500174"/>
            <a:ext cx="1143000" cy="838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CBB5E3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5400" dirty="0" smtClean="0">
                <a:solidFill>
                  <a:srgbClr val="3333CC"/>
                </a:solidFill>
                <a:latin typeface="Arial Black" pitchFamily="34" charset="0"/>
              </a:rPr>
              <a:t>У</a:t>
            </a:r>
            <a:endParaRPr lang="ru-RU" sz="5400" dirty="0">
              <a:solidFill>
                <a:srgbClr val="3333CC"/>
              </a:solidFill>
              <a:latin typeface="Arial Black" pitchFamily="34" charset="0"/>
            </a:endParaRPr>
          </a:p>
        </p:txBody>
      </p:sp>
      <p:sp>
        <p:nvSpPr>
          <p:cNvPr id="11275" name="Oval 24"/>
          <p:cNvSpPr>
            <a:spLocks noChangeArrowheads="1"/>
          </p:cNvSpPr>
          <p:nvPr/>
        </p:nvSpPr>
        <p:spPr bwMode="auto">
          <a:xfrm>
            <a:off x="2786050" y="1214422"/>
            <a:ext cx="1143000" cy="838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CBB5E3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5400" dirty="0" smtClean="0">
                <a:solidFill>
                  <a:srgbClr val="3333CC"/>
                </a:solidFill>
                <a:latin typeface="Arial Black" pitchFamily="34" charset="0"/>
              </a:rPr>
              <a:t>Ч</a:t>
            </a:r>
            <a:endParaRPr lang="ru-RU" sz="5400" dirty="0">
              <a:solidFill>
                <a:srgbClr val="3333CC"/>
              </a:solidFill>
              <a:latin typeface="Arial Black" pitchFamily="34" charset="0"/>
            </a:endParaRPr>
          </a:p>
        </p:txBody>
      </p:sp>
      <p:sp>
        <p:nvSpPr>
          <p:cNvPr id="11277" name="Oval 26"/>
          <p:cNvSpPr>
            <a:spLocks noChangeArrowheads="1"/>
          </p:cNvSpPr>
          <p:nvPr/>
        </p:nvSpPr>
        <p:spPr bwMode="auto">
          <a:xfrm>
            <a:off x="6286512" y="1571612"/>
            <a:ext cx="1143000" cy="838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CBB5E3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5400" dirty="0" smtClean="0">
                <a:solidFill>
                  <a:srgbClr val="3333CC"/>
                </a:solidFill>
                <a:latin typeface="Arial Black" pitchFamily="34" charset="0"/>
              </a:rPr>
              <a:t>И</a:t>
            </a:r>
            <a:endParaRPr lang="ru-RU" sz="5400" dirty="0">
              <a:solidFill>
                <a:srgbClr val="3333CC"/>
              </a:solidFill>
              <a:latin typeface="Arial Black" pitchFamily="34" charset="0"/>
            </a:endParaRPr>
          </a:p>
        </p:txBody>
      </p:sp>
      <p:sp>
        <p:nvSpPr>
          <p:cNvPr id="11278" name="Oval 27"/>
          <p:cNvSpPr>
            <a:spLocks noChangeArrowheads="1"/>
          </p:cNvSpPr>
          <p:nvPr/>
        </p:nvSpPr>
        <p:spPr bwMode="auto">
          <a:xfrm>
            <a:off x="714348" y="3857628"/>
            <a:ext cx="1357322" cy="100013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CBB5E3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5400" dirty="0">
                <a:solidFill>
                  <a:srgbClr val="3333CC"/>
                </a:solidFill>
                <a:latin typeface="Arial Black" pitchFamily="34" charset="0"/>
              </a:rPr>
              <a:t>К</a:t>
            </a:r>
          </a:p>
        </p:txBody>
      </p:sp>
      <p:sp>
        <p:nvSpPr>
          <p:cNvPr id="11279" name="Oval 28"/>
          <p:cNvSpPr>
            <a:spLocks noChangeArrowheads="1"/>
          </p:cNvSpPr>
          <p:nvPr/>
        </p:nvSpPr>
        <p:spPr bwMode="auto">
          <a:xfrm>
            <a:off x="7715272" y="2071678"/>
            <a:ext cx="1143000" cy="838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CBB5E3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5400" dirty="0" smtClean="0">
                <a:solidFill>
                  <a:srgbClr val="3333CC"/>
                </a:solidFill>
                <a:latin typeface="Arial Black" pitchFamily="34" charset="0"/>
              </a:rPr>
              <a:t>Й</a:t>
            </a:r>
            <a:endParaRPr lang="ru-RU" sz="5400" dirty="0">
              <a:solidFill>
                <a:srgbClr val="3333CC"/>
              </a:solidFill>
              <a:latin typeface="Arial Black" pitchFamily="34" charset="0"/>
            </a:endParaRPr>
          </a:p>
        </p:txBody>
      </p:sp>
      <p:sp>
        <p:nvSpPr>
          <p:cNvPr id="6163" name="Oval 19"/>
          <p:cNvSpPr>
            <a:spLocks noChangeArrowheads="1"/>
          </p:cNvSpPr>
          <p:nvPr/>
        </p:nvSpPr>
        <p:spPr bwMode="auto">
          <a:xfrm>
            <a:off x="7572396" y="357166"/>
            <a:ext cx="1143000" cy="114300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  <a:ln w="76200">
            <a:solidFill>
              <a:srgbClr val="FF330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153" name="Oval 9"/>
          <p:cNvSpPr>
            <a:spLocks noChangeArrowheads="1"/>
          </p:cNvSpPr>
          <p:nvPr/>
        </p:nvSpPr>
        <p:spPr bwMode="auto">
          <a:xfrm>
            <a:off x="3929058" y="4786322"/>
            <a:ext cx="1219200" cy="114300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  <a:ln w="76200">
            <a:solidFill>
              <a:srgbClr val="FF330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161" name="Oval 17"/>
          <p:cNvSpPr>
            <a:spLocks noChangeArrowheads="1"/>
          </p:cNvSpPr>
          <p:nvPr/>
        </p:nvSpPr>
        <p:spPr bwMode="auto">
          <a:xfrm>
            <a:off x="1214414" y="1285860"/>
            <a:ext cx="1143000" cy="114300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  <a:ln w="76200">
            <a:solidFill>
              <a:srgbClr val="FF330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173" name="Oval 29"/>
          <p:cNvSpPr>
            <a:spLocks noChangeArrowheads="1"/>
          </p:cNvSpPr>
          <p:nvPr/>
        </p:nvSpPr>
        <p:spPr bwMode="auto">
          <a:xfrm>
            <a:off x="6286512" y="1357298"/>
            <a:ext cx="1143000" cy="106680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  <a:ln w="76200">
            <a:solidFill>
              <a:srgbClr val="FF330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1300" name="Picture 74" descr="vin1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1" name="Picture 75" descr="vin1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72330" y="0"/>
            <a:ext cx="190500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2" name="Picture 76" descr="vin1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149850"/>
            <a:ext cx="182880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3" name="Picture 77" descr="vin1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4678" y="3286124"/>
            <a:ext cx="198120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Oval 21"/>
          <p:cNvSpPr>
            <a:spLocks noChangeArrowheads="1"/>
          </p:cNvSpPr>
          <p:nvPr/>
        </p:nvSpPr>
        <p:spPr bwMode="auto">
          <a:xfrm>
            <a:off x="857224" y="3857628"/>
            <a:ext cx="1143000" cy="121920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  <a:ln w="76200">
            <a:solidFill>
              <a:srgbClr val="FF330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44" name="Oval 21"/>
          <p:cNvSpPr>
            <a:spLocks noChangeArrowheads="1"/>
          </p:cNvSpPr>
          <p:nvPr/>
        </p:nvSpPr>
        <p:spPr bwMode="auto">
          <a:xfrm>
            <a:off x="0" y="285728"/>
            <a:ext cx="1143000" cy="121920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  <a:ln w="76200">
            <a:solidFill>
              <a:srgbClr val="FF330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46" name="Oval 21"/>
          <p:cNvSpPr>
            <a:spLocks noChangeArrowheads="1"/>
          </p:cNvSpPr>
          <p:nvPr/>
        </p:nvSpPr>
        <p:spPr bwMode="auto">
          <a:xfrm>
            <a:off x="4500562" y="2643182"/>
            <a:ext cx="1143000" cy="121920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  <a:ln w="76200">
            <a:solidFill>
              <a:srgbClr val="FF330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ru-RU" sz="1800"/>
          </a:p>
        </p:txBody>
      </p:sp>
      <p:sp>
        <p:nvSpPr>
          <p:cNvPr id="48" name="Oval 21"/>
          <p:cNvSpPr>
            <a:spLocks noChangeArrowheads="1"/>
          </p:cNvSpPr>
          <p:nvPr/>
        </p:nvSpPr>
        <p:spPr bwMode="auto">
          <a:xfrm>
            <a:off x="5572132" y="4500570"/>
            <a:ext cx="1143000" cy="121920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  <a:ln w="76200">
            <a:solidFill>
              <a:srgbClr val="FF330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ru-RU" sz="1800"/>
          </a:p>
        </p:txBody>
      </p:sp>
      <p:pic>
        <p:nvPicPr>
          <p:cNvPr id="50" name="Picture 2" descr="F:\Фото мероприятий   2полугодие\P1000054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38" t="33783" r="75820" b="33109"/>
          <a:stretch/>
        </p:blipFill>
        <p:spPr bwMode="auto">
          <a:xfrm>
            <a:off x="4714876" y="1000108"/>
            <a:ext cx="1146464" cy="1478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" descr="F:\Фото мероприятий   2полугодие\DSC06132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11" t="32916" r="55946" b="28384"/>
          <a:stretch/>
        </p:blipFill>
        <p:spPr bwMode="auto">
          <a:xfrm>
            <a:off x="2714612" y="1000108"/>
            <a:ext cx="1433442" cy="128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7" descr="F:\Фото мероприятий   2полугодие\P1000073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266" t="53836" r="22024" b="16126"/>
          <a:stretch/>
        </p:blipFill>
        <p:spPr bwMode="auto">
          <a:xfrm>
            <a:off x="1643042" y="2500306"/>
            <a:ext cx="1078678" cy="1214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2" descr="F:\Фото мероприятий   2полугодие\P1000084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136" t="34688" r="35325" b="44521"/>
          <a:stretch/>
        </p:blipFill>
        <p:spPr bwMode="auto">
          <a:xfrm>
            <a:off x="1214414" y="1071546"/>
            <a:ext cx="1386498" cy="116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10" descr="Фото Без названия">
            <a:hlinkClick r:id="" action="ppaction://noaction"/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115" t="18346" r="19845" b="53546"/>
          <a:stretch/>
        </p:blipFill>
        <p:spPr bwMode="auto">
          <a:xfrm>
            <a:off x="7572396" y="1643050"/>
            <a:ext cx="1296531" cy="1270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6" descr="F:\Работа с классом\ВОСПИТАТЕЛЬНАЯ РАБОТА\Мероприятия 6класса\Мероприятия 6класса\День рождения СЕМЫ, КОЛИ и АЛИНЫ\ФОТО С ПРАЗДНИКА ИМЕНИННИКА\P1000138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514" t="647" r="6950" b="62121"/>
          <a:stretch/>
        </p:blipFill>
        <p:spPr bwMode="auto">
          <a:xfrm>
            <a:off x="4429124" y="2571744"/>
            <a:ext cx="1228711" cy="137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39"/>
          <p:cNvSpPr/>
          <p:nvPr/>
        </p:nvSpPr>
        <p:spPr>
          <a:xfrm>
            <a:off x="3643306" y="0"/>
            <a:ext cx="160011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</a:t>
            </a:r>
            <a:endParaRPr lang="ru-RU" sz="6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65" name="Oval 21"/>
          <p:cNvSpPr>
            <a:spLocks noChangeArrowheads="1"/>
          </p:cNvSpPr>
          <p:nvPr/>
        </p:nvSpPr>
        <p:spPr bwMode="auto">
          <a:xfrm>
            <a:off x="3857620" y="0"/>
            <a:ext cx="1143000" cy="121920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  <a:ln w="76200">
            <a:solidFill>
              <a:srgbClr val="FF330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ru-RU" sz="1800"/>
          </a:p>
        </p:txBody>
      </p:sp>
      <p:pic>
        <p:nvPicPr>
          <p:cNvPr id="49" name="Picture 4" descr="F:\Фото мероприятий   2полугодие\P1000099.JPG"/>
          <p:cNvPicPr>
            <a:picLocks noChangeAspect="1" noChangeArrowheads="1"/>
          </p:cNvPicPr>
          <p:nvPr/>
        </p:nvPicPr>
        <p:blipFill>
          <a:blip r:embed="rId15"/>
          <a:srcRect t="18852" r="82191" b="32205"/>
          <a:stretch>
            <a:fillRect/>
          </a:stretch>
        </p:blipFill>
        <p:spPr bwMode="auto">
          <a:xfrm>
            <a:off x="214282" y="2071678"/>
            <a:ext cx="1071570" cy="158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3" descr="F:\Фото мероприятий   2полугодие\DSC06132.jpg"/>
          <p:cNvPicPr>
            <a:picLocks noChangeAspect="1" noChangeArrowheads="1"/>
          </p:cNvPicPr>
          <p:nvPr/>
        </p:nvPicPr>
        <p:blipFill>
          <a:blip r:embed="rId10"/>
          <a:srcRect l="48847" t="40385" r="29782" b="16236"/>
          <a:stretch>
            <a:fillRect/>
          </a:stretch>
        </p:blipFill>
        <p:spPr bwMode="auto">
          <a:xfrm>
            <a:off x="0" y="285728"/>
            <a:ext cx="1214414" cy="1648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9" descr="G:\Воспитательная работа\Мероприятия 5акласса\праздник фото\PB160654.JPG"/>
          <p:cNvPicPr>
            <a:picLocks noChangeAspect="1" noChangeArrowheads="1"/>
          </p:cNvPicPr>
          <p:nvPr/>
        </p:nvPicPr>
        <p:blipFill>
          <a:blip r:embed="rId16"/>
          <a:srcRect l="49866" t="11578" r="33512" b="22813"/>
          <a:stretch>
            <a:fillRect/>
          </a:stretch>
        </p:blipFill>
        <p:spPr bwMode="auto">
          <a:xfrm>
            <a:off x="7572396" y="0"/>
            <a:ext cx="1143008" cy="1545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4" descr="F:\Фото мероприятий   2полугодие\P1000099.JPG"/>
          <p:cNvPicPr>
            <a:picLocks noChangeAspect="1" noChangeArrowheads="1"/>
          </p:cNvPicPr>
          <p:nvPr/>
        </p:nvPicPr>
        <p:blipFill>
          <a:blip r:embed="rId15"/>
          <a:srcRect l="21697" t="32635" r="58155" b="21133"/>
          <a:stretch>
            <a:fillRect/>
          </a:stretch>
        </p:blipFill>
        <p:spPr bwMode="auto">
          <a:xfrm>
            <a:off x="2428860" y="3857628"/>
            <a:ext cx="1143008" cy="1494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4" descr="F:\Фото мероприятий   2полугодие\P1000099.JPG"/>
          <p:cNvPicPr>
            <a:picLocks noChangeAspect="1" noChangeArrowheads="1"/>
          </p:cNvPicPr>
          <p:nvPr/>
        </p:nvPicPr>
        <p:blipFill>
          <a:blip r:embed="rId15"/>
          <a:srcRect l="52705" t="16314" r="31794" b="42900"/>
          <a:stretch>
            <a:fillRect/>
          </a:stretch>
        </p:blipFill>
        <p:spPr bwMode="auto">
          <a:xfrm>
            <a:off x="8000992" y="4143380"/>
            <a:ext cx="114300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Oval 27"/>
          <p:cNvSpPr>
            <a:spLocks noChangeArrowheads="1"/>
          </p:cNvSpPr>
          <p:nvPr/>
        </p:nvSpPr>
        <p:spPr bwMode="auto">
          <a:xfrm>
            <a:off x="3714744" y="4786322"/>
            <a:ext cx="1714512" cy="114300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CBB5E3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5400" dirty="0" smtClean="0">
                <a:solidFill>
                  <a:srgbClr val="3333CC"/>
                </a:solidFill>
                <a:latin typeface="Arial Black" pitchFamily="34" charset="0"/>
              </a:rPr>
              <a:t>А</a:t>
            </a:r>
            <a:endParaRPr lang="ru-RU" sz="5400" dirty="0">
              <a:solidFill>
                <a:srgbClr val="3333CC"/>
              </a:solidFill>
              <a:latin typeface="Arial Black" pitchFamily="34" charset="0"/>
            </a:endParaRPr>
          </a:p>
        </p:txBody>
      </p:sp>
      <p:pic>
        <p:nvPicPr>
          <p:cNvPr id="64" name="Picture 3" descr="F:\Фото мероприятий   2полугодие\P1000098.JPG"/>
          <p:cNvPicPr>
            <a:picLocks noChangeAspect="1" noChangeArrowheads="1"/>
          </p:cNvPicPr>
          <p:nvPr/>
        </p:nvPicPr>
        <p:blipFill>
          <a:blip r:embed="rId17"/>
          <a:srcRect l="5732" t="36491" r="74840" b="26902"/>
          <a:stretch>
            <a:fillRect/>
          </a:stretch>
        </p:blipFill>
        <p:spPr bwMode="auto">
          <a:xfrm>
            <a:off x="6715140" y="5285227"/>
            <a:ext cx="1210625" cy="1572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9" descr="F:\Фото мероприятий   2полугодие\P1000081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102" t="27734" r="57796" b="54454"/>
          <a:stretch/>
        </p:blipFill>
        <p:spPr bwMode="auto">
          <a:xfrm>
            <a:off x="5500694" y="4214818"/>
            <a:ext cx="1380423" cy="1347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4" descr="G:\Работа с классом\ВОСПИТАТЕЛЬНАЯ РАБОТА\Мероприятия 6класса\Pictures\P1000274.JPG"/>
          <p:cNvPicPr>
            <a:picLocks noChangeAspect="1" noChangeArrowheads="1"/>
          </p:cNvPicPr>
          <p:nvPr/>
        </p:nvPicPr>
        <p:blipFill>
          <a:blip r:embed="rId19" cstate="print"/>
          <a:srcRect l="56051" r="17399" b="66854"/>
          <a:stretch>
            <a:fillRect/>
          </a:stretch>
        </p:blipFill>
        <p:spPr bwMode="auto">
          <a:xfrm>
            <a:off x="6858016" y="3226592"/>
            <a:ext cx="1214446" cy="1416854"/>
          </a:xfrm>
          <a:prstGeom prst="rect">
            <a:avLst/>
          </a:prstGeom>
          <a:noFill/>
        </p:spPr>
      </p:pic>
      <p:pic>
        <p:nvPicPr>
          <p:cNvPr id="70" name="Picture 3" descr="G:\Работа с классом\ВОСПИТАТЕЛЬНАЯ РАБОТА\Мероприятия 6класса\Pictures\P1000189.JPG"/>
          <p:cNvPicPr>
            <a:picLocks noChangeAspect="1" noChangeArrowheads="1"/>
          </p:cNvPicPr>
          <p:nvPr/>
        </p:nvPicPr>
        <p:blipFill>
          <a:blip r:embed="rId20" cstate="print"/>
          <a:srcRect l="82678" t="16823" r="314" b="58672"/>
          <a:stretch>
            <a:fillRect/>
          </a:stretch>
        </p:blipFill>
        <p:spPr bwMode="auto">
          <a:xfrm>
            <a:off x="0" y="5143512"/>
            <a:ext cx="1285884" cy="1500174"/>
          </a:xfrm>
          <a:prstGeom prst="rect">
            <a:avLst/>
          </a:prstGeom>
          <a:noFill/>
        </p:spPr>
      </p:pic>
      <p:pic>
        <p:nvPicPr>
          <p:cNvPr id="71" name="Picture 4" descr="G:\Работа с классом\ВОСПИТАТЕЛЬНАЯ РАБОТА\Мероприятия 6класса\Pictures\P1000243.JPG"/>
          <p:cNvPicPr>
            <a:picLocks noChangeAspect="1" noChangeArrowheads="1"/>
          </p:cNvPicPr>
          <p:nvPr/>
        </p:nvPicPr>
        <p:blipFill>
          <a:blip r:embed="rId21" cstate="print"/>
          <a:srcRect l="50479" r="25558" b="65921"/>
          <a:stretch>
            <a:fillRect/>
          </a:stretch>
        </p:blipFill>
        <p:spPr bwMode="auto">
          <a:xfrm>
            <a:off x="5715008" y="2786058"/>
            <a:ext cx="1138544" cy="1214446"/>
          </a:xfrm>
          <a:prstGeom prst="rect">
            <a:avLst/>
          </a:prstGeom>
          <a:noFill/>
        </p:spPr>
      </p:pic>
      <p:pic>
        <p:nvPicPr>
          <p:cNvPr id="72" name="Picture 2" descr="F:\Работа с классом\ВОСПИТАТЕЛЬНАЯ РАБОТА\Мероприятия 6класса\Мероприятия 6класса\День рождения СЕМЫ, КОЛИ и АЛИНЫ\ФОТО С ПРАЗДНИКА ИМЕНИННИКА\P1000127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832" t="4960" r="-1435" b="42955"/>
          <a:stretch>
            <a:fillRect/>
          </a:stretch>
        </p:blipFill>
        <p:spPr bwMode="auto">
          <a:xfrm>
            <a:off x="6072198" y="1071546"/>
            <a:ext cx="1500198" cy="150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" descr="F:\Работа с классом\ВОСПИТАТЕЛЬНАЯ РАБОТА\Мероприятия 6класса\Мероприятия 6класса\Город мастеров или Осенние забавы\P1000183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5" t="11868" r="56531" b="35663"/>
          <a:stretch>
            <a:fillRect/>
          </a:stretch>
        </p:blipFill>
        <p:spPr bwMode="auto">
          <a:xfrm>
            <a:off x="2928926" y="2500306"/>
            <a:ext cx="1285884" cy="134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F:\Работа с классом\ВОСПИТАТЕЛЬНАЯ РАБОТА\Мероприятия 6класса\Мероприятия 6класса\День рождения СЕМЫ, КОЛИ и АЛИНЫ\ФОТО С ПРАЗДНИКА ИМЕНИННИКА\P1000138.JPG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784" t="1778" r="62189" b="51763"/>
          <a:stretch/>
        </p:blipFill>
        <p:spPr bwMode="auto">
          <a:xfrm>
            <a:off x="714348" y="3714752"/>
            <a:ext cx="1143008" cy="123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F:\Работа с классом\ВОСПИТАТЕЛЬНАЯ РАБОТА\Мероприятия 6класса\Мероприятия 6класса\Город мастеров или Осенние забавы\P1000177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470" t="7831" r="8229" b="71283"/>
          <a:stretch>
            <a:fillRect/>
          </a:stretch>
        </p:blipFill>
        <p:spPr bwMode="auto">
          <a:xfrm>
            <a:off x="8072462" y="3000372"/>
            <a:ext cx="1214445" cy="97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7" descr="G:\Воспитательная работа\Мероприятия 5акласса\праздник фото\PB160676.JPG"/>
          <p:cNvPicPr>
            <a:picLocks noChangeAspect="1" noChangeArrowheads="1"/>
          </p:cNvPicPr>
          <p:nvPr/>
        </p:nvPicPr>
        <p:blipFill>
          <a:blip r:embed="rId26"/>
          <a:srcRect l="48341" t="42282" r="32994" b="29363"/>
          <a:stretch>
            <a:fillRect/>
          </a:stretch>
        </p:blipFill>
        <p:spPr bwMode="auto">
          <a:xfrm>
            <a:off x="2850344" y="5572140"/>
            <a:ext cx="1257310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4" descr="F:\Работа с классом\ВОСПИТАТЕЛЬНАЯ РАБОТА\Мероприятия 6класса\Мероприятия 6класса\Город мастеров или Осенние забавы\P1000183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588" t="21465" r="11667" b="33221"/>
          <a:stretch>
            <a:fillRect/>
          </a:stretch>
        </p:blipFill>
        <p:spPr bwMode="auto">
          <a:xfrm>
            <a:off x="3643306" y="4286256"/>
            <a:ext cx="1643074" cy="135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" descr="F:\5класс\Мероприятия 5акласса\Фото мероприятий\Новая папка\PA250596.JPG"/>
          <p:cNvPicPr>
            <a:picLocks noChangeAspect="1" noChangeArrowheads="1"/>
          </p:cNvPicPr>
          <p:nvPr/>
        </p:nvPicPr>
        <p:blipFill>
          <a:blip r:embed="rId28"/>
          <a:srcRect l="46913" t="30452" r="28313" b="37367"/>
          <a:stretch>
            <a:fillRect/>
          </a:stretch>
        </p:blipFill>
        <p:spPr bwMode="auto">
          <a:xfrm>
            <a:off x="4857752" y="5694580"/>
            <a:ext cx="1357322" cy="1163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Picture 3" descr="F:\Работа с классом\ВОСПИТАТЕЛЬНАЯ РАБОТА\Мероприятия 6класса\Мероприятия 6класса\День рождения СЕМЫ, КОЛИ и АЛИНЫ\ФОТО С ПРАЗДНИКА ИМЕНИННИКА\P1000155.JP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03" t="53638" r="55153"/>
          <a:stretch>
            <a:fillRect/>
          </a:stretch>
        </p:blipFill>
        <p:spPr bwMode="auto">
          <a:xfrm>
            <a:off x="1357290" y="5000636"/>
            <a:ext cx="1000164" cy="135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10430016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1000"/>
                                        <p:tgtEl>
                                          <p:spTgt spid="6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" dur="10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" dur="1000"/>
                                        <p:tgtEl>
                                          <p:spTgt spid="6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" dur="1000"/>
                                        <p:tgtEl>
                                          <p:spTgt spid="6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0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3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47" grpId="0" animBg="1"/>
      <p:bldP spid="77" grpId="0" animBg="1"/>
      <p:bldP spid="76" grpId="0" animBg="1"/>
      <p:bldP spid="43" grpId="0" animBg="1"/>
      <p:bldP spid="45" grpId="0" animBg="1"/>
      <p:bldP spid="6163" grpId="0" animBg="1"/>
      <p:bldP spid="6153" grpId="0" animBg="1"/>
      <p:bldP spid="6161" grpId="0" animBg="1"/>
      <p:bldP spid="6173" grpId="0" animBg="1"/>
      <p:bldP spid="41" grpId="0" animBg="1"/>
      <p:bldP spid="44" grpId="0" animBg="1"/>
      <p:bldP spid="46" grpId="0" animBg="1"/>
      <p:bldP spid="48" grpId="0" animBg="1"/>
      <p:bldP spid="616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43182"/>
            <a:ext cx="9144000" cy="1143000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«ГОРОД МАСТЕРОВ или ОСЕННИЕ ЗАБАВЫ»</a:t>
            </a:r>
            <a:endParaRPr lang="ru-RU" sz="36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8194" name="Picture 2" descr="F:\Работа с классом\ВОСПИТАТЕЛЬНАЯ РАБОТА\Мероприятия 6класса\Мероприятия 6класса\Город мастеров или Осенние забавы\P10001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26142" y="3714751"/>
            <a:ext cx="8203510" cy="248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Работа с классом\ВОСПИТАТЕЛЬНАЯ РАБОТА\Мероприятия 6класса\Мероприятия 6класса\Город мастеров или Осенние забавы\P10001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0"/>
            <a:ext cx="537124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14" descr="017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715140" y="642918"/>
            <a:ext cx="1692618" cy="156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1113024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F:\Работа с классом\ВОСПИТАТЕЛЬНАЯ РАБОТА\Мероприятия 6класса\Мероприятия 6класса\Город мастеров или Осенние забавы\P10001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1322" y="229360"/>
            <a:ext cx="4333774" cy="4629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Работа с классом\ВОСПИТАТЕЛЬНАЯ РАБОТА\Мероприятия 6класса\Мероприятия 6класса\Город мастеров или Осенние забавы\P10001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6164" y="229360"/>
            <a:ext cx="4080484" cy="319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:\Работа с классом\ВОСПИТАТЕЛЬНАЯ РАБОТА\Мероприятия 6класса\Мероприятия 6класса\Город мастеров или Осенние забавы\P10001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45024"/>
            <a:ext cx="5175930" cy="299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14" descr="017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156176" y="5055691"/>
            <a:ext cx="173513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7352220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G:\Работа с классом\ВОСПИТАТЕЛЬНАЯ РАБОТА\Мероприятия 6класса\Pictures\P10001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8" y="1428736"/>
            <a:ext cx="2547308" cy="3857652"/>
          </a:xfrm>
          <a:prstGeom prst="rect">
            <a:avLst/>
          </a:prstGeom>
          <a:noFill/>
        </p:spPr>
      </p:pic>
      <p:pic>
        <p:nvPicPr>
          <p:cNvPr id="1027" name="Picture 3" descr="G:\Работа с классом\ВОСПИТАТЕЛЬНАЯ РАБОТА\Мероприятия 6класса\Pictures\P10001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3857628"/>
            <a:ext cx="3486121" cy="2822817"/>
          </a:xfrm>
          <a:prstGeom prst="rect">
            <a:avLst/>
          </a:prstGeom>
          <a:noFill/>
        </p:spPr>
      </p:pic>
      <p:pic>
        <p:nvPicPr>
          <p:cNvPr id="1028" name="Picture 4" descr="G:\Работа с классом\ВОСПИТАТЕЛЬНАЯ РАБОТА\Мероприятия 6класса\Pictures\P100019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21589" t="16731" r="280" b="2771"/>
          <a:stretch>
            <a:fillRect/>
          </a:stretch>
        </p:blipFill>
        <p:spPr bwMode="auto">
          <a:xfrm>
            <a:off x="2643174" y="928670"/>
            <a:ext cx="3605518" cy="2786082"/>
          </a:xfrm>
          <a:prstGeom prst="rect">
            <a:avLst/>
          </a:prstGeom>
          <a:noFill/>
        </p:spPr>
      </p:pic>
      <p:pic>
        <p:nvPicPr>
          <p:cNvPr id="1029" name="Picture 5" descr="G:\Работа с классом\ВОСПИТАТЕЛЬНАЯ РАБОТА\Мероприятия 6класса\Pictures\P10001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1071546"/>
            <a:ext cx="2176457" cy="3644759"/>
          </a:xfrm>
          <a:prstGeom prst="rect">
            <a:avLst/>
          </a:prstGeom>
          <a:noFill/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1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Мы рады вас видеть, ребята, у себя в городе!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И двери наши будут открыты для вас всегда!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 descr="G:\Работа с классом\ВОСПИТАТЕЛЬНАЯ РАБОТА\Мероприятия 6класса\Pictures\P1000202.JPG"/>
          <p:cNvPicPr>
            <a:picLocks noChangeAspect="1" noChangeArrowheads="1"/>
          </p:cNvPicPr>
          <p:nvPr/>
        </p:nvPicPr>
        <p:blipFill>
          <a:blip r:embed="rId2" cstate="print"/>
          <a:srcRect l="25862" t="22793" r="17839" b="9960"/>
          <a:stretch>
            <a:fillRect/>
          </a:stretch>
        </p:blipFill>
        <p:spPr bwMode="auto">
          <a:xfrm>
            <a:off x="714348" y="3071810"/>
            <a:ext cx="3429024" cy="3071834"/>
          </a:xfrm>
          <a:prstGeom prst="rect">
            <a:avLst/>
          </a:prstGeom>
          <a:noFill/>
        </p:spPr>
      </p:pic>
      <p:pic>
        <p:nvPicPr>
          <p:cNvPr id="2053" name="Picture 5" descr="G:\Работа с классом\ВОСПИТАТЕЛЬНАЯ РАБОТА\Мероприятия 6класса\Pictures\P100020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3571900" cy="2678926"/>
          </a:xfrm>
          <a:prstGeom prst="rect">
            <a:avLst/>
          </a:prstGeom>
          <a:noFill/>
        </p:spPr>
      </p:pic>
      <p:pic>
        <p:nvPicPr>
          <p:cNvPr id="2054" name="Picture 6" descr="G:\Работа с классом\ВОСПИТАТЕЛЬНАЯ РАБОТА\Мероприятия 6класса\Pictures\P10002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4000504"/>
            <a:ext cx="3405211" cy="2553909"/>
          </a:xfrm>
          <a:prstGeom prst="rect">
            <a:avLst/>
          </a:prstGeom>
          <a:noFill/>
        </p:spPr>
      </p:pic>
      <p:pic>
        <p:nvPicPr>
          <p:cNvPr id="2050" name="Picture 2" descr="G:\Работа с классом\ВОСПИТАТЕЛЬНАЯ РАБОТА\Мероприятия 6класса\Pictures\P10001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285728"/>
            <a:ext cx="2973922" cy="339705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6143644"/>
            <a:ext cx="62484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r>
              <a:rPr lang="ru-RU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Ну-ка, танцоры, порадуйте наших гостей! </a:t>
            </a:r>
            <a:endParaRPr lang="ru-RU" sz="24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29058" y="2000240"/>
            <a:ext cx="22145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accent2"/>
                </a:solidFill>
              </a:rPr>
              <a:t>МАСТЕР ОРИГИНАЛЬНОГО ЖАНРА </a:t>
            </a:r>
            <a:endParaRPr lang="ru-RU" b="1" i="1" dirty="0">
              <a:solidFill>
                <a:schemeClr val="accent2"/>
              </a:solidFill>
            </a:endParaRPr>
          </a:p>
        </p:txBody>
      </p:sp>
      <p:pic>
        <p:nvPicPr>
          <p:cNvPr id="9" name="Picture 23" descr="vin1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4810" y="2714620"/>
            <a:ext cx="182880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G:\Воспитательная работа\Мероприятия 5акласса\праздник фото\70 лет с Великой Отечественной Войны\DSC04667.JPG"/>
          <p:cNvPicPr>
            <a:picLocks noChangeAspect="1" noChangeArrowheads="1"/>
          </p:cNvPicPr>
          <p:nvPr/>
        </p:nvPicPr>
        <p:blipFill>
          <a:blip r:embed="rId2"/>
          <a:srcRect l="3789" t="9547" r="14546" b="12283"/>
          <a:stretch>
            <a:fillRect/>
          </a:stretch>
        </p:blipFill>
        <p:spPr bwMode="auto">
          <a:xfrm>
            <a:off x="-323850" y="-1395413"/>
            <a:ext cx="9791700" cy="825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 descr="G:\Воспитательная работа\Мероприятия 5акласса\праздник фото\70 лет с Великой Отечественной Войны\DSC047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0" y="0"/>
            <a:ext cx="752475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4" descr="G:\Воспитательная работа\Мероприятия 5акласса\праздник фото\70 лет с Великой Отечественной Войны\DSC0470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4300" y="4076700"/>
            <a:ext cx="1800225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5" descr="G:\Воспитательная работа\Мероприятия 5акласса\праздник фото\70 лет с Великой Отечественной Войны\DSC0466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1613" y="3141663"/>
            <a:ext cx="2592387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7" descr="G:\Воспитательная работа\Мероприятия 5акласса\праздник фото\70 лет с Великой Отечественной Войны\DSC0467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11863" y="4508500"/>
            <a:ext cx="1965325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8" descr="G:\Воспитательная работа\Мероприятия 5акласса\праздник фото\70 лет с Великой Отечественной Войны\DSC0468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323850" y="0"/>
            <a:ext cx="1873250" cy="446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0" y="428604"/>
            <a:ext cx="85500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i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70-летию Битвы под Москвой посвящается</a:t>
            </a:r>
            <a:r>
              <a:rPr lang="ru-RU" b="1" i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, </a:t>
            </a:r>
          </a:p>
        </p:txBody>
      </p:sp>
      <p:pic>
        <p:nvPicPr>
          <p:cNvPr id="43017" name="Picture 6" descr="G:\Воспитательная работа\Мероприятия 5акласса\праздник фото\70 лет с Великой Отечественной Войны\DSC0466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4213" y="4149725"/>
            <a:ext cx="2987675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F:\Фото мероприятий   2полугодие\DSC061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9338" y="0"/>
            <a:ext cx="3822700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3" descr="F:\Фото мероприятий   2полугодие\DSC0613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5100"/>
            <a:ext cx="4679950" cy="312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4" descr="F:\Фото мероприятий   2полугодие\DSC0613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3357563"/>
            <a:ext cx="4211637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5" descr="2118"/>
          <p:cNvPicPr>
            <a:picLocks noChangeAspect="1" noChangeArrowheads="1"/>
          </p:cNvPicPr>
          <p:nvPr/>
        </p:nvPicPr>
        <p:blipFill>
          <a:blip r:embed="rId5"/>
          <a:srcRect l="9052" t="12141"/>
          <a:stretch>
            <a:fillRect/>
          </a:stretch>
        </p:blipFill>
        <p:spPr bwMode="auto">
          <a:xfrm>
            <a:off x="0" y="3357563"/>
            <a:ext cx="4751388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6" descr="venus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8313" y="3500438"/>
            <a:ext cx="1223962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51520" y="3933056"/>
            <a:ext cx="1638590" cy="3693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Impact"/>
              </a:rPr>
              <a:t>правописание</a:t>
            </a:r>
            <a:endParaRPr lang="ru-RU" dirty="0"/>
          </a:p>
        </p:txBody>
      </p:sp>
      <p:sp>
        <p:nvSpPr>
          <p:cNvPr id="50184" name="Прямоугольник 7"/>
          <p:cNvSpPr>
            <a:spLocks noChangeArrowheads="1"/>
          </p:cNvSpPr>
          <p:nvPr/>
        </p:nvSpPr>
        <p:spPr bwMode="auto">
          <a:xfrm>
            <a:off x="0" y="4724400"/>
            <a:ext cx="4572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>
                <a:solidFill>
                  <a:srgbClr val="FF0000"/>
                </a:solidFill>
              </a:rPr>
              <a:t>Космическое путешествие     в Галактику                       </a:t>
            </a:r>
            <a:r>
              <a:rPr lang="ru-RU" b="1" i="1">
                <a:solidFill>
                  <a:srgbClr val="FF0000"/>
                </a:solidFill>
              </a:rPr>
              <a:t>«ПРАВОПИСАНИЕ»</a:t>
            </a:r>
          </a:p>
        </p:txBody>
      </p:sp>
      <p:sp>
        <p:nvSpPr>
          <p:cNvPr id="50185" name="Прямоугольник 8"/>
          <p:cNvSpPr>
            <a:spLocks noChangeArrowheads="1"/>
          </p:cNvSpPr>
          <p:nvPr/>
        </p:nvSpPr>
        <p:spPr bwMode="auto">
          <a:xfrm>
            <a:off x="-252413" y="5661025"/>
            <a:ext cx="4572001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 i="1">
                <a:solidFill>
                  <a:srgbClr val="FFFF00"/>
                </a:solidFill>
                <a:latin typeface="Times New Roman" pitchFamily="18" charset="0"/>
              </a:rPr>
              <a:t>«</a:t>
            </a:r>
            <a:r>
              <a:rPr lang="ru-RU" b="1" i="1">
                <a:solidFill>
                  <a:srgbClr val="FFFF00"/>
                </a:solidFill>
                <a:latin typeface="Times New Roman" pitchFamily="18" charset="0"/>
              </a:rPr>
              <a:t>Буквы Е и И в корнях</a:t>
            </a:r>
          </a:p>
          <a:p>
            <a:pPr algn="ctr">
              <a:spcBef>
                <a:spcPct val="50000"/>
              </a:spcBef>
            </a:pPr>
            <a:r>
              <a:rPr lang="ru-RU" b="1" i="1">
                <a:solidFill>
                  <a:srgbClr val="FFFF00"/>
                </a:solidFill>
                <a:latin typeface="Times New Roman" pitchFamily="18" charset="0"/>
              </a:rPr>
              <a:t> с чередованием</a:t>
            </a:r>
            <a:r>
              <a:rPr lang="ru-RU" sz="1600" b="1" i="1">
                <a:solidFill>
                  <a:srgbClr val="FFFF00"/>
                </a:solidFill>
                <a:latin typeface="Times New Roman" pitchFamily="18" charset="0"/>
              </a:rPr>
              <a:t>».</a:t>
            </a:r>
          </a:p>
        </p:txBody>
      </p:sp>
      <p:sp>
        <p:nvSpPr>
          <p:cNvPr id="50186" name="Прямоугольник 9"/>
          <p:cNvSpPr>
            <a:spLocks noChangeArrowheads="1"/>
          </p:cNvSpPr>
          <p:nvPr/>
        </p:nvSpPr>
        <p:spPr bwMode="auto">
          <a:xfrm>
            <a:off x="1835150" y="2925763"/>
            <a:ext cx="5832475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>
                <a:solidFill>
                  <a:schemeClr val="bg2"/>
                </a:solidFill>
              </a:rPr>
              <a:t>День открытых дверей</a:t>
            </a:r>
          </a:p>
          <a:p>
            <a:pPr algn="ctr">
              <a:spcBef>
                <a:spcPct val="50000"/>
              </a:spcBef>
            </a:pPr>
            <a:r>
              <a:rPr lang="ru-RU" sz="2800" b="1">
                <a:solidFill>
                  <a:srgbClr val="00B0F0"/>
                </a:solidFill>
              </a:rPr>
              <a:t>Открытый урок русского языка</a:t>
            </a:r>
            <a:endParaRPr lang="ru-RU" sz="2800" b="1" i="1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G:\Работа с классом\ВОСПИТАТЕЛЬНАЯ РАБОТА\Мероприятия 6класса\Pictures\P10002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01" y="3571876"/>
            <a:ext cx="4095779" cy="307183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71462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Bookman Old Style" pitchFamily="18" charset="0"/>
              </a:rPr>
              <a:t>В геологическом музее имени Вернадского</a:t>
            </a:r>
            <a:endParaRPr lang="ru-RU" sz="24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4098" name="Picture 2" descr="G:\Работа с классом\ВОСПИТАТЕЛЬНАЯ РАБОТА\Мероприятия 6класса\Pictures\P10002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00438"/>
            <a:ext cx="4214842" cy="3161132"/>
          </a:xfrm>
          <a:prstGeom prst="rect">
            <a:avLst/>
          </a:prstGeom>
          <a:noFill/>
        </p:spPr>
      </p:pic>
      <p:pic>
        <p:nvPicPr>
          <p:cNvPr id="4100" name="Picture 4" descr="G:\Работа с классом\ВОСПИТАТЕЛЬНАЯ РАБОТА\Мероприятия 6класса\Pictures\P10002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85728"/>
            <a:ext cx="3757562" cy="2818172"/>
          </a:xfrm>
          <a:prstGeom prst="rect">
            <a:avLst/>
          </a:prstGeom>
          <a:noFill/>
        </p:spPr>
      </p:pic>
      <p:pic>
        <p:nvPicPr>
          <p:cNvPr id="7" name="Picture 2" descr="G:\Работа с классом\ВОСПИТАТЕЛЬНАЯ РАБОТА\Мероприятия 6класса\Pictures\P10002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285728"/>
            <a:ext cx="3762401" cy="2821802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 descr="G:\Работа с классом\ВОСПИТАТЕЛЬНАЯ РАБОТА\Мероприятия 6класса\Pictures\P10002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14290"/>
            <a:ext cx="4303192" cy="3227394"/>
          </a:xfrm>
          <a:prstGeom prst="rect">
            <a:avLst/>
          </a:prstGeom>
          <a:noFill/>
        </p:spPr>
      </p:pic>
      <p:pic>
        <p:nvPicPr>
          <p:cNvPr id="5124" name="Picture 4" descr="G:\Работа с классом\ВОСПИТАТЕЛЬНАЯ РАБОТА\Мероприятия 6класса\Pictures\P1000243.JPG"/>
          <p:cNvPicPr>
            <a:picLocks noChangeAspect="1" noChangeArrowheads="1"/>
          </p:cNvPicPr>
          <p:nvPr/>
        </p:nvPicPr>
        <p:blipFill>
          <a:blip r:embed="rId3" cstate="print"/>
          <a:srcRect l="20127" t="2130"/>
          <a:stretch>
            <a:fillRect/>
          </a:stretch>
        </p:blipFill>
        <p:spPr bwMode="auto">
          <a:xfrm>
            <a:off x="5357818" y="214290"/>
            <a:ext cx="3571868" cy="3282519"/>
          </a:xfrm>
          <a:prstGeom prst="rect">
            <a:avLst/>
          </a:prstGeom>
          <a:noFill/>
        </p:spPr>
      </p:pic>
      <p:pic>
        <p:nvPicPr>
          <p:cNvPr id="5125" name="Picture 5" descr="G:\Работа с классом\ВОСПИТАТЕЛЬНАЯ РАБОТА\Мероприятия 6класса\Pictures\P10002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4143380"/>
            <a:ext cx="3428992" cy="2571745"/>
          </a:xfrm>
          <a:prstGeom prst="rect">
            <a:avLst/>
          </a:prstGeom>
          <a:noFill/>
        </p:spPr>
      </p:pic>
      <p:pic>
        <p:nvPicPr>
          <p:cNvPr id="5126" name="Picture 6" descr="G:\Работа с классом\ВОСПИТАТЕЛЬНАЯ РАБОТА\Мероприятия 6класса\Pictures\P1000246.JPG"/>
          <p:cNvPicPr>
            <a:picLocks noChangeAspect="1" noChangeArrowheads="1"/>
          </p:cNvPicPr>
          <p:nvPr/>
        </p:nvPicPr>
        <p:blipFill>
          <a:blip r:embed="rId5" cstate="print"/>
          <a:srcRect l="27659" t="22199" r="30878" b="19134"/>
          <a:stretch>
            <a:fillRect/>
          </a:stretch>
        </p:blipFill>
        <p:spPr bwMode="auto">
          <a:xfrm>
            <a:off x="4572000" y="3714751"/>
            <a:ext cx="2786082" cy="295665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28596" y="357187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СОЛНЕЧНАЯ СИСТЕМА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358082" y="3643314"/>
            <a:ext cx="17859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НАША ЗЕМЛЯ  </a:t>
            </a:r>
          </a:p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5 МЛРД.  ЛЕТ НАЗАД</a:t>
            </a:r>
            <a:endParaRPr lang="ru-RU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G:\Работа с классом\ВОСПИТАТЕЛЬНАЯ РАБОТА\Мероприятия 6класса\Pictures\P10002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599" y="214290"/>
            <a:ext cx="3350685" cy="2513014"/>
          </a:xfrm>
          <a:prstGeom prst="rect">
            <a:avLst/>
          </a:prstGeom>
          <a:noFill/>
        </p:spPr>
      </p:pic>
      <p:pic>
        <p:nvPicPr>
          <p:cNvPr id="6147" name="Picture 3" descr="G:\Работа с классом\ВОСПИТАТЕЛЬНАЯ РАБОТА\Мероприятия 6класса\Pictures\P10002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60736"/>
            <a:ext cx="3857652" cy="2893239"/>
          </a:xfrm>
          <a:prstGeom prst="rect">
            <a:avLst/>
          </a:prstGeom>
          <a:noFill/>
        </p:spPr>
      </p:pic>
      <p:pic>
        <p:nvPicPr>
          <p:cNvPr id="6148" name="Picture 4" descr="G:\Работа с классом\ВОСПИТАТЕЛЬНАЯ РАБОТА\Мероприятия 6класса\Pictures\P1000255.JPG"/>
          <p:cNvPicPr>
            <a:picLocks noChangeAspect="1" noChangeArrowheads="1"/>
          </p:cNvPicPr>
          <p:nvPr/>
        </p:nvPicPr>
        <p:blipFill>
          <a:blip r:embed="rId4" cstate="print"/>
          <a:srcRect l="19075" t="1388" r="13867" b="9201"/>
          <a:stretch>
            <a:fillRect/>
          </a:stretch>
        </p:blipFill>
        <p:spPr bwMode="auto">
          <a:xfrm>
            <a:off x="5857884" y="3714752"/>
            <a:ext cx="2786082" cy="2786082"/>
          </a:xfrm>
          <a:prstGeom prst="rect">
            <a:avLst/>
          </a:prstGeom>
          <a:noFill/>
        </p:spPr>
      </p:pic>
      <p:pic>
        <p:nvPicPr>
          <p:cNvPr id="6149" name="Picture 5" descr="G:\Работа с классом\ВОСПИТАТЕЛЬНАЯ РАБОТА\Мероприятия 6класса\Pictures\P10002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2928934"/>
            <a:ext cx="4953034" cy="3714776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00164" y="142852"/>
            <a:ext cx="5357850" cy="114300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УРАЛЬСКИЙ</a:t>
            </a:r>
            <a:br>
              <a:rPr lang="ru-RU" sz="32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МАЛАХИТ</a:t>
            </a:r>
            <a:endParaRPr lang="ru-RU" sz="3200" b="1" i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14678" y="3500438"/>
            <a:ext cx="2786082" cy="4525963"/>
          </a:xfrm>
        </p:spPr>
        <p:txBody>
          <a:bodyPr/>
          <a:lstStyle/>
          <a:p>
            <a:pPr algn="ctr">
              <a:buNone/>
            </a:pPr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МЕДНЫЙ </a:t>
            </a:r>
          </a:p>
          <a:p>
            <a:pPr algn="ctr">
              <a:buNone/>
            </a:pPr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САМОРОДОК </a:t>
            </a:r>
          </a:p>
          <a:p>
            <a:pPr algn="ctr">
              <a:buNone/>
            </a:pPr>
            <a:endParaRPr lang="ru-RU" sz="24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endParaRPr lang="ru-RU" sz="24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НАДО ЗАГАДАТЬ ЖЕЛАНИЕ</a:t>
            </a:r>
          </a:p>
          <a:p>
            <a:pPr algn="ctr">
              <a:buNone/>
            </a:pPr>
            <a:endParaRPr lang="ru-RU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G:\Работа с классом\ВОСПИТАТЕЛЬНАЯ РАБОТА\Мероприятия 6класса\Pictures\P1000260.JPG"/>
          <p:cNvPicPr>
            <a:picLocks noChangeAspect="1" noChangeArrowheads="1"/>
          </p:cNvPicPr>
          <p:nvPr/>
        </p:nvPicPr>
        <p:blipFill>
          <a:blip r:embed="rId2" cstate="print"/>
          <a:srcRect l="4494" t="21273" r="3370" b="9813"/>
          <a:stretch>
            <a:fillRect/>
          </a:stretch>
        </p:blipFill>
        <p:spPr bwMode="auto">
          <a:xfrm>
            <a:off x="3143240" y="142852"/>
            <a:ext cx="5857916" cy="3286124"/>
          </a:xfrm>
          <a:prstGeom prst="rect">
            <a:avLst/>
          </a:prstGeom>
          <a:noFill/>
        </p:spPr>
      </p:pic>
      <p:pic>
        <p:nvPicPr>
          <p:cNvPr id="7171" name="Picture 3" descr="G:\Работа с классом\ВОСПИТАТЕЛЬНАЯ РАБОТА\Мероприятия 6класса\Pictures\P1000262.JPG"/>
          <p:cNvPicPr>
            <a:picLocks noChangeAspect="1" noChangeArrowheads="1"/>
          </p:cNvPicPr>
          <p:nvPr/>
        </p:nvPicPr>
        <p:blipFill>
          <a:blip r:embed="rId3" cstate="print"/>
          <a:srcRect l="32143" t="3174" r="17857"/>
          <a:stretch>
            <a:fillRect/>
          </a:stretch>
        </p:blipFill>
        <p:spPr bwMode="auto">
          <a:xfrm>
            <a:off x="214282" y="2071678"/>
            <a:ext cx="3000396" cy="4357694"/>
          </a:xfrm>
          <a:prstGeom prst="rect">
            <a:avLst/>
          </a:prstGeom>
          <a:noFill/>
        </p:spPr>
      </p:pic>
      <p:pic>
        <p:nvPicPr>
          <p:cNvPr id="7172" name="Picture 4" descr="G:\Работа с классом\ВОСПИТАТЕЛЬНАЯ РАБОТА\Мероприятия 6класса\Pictures\P1000263.JPG"/>
          <p:cNvPicPr>
            <a:picLocks noChangeAspect="1" noChangeArrowheads="1"/>
          </p:cNvPicPr>
          <p:nvPr/>
        </p:nvPicPr>
        <p:blipFill>
          <a:blip r:embed="rId4" cstate="print"/>
          <a:srcRect l="34990" t="18419"/>
          <a:stretch>
            <a:fillRect/>
          </a:stretch>
        </p:blipFill>
        <p:spPr bwMode="auto">
          <a:xfrm>
            <a:off x="5844490" y="3643314"/>
            <a:ext cx="3156666" cy="2970984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4" descr="017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58" y="0"/>
            <a:ext cx="3682034" cy="3395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16" descr="C:\Documents and Settings\Дима\Рабочий стол\Лена\Новая папка\16T5.gif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94150" y="214290"/>
            <a:ext cx="5149850" cy="623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-214346" y="3857628"/>
            <a:ext cx="5087514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Наши мероприятия </a:t>
            </a:r>
          </a:p>
          <a:p>
            <a:pPr algn="ctr">
              <a:defRPr/>
            </a:pPr>
            <a:r>
              <a:rPr lang="ru-RU" sz="4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2012 </a:t>
            </a:r>
            <a:r>
              <a:rPr lang="ru-RU" sz="4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– </a:t>
            </a:r>
            <a:r>
              <a:rPr lang="ru-RU" sz="4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2013 </a:t>
            </a:r>
            <a:r>
              <a:rPr lang="ru-RU" sz="4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год </a:t>
            </a:r>
            <a:endParaRPr lang="ru-RU" sz="4800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1736" y="214290"/>
            <a:ext cx="4071966" cy="1500174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РАЗНОЦВЕТНЫЙ АМЕТИСТ</a:t>
            </a: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9218" name="Picture 2" descr="G:\Работа с классом\ВОСПИТАТЕЛЬНАЯ РАБОТА\Мероприятия 6класса\Pictures\P10002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2786058"/>
            <a:ext cx="4875782" cy="3490307"/>
          </a:xfrm>
          <a:prstGeom prst="rect">
            <a:avLst/>
          </a:prstGeom>
          <a:noFill/>
        </p:spPr>
      </p:pic>
      <p:pic>
        <p:nvPicPr>
          <p:cNvPr id="7" name="Picture 4" descr="G:\Работа с классом\ВОСПИТАТЕЛЬНАЯ РАБОТА\Мероприятия 6класса\Pictures\P10002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52"/>
            <a:ext cx="2357454" cy="2417008"/>
          </a:xfrm>
          <a:prstGeom prst="rect">
            <a:avLst/>
          </a:prstGeom>
          <a:noFill/>
        </p:spPr>
      </p:pic>
      <p:pic>
        <p:nvPicPr>
          <p:cNvPr id="8" name="Picture 3" descr="G:\Работа с классом\ВОСПИТАТЕЛЬНАЯ РАБОТА\Мероприятия 6класса\Pictures\P10002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928670"/>
            <a:ext cx="2640288" cy="2662036"/>
          </a:xfrm>
          <a:prstGeom prst="rect">
            <a:avLst/>
          </a:prstGeom>
          <a:noFill/>
        </p:spPr>
      </p:pic>
      <p:pic>
        <p:nvPicPr>
          <p:cNvPr id="9" name="Picture 2" descr="G:\Работа с классом\ВОСПИТАТЕЛЬНАЯ РАБОТА\Мероприятия 6класса\Pictures\P10002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3857628"/>
            <a:ext cx="2932403" cy="2186125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3" descr="G:\Работа с классом\ВОСПИТАТЕЛЬНАЯ РАБОТА\Мероприятия 6класса\Pictures\P10002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42852"/>
            <a:ext cx="6351587" cy="3827658"/>
          </a:xfrm>
          <a:prstGeom prst="rect">
            <a:avLst/>
          </a:prstGeom>
          <a:noFill/>
        </p:spPr>
      </p:pic>
      <p:pic>
        <p:nvPicPr>
          <p:cNvPr id="10242" name="Picture 2" descr="G:\Работа с классом\ВОСПИТАТЕЛЬНАЯ РАБОТА\Мероприятия 6класса\Pictures\P100027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750446"/>
            <a:ext cx="3786214" cy="2839661"/>
          </a:xfrm>
          <a:prstGeom prst="rect">
            <a:avLst/>
          </a:prstGeom>
          <a:noFill/>
        </p:spPr>
      </p:pic>
      <p:pic>
        <p:nvPicPr>
          <p:cNvPr id="5" name="Picture 4" descr="G:\Работа с классом\ВОСПИТАТЕЛЬНАЯ РАБОТА\Мероприятия 6класса\Pictures\P10002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1952" y="3857628"/>
            <a:ext cx="3002048" cy="280550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14348" y="6273225"/>
            <a:ext cx="52709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СОЛЯНОЙ САМОРОДОК</a:t>
            </a:r>
            <a:endParaRPr lang="ru-RU" sz="3200" dirty="0"/>
          </a:p>
        </p:txBody>
      </p:sp>
      <p:pic>
        <p:nvPicPr>
          <p:cNvPr id="8" name="Picture 23" descr="vin1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3372" y="4429132"/>
            <a:ext cx="182880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-357214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«ПОКОРЕНИЕ ЭВЕРЕСТА»</a:t>
            </a:r>
            <a:endParaRPr lang="ru-RU" sz="3200" b="1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" name="Picture 2" descr="http://www.internat58.nichost.ru/images/stories/igallery/________________________________________-42/lightbox/PB2718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379" b="46397"/>
          <a:stretch>
            <a:fillRect/>
          </a:stretch>
        </p:blipFill>
        <p:spPr bwMode="auto">
          <a:xfrm>
            <a:off x="214282" y="571480"/>
            <a:ext cx="4143404" cy="164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http://www.internat58.nichost.ru/images/stories/igallery/________________________________________-42/large/PB27189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4876" y="3849424"/>
            <a:ext cx="3786214" cy="283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internat58.nichost.ru/images/stories/igallery/________________________________________-42/large/PB271877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3786190"/>
            <a:ext cx="3823343" cy="286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internat58.nichost.ru/images/stories/igallery/________________________________________-42/large/PB27188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483" b="34286"/>
          <a:stretch>
            <a:fillRect/>
          </a:stretch>
        </p:blipFill>
        <p:spPr bwMode="auto">
          <a:xfrm>
            <a:off x="3000364" y="1857364"/>
            <a:ext cx="3512886" cy="207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www.internat58.nichost.ru/images/stories/igallery/________________________________________-42/large/PB27188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52" r="16508" b="33693"/>
          <a:stretch>
            <a:fillRect/>
          </a:stretch>
        </p:blipFill>
        <p:spPr bwMode="auto">
          <a:xfrm>
            <a:off x="6215074" y="571480"/>
            <a:ext cx="2823230" cy="18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3" descr="vin1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2" y="2143116"/>
            <a:ext cx="182880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3" descr="vin1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0892" y="2285992"/>
            <a:ext cx="182880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-285776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ЭКСКУРСИЯ НА ЗАВОД КОКА-КОЛЫ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026" name="Picture 2" descr="G:\Работа с классом\ВОСПИТАТЕЛЬНАЯ РАБОТА\Мероприятия 6класса\Мероприятия 6класса\ЭКСКУРСИИ\P10002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71480"/>
            <a:ext cx="4000529" cy="2831429"/>
          </a:xfrm>
          <a:prstGeom prst="rect">
            <a:avLst/>
          </a:prstGeom>
          <a:noFill/>
        </p:spPr>
      </p:pic>
      <p:pic>
        <p:nvPicPr>
          <p:cNvPr id="1027" name="Picture 3" descr="G:\Работа с классом\ВОСПИТАТЕЛЬНАЯ РАБОТА\Мероприятия 6класса\Мероприятия 6класса\ЭКСКУРСИИ\P10002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571480"/>
            <a:ext cx="3143272" cy="2357454"/>
          </a:xfrm>
          <a:prstGeom prst="rect">
            <a:avLst/>
          </a:prstGeom>
          <a:noFill/>
        </p:spPr>
      </p:pic>
      <p:pic>
        <p:nvPicPr>
          <p:cNvPr id="6" name="Picture 2" descr="G:\Работа с классом\ВОСПИТАТЕЛЬНАЯ РАБОТА\Мероприятия 6класса\Мероприятия 6класса\ЭКСКУРСИИ\P1000279.JPG"/>
          <p:cNvPicPr>
            <a:picLocks noChangeAspect="1" noChangeArrowheads="1"/>
          </p:cNvPicPr>
          <p:nvPr/>
        </p:nvPicPr>
        <p:blipFill>
          <a:blip r:embed="rId4" cstate="print"/>
          <a:srcRect l="6123" t="-3339" r="8162" b="9853"/>
          <a:stretch>
            <a:fillRect/>
          </a:stretch>
        </p:blipFill>
        <p:spPr bwMode="auto">
          <a:xfrm>
            <a:off x="4286248" y="2143116"/>
            <a:ext cx="3000396" cy="2000264"/>
          </a:xfrm>
          <a:prstGeom prst="rect">
            <a:avLst/>
          </a:prstGeom>
          <a:noFill/>
        </p:spPr>
      </p:pic>
      <p:pic>
        <p:nvPicPr>
          <p:cNvPr id="1028" name="Picture 4" descr="G:\Работа с классом\ВОСПИТАТЕЛЬНАЯ РАБОТА\Мероприятия 6класса\Мероприятия 6класса\ЭКСКУРСИИ\P1000280.JPG"/>
          <p:cNvPicPr>
            <a:picLocks noChangeAspect="1" noChangeArrowheads="1"/>
          </p:cNvPicPr>
          <p:nvPr/>
        </p:nvPicPr>
        <p:blipFill>
          <a:blip r:embed="rId5" cstate="print"/>
          <a:srcRect t="27965" r="34388" b="18342"/>
          <a:stretch>
            <a:fillRect/>
          </a:stretch>
        </p:blipFill>
        <p:spPr bwMode="auto">
          <a:xfrm>
            <a:off x="142844" y="3500438"/>
            <a:ext cx="2214578" cy="2592677"/>
          </a:xfrm>
          <a:prstGeom prst="rect">
            <a:avLst/>
          </a:prstGeom>
          <a:noFill/>
        </p:spPr>
      </p:pic>
      <p:pic>
        <p:nvPicPr>
          <p:cNvPr id="1029" name="Picture 5" descr="G:\Работа с классом\ВОСПИТАТЕЛЬНАЯ РАБОТА\Мероприятия 6класса\Мероприятия 6класса\ЭКСКУРСИИ\P1000283.JPG"/>
          <p:cNvPicPr>
            <a:picLocks noChangeAspect="1" noChangeArrowheads="1"/>
          </p:cNvPicPr>
          <p:nvPr/>
        </p:nvPicPr>
        <p:blipFill>
          <a:blip r:embed="rId6" cstate="print"/>
          <a:srcRect l="22033" t="20339" r="1695" b="14124"/>
          <a:stretch>
            <a:fillRect/>
          </a:stretch>
        </p:blipFill>
        <p:spPr bwMode="auto">
          <a:xfrm>
            <a:off x="3143240" y="4357694"/>
            <a:ext cx="3214710" cy="2071702"/>
          </a:xfrm>
          <a:prstGeom prst="rect">
            <a:avLst/>
          </a:prstGeom>
          <a:noFill/>
        </p:spPr>
      </p:pic>
      <p:pic>
        <p:nvPicPr>
          <p:cNvPr id="8" name="Picture 23" descr="vin1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826" y="4071942"/>
            <a:ext cx="2384322" cy="214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-21433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 МУЗЕЕ МЕТРОПОЛИТЕНА</a:t>
            </a:r>
            <a:endParaRPr lang="ru-RU" sz="3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051" name="Picture 3" descr="G:\Работа с классом\ВОСПИТАТЕЛЬНАЯ РАБОТА\Мероприятия 6класса\Мероприятия 6класса\ЭКСКУРСИИ\P10002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714356"/>
            <a:ext cx="3716338" cy="2329028"/>
          </a:xfrm>
          <a:prstGeom prst="rect">
            <a:avLst/>
          </a:prstGeom>
          <a:noFill/>
        </p:spPr>
      </p:pic>
      <p:pic>
        <p:nvPicPr>
          <p:cNvPr id="2053" name="Picture 5" descr="G:\Работа с классом\ВОСПИТАТЕЛЬНАЯ РАБОТА\Мероприятия 6класса\Мероприятия 6класса\ЭКСКУРСИИ\P10003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42918"/>
            <a:ext cx="3997195" cy="1882330"/>
          </a:xfrm>
          <a:prstGeom prst="rect">
            <a:avLst/>
          </a:prstGeom>
          <a:noFill/>
        </p:spPr>
      </p:pic>
      <p:pic>
        <p:nvPicPr>
          <p:cNvPr id="2055" name="Picture 7" descr="G:\Работа с классом\ВОСПИТАТЕЛЬНАЯ РАБОТА\Мероприятия 6класса\Мероприятия 6класса\ЭКСКУРСИИ\P10003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571744"/>
            <a:ext cx="4853032" cy="3921125"/>
          </a:xfrm>
          <a:prstGeom prst="rect">
            <a:avLst/>
          </a:prstGeom>
          <a:noFill/>
        </p:spPr>
      </p:pic>
      <p:pic>
        <p:nvPicPr>
          <p:cNvPr id="11" name="Picture 6" descr="G:\Работа с классом\ВОСПИТАТЕЛЬНАЯ РАБОТА\Мероприятия 6класса\Мероприятия 6класса\ЭКСКУРСИИ\P1000290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3857628"/>
            <a:ext cx="3697589" cy="2262981"/>
          </a:xfrm>
          <a:prstGeom prst="rect">
            <a:avLst/>
          </a:prstGeom>
          <a:noFill/>
        </p:spPr>
      </p:pic>
      <p:pic>
        <p:nvPicPr>
          <p:cNvPr id="7" name="Picture 23" descr="vin1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5013176"/>
            <a:ext cx="182880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3" descr="vin1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942" y="2643182"/>
            <a:ext cx="182880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G:\Работа с классом\ВОСПИТАТЕЛЬНАЯ РАБОТА\Мероприятия 6класса\Мероприятия 6класса\ЭКСКУРСИИ\P10003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7460" y="371312"/>
            <a:ext cx="4323879" cy="3143272"/>
          </a:xfrm>
          <a:prstGeom prst="rect">
            <a:avLst/>
          </a:prstGeom>
          <a:noFill/>
        </p:spPr>
      </p:pic>
      <p:pic>
        <p:nvPicPr>
          <p:cNvPr id="3075" name="Picture 3" descr="G:\Работа с классом\ВОСПИТАТЕЛЬНАЯ РАБОТА\Мероприятия 6класса\Мероприятия 6класса\ЭКСКУРСИИ\P10002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226" y="4214818"/>
            <a:ext cx="3066868" cy="2428892"/>
          </a:xfrm>
          <a:prstGeom prst="rect">
            <a:avLst/>
          </a:prstGeom>
          <a:noFill/>
        </p:spPr>
      </p:pic>
      <p:pic>
        <p:nvPicPr>
          <p:cNvPr id="3076" name="Picture 4" descr="G:\Работа с классом\ВОСПИТАТЕЛЬНАЯ РАБОТА\Мероприятия 6класса\Мероприятия 6класса\ЭКСКУРСИИ\P10002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6078828" y="3779561"/>
            <a:ext cx="2850740" cy="2863999"/>
          </a:xfrm>
          <a:prstGeom prst="rect">
            <a:avLst/>
          </a:prstGeom>
          <a:noFill/>
        </p:spPr>
      </p:pic>
      <p:pic>
        <p:nvPicPr>
          <p:cNvPr id="3079" name="Picture 7" descr="G:\Работа с классом\ВОСПИТАТЕЛЬНАЯ РАБОТА\Мероприятия 6класса\Мероприятия 6класса\ЭКСКУРСИИ\P10002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3857628"/>
            <a:ext cx="2476937" cy="2643206"/>
          </a:xfrm>
          <a:prstGeom prst="rect">
            <a:avLst/>
          </a:prstGeom>
          <a:noFill/>
        </p:spPr>
      </p:pic>
      <p:pic>
        <p:nvPicPr>
          <p:cNvPr id="10" name="Picture 6" descr="G:\Работа с классом\ВОСПИТАТЕЛЬНАЯ РАБОТА\Мероприятия 6класса\Мероприятия 6класса\ЭКСКУРСИИ\P10003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371312"/>
            <a:ext cx="4000528" cy="3360765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48" y="571480"/>
            <a:ext cx="4857752" cy="1643066"/>
          </a:xfrm>
        </p:spPr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  <a:latin typeface="Book Antiqua" pitchFamily="18" charset="0"/>
              </a:rPr>
              <a:t>С НОВЫМ </a:t>
            </a:r>
            <a:br>
              <a:rPr lang="ru-RU" b="1" i="1" dirty="0" smtClean="0">
                <a:solidFill>
                  <a:srgbClr val="C00000"/>
                </a:solidFill>
                <a:latin typeface="Book Antiqua" pitchFamily="18" charset="0"/>
              </a:rPr>
            </a:br>
            <a:r>
              <a:rPr lang="ru-RU" b="1" i="1" dirty="0" smtClean="0">
                <a:solidFill>
                  <a:srgbClr val="C00000"/>
                </a:solidFill>
                <a:latin typeface="Book Antiqua" pitchFamily="18" charset="0"/>
              </a:rPr>
              <a:t>2013 ГОДОМ!</a:t>
            </a:r>
            <a:endParaRPr lang="ru-RU" b="1" i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4" name="Picture 12" descr="http://img-fotki.yandex.ru/get/6441/44330383.8/0_8ea57_54cf2503_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013" y="3786190"/>
            <a:ext cx="3968777" cy="2643206"/>
          </a:xfrm>
          <a:prstGeom prst="rect">
            <a:avLst/>
          </a:prstGeom>
          <a:noFill/>
        </p:spPr>
      </p:pic>
      <p:pic>
        <p:nvPicPr>
          <p:cNvPr id="5" name="Picture 2" descr="http://img-fotki.yandex.ru/get/5628/44330383.8/0_8ea61_7a8b3c94_L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6001" r="18999" b="12162"/>
          <a:stretch>
            <a:fillRect/>
          </a:stretch>
        </p:blipFill>
        <p:spPr bwMode="auto">
          <a:xfrm>
            <a:off x="285720" y="428605"/>
            <a:ext cx="3857652" cy="3008974"/>
          </a:xfrm>
          <a:prstGeom prst="rect">
            <a:avLst/>
          </a:prstGeom>
          <a:noFill/>
        </p:spPr>
      </p:pic>
      <p:pic>
        <p:nvPicPr>
          <p:cNvPr id="6" name="Picture 10" descr="http://img-fotki.yandex.ru/get/6440/44330383.8/0_8ea69_1454f7e0_L"/>
          <p:cNvPicPr>
            <a:picLocks noChangeAspect="1" noChangeArrowheads="1"/>
          </p:cNvPicPr>
          <p:nvPr/>
        </p:nvPicPr>
        <p:blipFill>
          <a:blip r:embed="rId4"/>
          <a:srcRect r="6999" b="3152"/>
          <a:stretch>
            <a:fillRect/>
          </a:stretch>
        </p:blipFill>
        <p:spPr bwMode="auto">
          <a:xfrm>
            <a:off x="4429124" y="2857496"/>
            <a:ext cx="4429156" cy="3071834"/>
          </a:xfrm>
          <a:prstGeom prst="rect">
            <a:avLst/>
          </a:prstGeom>
          <a:noFill/>
        </p:spPr>
      </p:pic>
      <p:pic>
        <p:nvPicPr>
          <p:cNvPr id="7" name="Picture 23" descr="vin1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7554" y="2714620"/>
            <a:ext cx="182880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F:\Фото мероприятий   2полугодие\P1000091.JPG"/>
          <p:cNvPicPr>
            <a:picLocks noChangeAspect="1" noChangeArrowheads="1"/>
          </p:cNvPicPr>
          <p:nvPr/>
        </p:nvPicPr>
        <p:blipFill>
          <a:blip r:embed="rId2" cstate="print"/>
          <a:srcRect l="4469" r="21776"/>
          <a:stretch>
            <a:fillRect/>
          </a:stretch>
        </p:blipFill>
        <p:spPr bwMode="auto">
          <a:xfrm>
            <a:off x="3492500" y="0"/>
            <a:ext cx="5651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3" descr="F:\Фото мероприятий   2полугодие\P1000082.JPG"/>
          <p:cNvPicPr>
            <a:picLocks noChangeAspect="1" noChangeArrowheads="1"/>
          </p:cNvPicPr>
          <p:nvPr/>
        </p:nvPicPr>
        <p:blipFill>
          <a:blip r:embed="rId3"/>
          <a:srcRect t="-5661" r="-1418"/>
          <a:stretch>
            <a:fillRect/>
          </a:stretch>
        </p:blipFill>
        <p:spPr bwMode="auto">
          <a:xfrm>
            <a:off x="0" y="836613"/>
            <a:ext cx="3419475" cy="311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4" descr="F:\Фото мероприятий   2полугодие\P100009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997325"/>
            <a:ext cx="3348038" cy="28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6038" y="0"/>
            <a:ext cx="3143250" cy="11080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В усадьбе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ЯСНАЯ ПОЛЯНА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F:\Фото мероприятий   2полугодие\P10000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60350"/>
            <a:ext cx="5446712" cy="348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3" descr="F:\Фото мероприятий   2полугодие\P100009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3860800"/>
            <a:ext cx="3962400" cy="273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4" descr="F:\Фото мероприятий   2полугодие\P100009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4005263"/>
            <a:ext cx="4608513" cy="262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724525" y="962025"/>
            <a:ext cx="4572000" cy="13858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В чайной комнате</a:t>
            </a:r>
          </a:p>
          <a:p>
            <a:pPr>
              <a:defRPr/>
            </a:pP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«Музея тульского пряника»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3"/>
          <p:cNvSpPr>
            <a:spLocks noChangeArrowheads="1"/>
          </p:cNvSpPr>
          <p:nvPr/>
        </p:nvSpPr>
        <p:spPr bwMode="auto">
          <a:xfrm>
            <a:off x="323528" y="0"/>
            <a:ext cx="8640960" cy="6669360"/>
          </a:xfrm>
          <a:prstGeom prst="irregularSeal1">
            <a:avLst/>
          </a:prstGeom>
          <a:solidFill>
            <a:srgbClr val="6666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 sz="32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/>
              </a:solidFill>
            </a:endParaRPr>
          </a:p>
          <a:p>
            <a:pPr>
              <a:defRPr/>
            </a:pPr>
            <a:endParaRPr lang="ru-RU" sz="32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/>
              </a:solidFill>
            </a:endParaRPr>
          </a:p>
          <a:p>
            <a:pPr>
              <a:defRPr/>
            </a:pPr>
            <a:r>
              <a:rPr lang="ru-RU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«Путешествие по словарям </a:t>
            </a:r>
          </a:p>
          <a:p>
            <a:pPr>
              <a:defRPr/>
            </a:pPr>
            <a:r>
              <a:rPr lang="ru-RU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энциклопедиям»</a:t>
            </a:r>
            <a:r>
              <a:rPr lang="ru-RU" sz="32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2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4035" name="Picture 2" descr="F:\5класс\Мероприятия 5акласса\Фото мероприятий\Новая папка\PA25057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7675" y="3933825"/>
            <a:ext cx="3459163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3" descr="F:\5класс\Мероприятия 5акласса\Фото мероприятий\Новая папка\PA25059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9563" y="3933825"/>
            <a:ext cx="2278062" cy="257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5" descr="F:\5класс\Мероприятия 5акласса\Фото мероприятий\Новая папка\PA25059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35488" y="188913"/>
            <a:ext cx="4037012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6" descr="F:\5класс\Мероприятия 5акласса\Фото мероприятий\Новая папка\PA25058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188913"/>
            <a:ext cx="3883025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7" descr="F:\5класс\Мероприятия 5акласса\Фото мероприятий\Новая папка\PA25060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492375"/>
            <a:ext cx="2193925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7632848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библиотеке №114 </a:t>
            </a:r>
            <a:r>
              <a:rPr lang="ru-RU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4041" name="Picture 4" descr="F:\5класс\Мероприятия 5акласса\Фото мероприятий\Новая папка\PA25058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5650" y="4076700"/>
            <a:ext cx="2160588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8625" y="3336925"/>
            <a:ext cx="6480175" cy="230187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4292600"/>
            <a:ext cx="6400800" cy="1752600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395536" y="0"/>
            <a:ext cx="6715125" cy="19700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ru-RU" sz="6600" b="1" i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С</a:t>
            </a:r>
          </a:p>
          <a:p>
            <a:pPr algn="ctr">
              <a:defRPr/>
            </a:pPr>
            <a:r>
              <a:rPr lang="ru-RU" sz="6600" b="1" i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праздником, </a:t>
            </a:r>
          </a:p>
          <a:p>
            <a:pPr algn="ctr">
              <a:defRPr/>
            </a:pPr>
            <a:r>
              <a:rPr lang="ru-RU" sz="6600" b="1" i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дорогие наши учителя</a:t>
            </a:r>
            <a:r>
              <a:rPr lang="ru-RU" sz="6600" b="1" i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!</a:t>
            </a:r>
          </a:p>
        </p:txBody>
      </p:sp>
      <p:sp>
        <p:nvSpPr>
          <p:cNvPr id="2054" name="WordArt 6"/>
          <p:cNvSpPr>
            <a:spLocks noChangeArrowheads="1" noChangeShapeType="1" noTextEdit="1"/>
          </p:cNvSpPr>
          <p:nvPr/>
        </p:nvSpPr>
        <p:spPr bwMode="auto">
          <a:xfrm flipV="1">
            <a:off x="3611563" y="1824038"/>
            <a:ext cx="46037" cy="460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6600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С</a:t>
            </a:r>
          </a:p>
        </p:txBody>
      </p:sp>
      <p:pic>
        <p:nvPicPr>
          <p:cNvPr id="12" name="Picture 7" descr="657879095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0"/>
            <a:ext cx="1255713" cy="90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 descr="65787909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981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8" name="AutoShape 9"/>
          <p:cNvSpPr>
            <a:spLocks noChangeArrowheads="1"/>
          </p:cNvSpPr>
          <p:nvPr/>
        </p:nvSpPr>
        <p:spPr bwMode="auto">
          <a:xfrm>
            <a:off x="4932363" y="620713"/>
            <a:ext cx="4427537" cy="5281612"/>
          </a:xfrm>
          <a:prstGeom prst="irregularSeal1">
            <a:avLst/>
          </a:prstGeom>
          <a:solidFill>
            <a:srgbClr val="2BA9E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0969" name="Picture 3" descr="G:\Воспитательная работа\Мероприятия 5акласса\Концерт День учителя\IMG_773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0425" y="1844675"/>
            <a:ext cx="2339975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0" name="AutoShape 12"/>
          <p:cNvSpPr>
            <a:spLocks noChangeArrowheads="1"/>
          </p:cNvSpPr>
          <p:nvPr/>
        </p:nvSpPr>
        <p:spPr bwMode="auto">
          <a:xfrm rot="2208673">
            <a:off x="-646113" y="3109913"/>
            <a:ext cx="6600826" cy="2808287"/>
          </a:xfrm>
          <a:prstGeom prst="star32">
            <a:avLst>
              <a:gd name="adj" fmla="val 37500"/>
            </a:avLst>
          </a:prstGeom>
          <a:solidFill>
            <a:srgbClr val="5D7EA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0971" name="Picture 2" descr="G:\Воспитательная работа\Мероприятия 5акласса\Концерт День учителя\IMG_775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552825"/>
            <a:ext cx="2855913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2" name="Picture 4" descr="G:\Воспитательная работа\Мероприятия 5акласса\Концерт День учителя\IMG_782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76375" y="2133600"/>
            <a:ext cx="3922713" cy="261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3" name="Picture 5" descr="G:\Воспитательная работа\Мероприятия 5акласса\Концерт День учителя\IMG_771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40200" y="4578350"/>
            <a:ext cx="3419475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7563" y="3132138"/>
            <a:ext cx="7175500" cy="1793875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sp>
        <p:nvSpPr>
          <p:cNvPr id="512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473200" y="5053013"/>
            <a:ext cx="5637213" cy="881062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5124" name="Picture 10" descr="1285699962_den-uchitela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10800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учитель\Desktop\Documents\DSC00401 - копия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487" t="39584" r="39584" b="25972"/>
          <a:stretch/>
        </p:blipFill>
        <p:spPr bwMode="auto">
          <a:xfrm>
            <a:off x="6012160" y="1558978"/>
            <a:ext cx="2910372" cy="342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7551855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731838"/>
            <a:ext cx="6400800" cy="3475037"/>
          </a:xfrm>
          <a:prstGeom prst="rect">
            <a:avLst/>
          </a:prstGeom>
        </p:spPr>
        <p:txBody>
          <a:bodyPr/>
          <a:lstStyle/>
          <a:p>
            <a:endParaRPr lang="ru-RU" smtClean="0"/>
          </a:p>
        </p:txBody>
      </p:sp>
      <p:pic>
        <p:nvPicPr>
          <p:cNvPr id="8196" name="Picture 4" descr="1220264851_sent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605e232e85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6395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659042_25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0775" y="3048000"/>
            <a:ext cx="29432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 descr="330026694634_07bc28471bf5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26258034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618</TotalTime>
  <Words>263</Words>
  <Application>Microsoft Office PowerPoint</Application>
  <PresentationFormat>Экран (4:3)</PresentationFormat>
  <Paragraphs>73</Paragraphs>
  <Slides>36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«ГОРОД МАСТЕРОВ или ОСЕННИЕ ЗАБАВЫ»</vt:lpstr>
      <vt:lpstr>«ГОРОД МАСТЕРОВ или ОСЕННИЕ ЗАБАВЫ»</vt:lpstr>
      <vt:lpstr>Слайд 21</vt:lpstr>
      <vt:lpstr>Слайд 22</vt:lpstr>
      <vt:lpstr>Слайд 23</vt:lpstr>
      <vt:lpstr>Слайд 24</vt:lpstr>
      <vt:lpstr>Слайд 25</vt:lpstr>
      <vt:lpstr>В геологическом музее имени Вернадского</vt:lpstr>
      <vt:lpstr>Слайд 27</vt:lpstr>
      <vt:lpstr>Слайд 28</vt:lpstr>
      <vt:lpstr>УРАЛЬСКИЙ  МАЛАХИТ</vt:lpstr>
      <vt:lpstr>РАЗНОЦВЕТНЫЙ АМЕТИСТ</vt:lpstr>
      <vt:lpstr>Слайд 31</vt:lpstr>
      <vt:lpstr>«ПОКОРЕНИЕ ЭВЕРЕСТА»</vt:lpstr>
      <vt:lpstr>ЭКСКУРСИЯ НА ЗАВОД КОКА-КОЛЫ</vt:lpstr>
      <vt:lpstr>В МУЗЕЕ МЕТРОПОЛИТЕНА</vt:lpstr>
      <vt:lpstr>Слайд 35</vt:lpstr>
      <vt:lpstr>С НОВЫМ  2013 ГОДОМ!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ПЛАН ВОСПИТАТЕЛЬНОЙ РАБОТЫ В 6 «А» классе</dc:title>
  <dc:creator>user</dc:creator>
  <cp:lastModifiedBy>Вероника</cp:lastModifiedBy>
  <cp:revision>62</cp:revision>
  <dcterms:created xsi:type="dcterms:W3CDTF">2012-11-10T10:53:06Z</dcterms:created>
  <dcterms:modified xsi:type="dcterms:W3CDTF">2013-01-07T11:53:50Z</dcterms:modified>
</cp:coreProperties>
</file>