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0"/>
  </p:notesMasterIdLst>
  <p:sldIdLst>
    <p:sldId id="282" r:id="rId2"/>
    <p:sldId id="298" r:id="rId3"/>
    <p:sldId id="263" r:id="rId4"/>
    <p:sldId id="299" r:id="rId5"/>
    <p:sldId id="300"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16" r:id="rId22"/>
    <p:sldId id="335" r:id="rId23"/>
    <p:sldId id="317" r:id="rId24"/>
    <p:sldId id="336" r:id="rId25"/>
    <p:sldId id="318" r:id="rId26"/>
    <p:sldId id="337" r:id="rId27"/>
    <p:sldId id="319" r:id="rId28"/>
    <p:sldId id="297"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77777"/>
    <a:srgbClr val="FAC794"/>
    <a:srgbClr val="A87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9" autoAdjust="0"/>
    <p:restoredTop sz="94660"/>
  </p:normalViewPr>
  <p:slideViewPr>
    <p:cSldViewPr>
      <p:cViewPr>
        <p:scale>
          <a:sx n="70" d="100"/>
          <a:sy n="70" d="100"/>
        </p:scale>
        <p:origin x="-690" y="-8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BDD5BA-8933-471A-A83F-DF3924D2C5E7}" type="datetimeFigureOut">
              <a:rPr lang="ru-RU"/>
              <a:pPr>
                <a:defRPr/>
              </a:pPr>
              <a:t>25.01.2013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6A5A3CA-A8C3-461B-9393-ECAF79EC2B3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ru-RU"/>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ru-RU"/>
            </a:p>
          </p:txBody>
        </p:sp>
      </p:grpSp>
      <p:grpSp>
        <p:nvGrpSpPr>
          <p:cNvPr id="7" name="Group 10"/>
          <p:cNvGrpSpPr>
            <a:grpSpLocks/>
          </p:cNvGrpSpPr>
          <p:nvPr userDrawn="1"/>
        </p:nvGrpSpPr>
        <p:grpSpPr bwMode="auto">
          <a:xfrm>
            <a:off x="228600" y="228600"/>
            <a:ext cx="8915400" cy="6527800"/>
            <a:chOff x="144" y="144"/>
            <a:chExt cx="5616" cy="4112"/>
          </a:xfrm>
        </p:grpSpPr>
        <p:sp>
          <p:nvSpPr>
            <p:cNvPr id="8" name="Freeform 11"/>
            <p:cNvSpPr>
              <a:spLocks/>
            </p:cNvSpPr>
            <p:nvPr userDrawn="1"/>
          </p:nvSpPr>
          <p:spPr bwMode="auto">
            <a:xfrm>
              <a:off x="144" y="144"/>
              <a:ext cx="5376" cy="3488"/>
            </a:xfrm>
            <a:custGeom>
              <a:avLst/>
              <a:gdLst>
                <a:gd name="T0" fmla="*/ 0 w 5040"/>
                <a:gd name="T1" fmla="*/ 7046 h 3200"/>
                <a:gd name="T2" fmla="*/ 823 w 5040"/>
                <a:gd name="T3" fmla="*/ 5228 h 3200"/>
                <a:gd name="T4" fmla="*/ 1830 w 5040"/>
                <a:gd name="T5" fmla="*/ 6706 h 3200"/>
                <a:gd name="T6" fmla="*/ 9610 w 5040"/>
                <a:gd name="T7" fmla="*/ 0 h 3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0" h="3200">
                  <a:moveTo>
                    <a:pt x="0" y="2976"/>
                  </a:moveTo>
                  <a:cubicBezTo>
                    <a:pt x="136" y="2604"/>
                    <a:pt x="272" y="2232"/>
                    <a:pt x="432" y="2208"/>
                  </a:cubicBezTo>
                  <a:cubicBezTo>
                    <a:pt x="592" y="2184"/>
                    <a:pt x="192" y="3200"/>
                    <a:pt x="960" y="2832"/>
                  </a:cubicBezTo>
                  <a:cubicBezTo>
                    <a:pt x="1728" y="2464"/>
                    <a:pt x="3384" y="1232"/>
                    <a:pt x="5040" y="0"/>
                  </a:cubicBezTo>
                </a:path>
              </a:pathLst>
            </a:custGeom>
            <a:noFill/>
            <a:ln w="9525">
              <a:solidFill>
                <a:srgbClr val="CC6600"/>
              </a:solidFill>
              <a:round/>
              <a:headEnd/>
              <a:tailEnd/>
            </a:ln>
            <a:scene3d>
              <a:camera prst="legacyObliqueTopLeft"/>
              <a:lightRig rig="legacyFlat3" dir="t"/>
            </a:scene3d>
            <a:sp3d extrusionH="430200" prstMaterial="legacyMatte">
              <a:bevelT w="13500" h="13500" prst="angle"/>
              <a:bevelB w="13500" h="13500" prst="angle"/>
              <a:extrusionClr>
                <a:srgbClr val="CC6600"/>
              </a:extrusionClr>
            </a:sp3d>
          </p:spPr>
          <p:txBody>
            <a:bodyPr>
              <a:flatTx/>
            </a:bodyPr>
            <a:lstStyle/>
            <a:p>
              <a:pPr>
                <a:defRPr/>
              </a:pPr>
              <a:endParaRPr lang="ru-RU"/>
            </a:p>
          </p:txBody>
        </p:sp>
        <p:sp>
          <p:nvSpPr>
            <p:cNvPr id="9" name="Freeform 12"/>
            <p:cNvSpPr>
              <a:spLocks/>
            </p:cNvSpPr>
            <p:nvPr userDrawn="1"/>
          </p:nvSpPr>
          <p:spPr bwMode="auto">
            <a:xfrm>
              <a:off x="288" y="336"/>
              <a:ext cx="5424" cy="3488"/>
            </a:xfrm>
            <a:custGeom>
              <a:avLst/>
              <a:gdLst>
                <a:gd name="T0" fmla="*/ 0 w 5040"/>
                <a:gd name="T1" fmla="*/ 7046 h 3200"/>
                <a:gd name="T2" fmla="*/ 899 w 5040"/>
                <a:gd name="T3" fmla="*/ 5228 h 3200"/>
                <a:gd name="T4" fmla="*/ 2002 w 5040"/>
                <a:gd name="T5" fmla="*/ 6706 h 3200"/>
                <a:gd name="T6" fmla="*/ 10504 w 5040"/>
                <a:gd name="T7" fmla="*/ 0 h 3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0" h="3200">
                  <a:moveTo>
                    <a:pt x="0" y="2976"/>
                  </a:moveTo>
                  <a:cubicBezTo>
                    <a:pt x="136" y="2604"/>
                    <a:pt x="272" y="2232"/>
                    <a:pt x="432" y="2208"/>
                  </a:cubicBezTo>
                  <a:cubicBezTo>
                    <a:pt x="592" y="2184"/>
                    <a:pt x="192" y="3200"/>
                    <a:pt x="960" y="2832"/>
                  </a:cubicBezTo>
                  <a:cubicBezTo>
                    <a:pt x="1728" y="2464"/>
                    <a:pt x="3384" y="1232"/>
                    <a:pt x="5040" y="0"/>
                  </a:cubicBezTo>
                </a:path>
              </a:pathLst>
            </a:custGeom>
            <a:noFill/>
            <a:ln w="9525">
              <a:solidFill>
                <a:srgbClr val="987342"/>
              </a:solidFill>
              <a:round/>
              <a:headEnd/>
              <a:tailEnd/>
            </a:ln>
            <a:scene3d>
              <a:camera prst="legacyObliqueTopLeft"/>
              <a:lightRig rig="legacyFlat3" dir="t"/>
            </a:scene3d>
            <a:sp3d extrusionH="430200" prstMaterial="legacyMatte">
              <a:bevelT w="13500" h="13500" prst="angle"/>
              <a:bevelB w="13500" h="13500" prst="angle"/>
              <a:extrusionClr>
                <a:srgbClr val="987342"/>
              </a:extrusionClr>
            </a:sp3d>
          </p:spPr>
          <p:txBody>
            <a:bodyPr>
              <a:flatTx/>
            </a:bodyPr>
            <a:lstStyle/>
            <a:p>
              <a:pPr>
                <a:defRPr/>
              </a:pPr>
              <a:endParaRPr lang="ru-RU"/>
            </a:p>
          </p:txBody>
        </p:sp>
        <p:sp>
          <p:nvSpPr>
            <p:cNvPr id="10" name="Freeform 13"/>
            <p:cNvSpPr>
              <a:spLocks/>
            </p:cNvSpPr>
            <p:nvPr userDrawn="1"/>
          </p:nvSpPr>
          <p:spPr bwMode="auto">
            <a:xfrm>
              <a:off x="432" y="672"/>
              <a:ext cx="5328" cy="3344"/>
            </a:xfrm>
            <a:custGeom>
              <a:avLst/>
              <a:gdLst>
                <a:gd name="T0" fmla="*/ 0 w 5040"/>
                <a:gd name="T1" fmla="*/ 4621 h 3200"/>
                <a:gd name="T2" fmla="*/ 756 w 5040"/>
                <a:gd name="T3" fmla="*/ 3427 h 3200"/>
                <a:gd name="T4" fmla="*/ 1675 w 5040"/>
                <a:gd name="T5" fmla="*/ 4396 h 3200"/>
                <a:gd name="T6" fmla="*/ 8785 w 5040"/>
                <a:gd name="T7" fmla="*/ 0 h 3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0" h="3200">
                  <a:moveTo>
                    <a:pt x="0" y="2976"/>
                  </a:moveTo>
                  <a:cubicBezTo>
                    <a:pt x="136" y="2604"/>
                    <a:pt x="272" y="2232"/>
                    <a:pt x="432" y="2208"/>
                  </a:cubicBezTo>
                  <a:cubicBezTo>
                    <a:pt x="592" y="2184"/>
                    <a:pt x="192" y="3200"/>
                    <a:pt x="960" y="2832"/>
                  </a:cubicBezTo>
                  <a:cubicBezTo>
                    <a:pt x="1728" y="2464"/>
                    <a:pt x="3384" y="1232"/>
                    <a:pt x="5040" y="0"/>
                  </a:cubicBezTo>
                </a:path>
              </a:pathLst>
            </a:custGeom>
            <a:noFill/>
            <a:ln w="25400">
              <a:solidFill>
                <a:srgbClr val="9E9A00"/>
              </a:solidFill>
              <a:round/>
              <a:headEnd/>
              <a:tailEnd/>
            </a:ln>
            <a:scene3d>
              <a:camera prst="legacyObliqueTopLeft"/>
              <a:lightRig rig="legacyFlat3" dir="t"/>
            </a:scene3d>
            <a:sp3d extrusionH="430200" prstMaterial="legacyMatte">
              <a:bevelT w="13500" h="13500" prst="angle"/>
              <a:bevelB w="13500" h="13500" prst="angle"/>
              <a:extrusionClr>
                <a:srgbClr val="9E9A00"/>
              </a:extrusionClr>
            </a:sp3d>
          </p:spPr>
          <p:txBody>
            <a:bodyPr>
              <a:flatTx/>
            </a:bodyPr>
            <a:lstStyle/>
            <a:p>
              <a:pPr>
                <a:defRPr/>
              </a:pPr>
              <a:endParaRPr lang="ru-RU"/>
            </a:p>
          </p:txBody>
        </p:sp>
        <p:sp>
          <p:nvSpPr>
            <p:cNvPr id="11" name="Freeform 14"/>
            <p:cNvSpPr>
              <a:spLocks/>
            </p:cNvSpPr>
            <p:nvPr userDrawn="1"/>
          </p:nvSpPr>
          <p:spPr bwMode="auto">
            <a:xfrm>
              <a:off x="672" y="1056"/>
              <a:ext cx="5040" cy="3200"/>
            </a:xfrm>
            <a:custGeom>
              <a:avLst/>
              <a:gdLst>
                <a:gd name="T0" fmla="*/ 0 w 5040"/>
                <a:gd name="T1" fmla="*/ 2976 h 3200"/>
                <a:gd name="T2" fmla="*/ 432 w 5040"/>
                <a:gd name="T3" fmla="*/ 2208 h 3200"/>
                <a:gd name="T4" fmla="*/ 960 w 5040"/>
                <a:gd name="T5" fmla="*/ 2832 h 3200"/>
                <a:gd name="T6" fmla="*/ 5040 w 5040"/>
                <a:gd name="T7" fmla="*/ 0 h 32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0" h="3200">
                  <a:moveTo>
                    <a:pt x="0" y="2976"/>
                  </a:moveTo>
                  <a:cubicBezTo>
                    <a:pt x="136" y="2604"/>
                    <a:pt x="272" y="2232"/>
                    <a:pt x="432" y="2208"/>
                  </a:cubicBezTo>
                  <a:cubicBezTo>
                    <a:pt x="592" y="2184"/>
                    <a:pt x="192" y="3200"/>
                    <a:pt x="960" y="2832"/>
                  </a:cubicBezTo>
                  <a:cubicBezTo>
                    <a:pt x="1728" y="2464"/>
                    <a:pt x="3384" y="1232"/>
                    <a:pt x="5040" y="0"/>
                  </a:cubicBezTo>
                </a:path>
              </a:pathLst>
            </a:custGeom>
            <a:noFill/>
            <a:ln w="25400">
              <a:solidFill>
                <a:srgbClr val="BCB800"/>
              </a:solidFill>
              <a:round/>
              <a:headEnd/>
              <a:tailEnd/>
            </a:ln>
            <a:scene3d>
              <a:camera prst="legacyObliqueTopLeft"/>
              <a:lightRig rig="legacyFlat3" dir="t"/>
            </a:scene3d>
            <a:sp3d extrusionH="430200" prstMaterial="legacyMatte">
              <a:bevelT w="13500" h="13500" prst="angle"/>
              <a:bevelB w="13500" h="13500" prst="angle"/>
              <a:extrusionClr>
                <a:srgbClr val="BCB800"/>
              </a:extrusionClr>
            </a:sp3d>
          </p:spPr>
          <p:txBody>
            <a:bodyPr>
              <a:flatTx/>
            </a:bodyPr>
            <a:lstStyle/>
            <a:p>
              <a:pPr>
                <a:defRPr/>
              </a:pPr>
              <a:endParaRPr lang="ru-RU"/>
            </a:p>
          </p:txBody>
        </p:sp>
      </p:grpSp>
      <p:sp>
        <p:nvSpPr>
          <p:cNvPr id="12" name="AutoShape 15"/>
          <p:cNvSpPr>
            <a:spLocks noChangeArrowheads="1"/>
          </p:cNvSpPr>
          <p:nvPr userDrawn="1"/>
        </p:nvSpPr>
        <p:spPr bwMode="auto">
          <a:xfrm>
            <a:off x="533400" y="1295400"/>
            <a:ext cx="8077200" cy="3352800"/>
          </a:xfrm>
          <a:prstGeom prst="roundRect">
            <a:avLst>
              <a:gd name="adj" fmla="val 9755"/>
            </a:avLst>
          </a:prstGeom>
          <a:solidFill>
            <a:srgbClr val="FFFF99">
              <a:alpha val="58038"/>
            </a:srgbClr>
          </a:solidFill>
          <a:ln w="9525">
            <a:round/>
            <a:headEnd/>
            <a:tailEnd/>
          </a:ln>
          <a:scene3d>
            <a:camera prst="legacyObliqueTopRight"/>
            <a:lightRig rig="legacyFlat3" dir="t"/>
          </a:scene3d>
          <a:sp3d extrusionH="100000" prstMaterial="legacyMetal">
            <a:bevelT w="13500" h="13500" prst="angle"/>
            <a:bevelB w="13500" h="13500" prst="angle"/>
            <a:extrusionClr>
              <a:srgbClr val="FFFF99"/>
            </a:extrusionClr>
          </a:sp3d>
        </p:spPr>
        <p:txBody>
          <a:bodyPr wrap="none" anchor="ctr">
            <a:flatTx/>
          </a:bodyPr>
          <a:lstStyle/>
          <a:p>
            <a:pPr>
              <a:defRPr/>
            </a:pPr>
            <a:endParaRPr lang="ru-RU"/>
          </a:p>
        </p:txBody>
      </p:sp>
      <p:pic>
        <p:nvPicPr>
          <p:cNvPr id="13" name="Picture 16" descr="223"/>
          <p:cNvPicPr>
            <a:picLocks noChangeAspect="1" noChangeArrowheads="1"/>
          </p:cNvPicPr>
          <p:nvPr userDrawn="1"/>
        </p:nvPicPr>
        <p:blipFill>
          <a:blip r:embed="rId2" cstate="print"/>
          <a:srcRect/>
          <a:stretch>
            <a:fillRect/>
          </a:stretch>
        </p:blipFill>
        <p:spPr bwMode="auto">
          <a:xfrm>
            <a:off x="7086600" y="4800600"/>
            <a:ext cx="1371600" cy="1309688"/>
          </a:xfrm>
          <a:prstGeom prst="rect">
            <a:avLst/>
          </a:prstGeom>
          <a:noFill/>
          <a:ln w="9525">
            <a:noFill/>
            <a:miter lim="800000"/>
            <a:headEnd/>
            <a:tailEnd/>
          </a:ln>
          <a:effectLst>
            <a:outerShdw dist="141990" dir="618291" algn="ctr" rotWithShape="0">
              <a:srgbClr val="777777">
                <a:alpha val="50000"/>
              </a:srgbClr>
            </a:outerShdw>
          </a:effectLst>
        </p:spPr>
      </p:pic>
      <p:pic>
        <p:nvPicPr>
          <p:cNvPr id="14" name="Picture 17" descr="43"/>
          <p:cNvPicPr>
            <a:picLocks noChangeAspect="1" noChangeArrowheads="1" noCrop="1"/>
          </p:cNvPicPr>
          <p:nvPr userDrawn="1"/>
        </p:nvPicPr>
        <p:blipFill>
          <a:blip r:embed="rId3" cstate="print"/>
          <a:srcRect/>
          <a:stretch>
            <a:fillRect/>
          </a:stretch>
        </p:blipFill>
        <p:spPr bwMode="auto">
          <a:xfrm>
            <a:off x="3048000" y="3352800"/>
            <a:ext cx="2905125" cy="228600"/>
          </a:xfrm>
          <a:prstGeom prst="rect">
            <a:avLst/>
          </a:prstGeom>
          <a:noFill/>
          <a:ln w="9525">
            <a:noFill/>
            <a:miter lim="800000"/>
            <a:headEnd/>
            <a:tailEnd/>
          </a:ln>
        </p:spPr>
      </p:pic>
      <p:sp>
        <p:nvSpPr>
          <p:cNvPr id="11269"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1273"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ru-RU"/>
              <a:t>Образец заголовка</a:t>
            </a:r>
          </a:p>
        </p:txBody>
      </p:sp>
      <p:sp>
        <p:nvSpPr>
          <p:cNvPr id="15" name="Rectangle 6"/>
          <p:cNvSpPr>
            <a:spLocks noGrp="1" noChangeArrowheads="1"/>
          </p:cNvSpPr>
          <p:nvPr>
            <p:ph type="dt" sz="quarter" idx="10"/>
          </p:nvPr>
        </p:nvSpPr>
        <p:spPr/>
        <p:txBody>
          <a:bodyPr/>
          <a:lstStyle>
            <a:lvl1pPr>
              <a:defRPr/>
            </a:lvl1pPr>
          </a:lstStyle>
          <a:p>
            <a:pPr>
              <a:defRPr/>
            </a:pPr>
            <a:endParaRPr lang="ru-RU"/>
          </a:p>
        </p:txBody>
      </p:sp>
      <p:sp>
        <p:nvSpPr>
          <p:cNvPr id="16" name="Rectangle 7"/>
          <p:cNvSpPr>
            <a:spLocks noGrp="1" noChangeArrowheads="1"/>
          </p:cNvSpPr>
          <p:nvPr>
            <p:ph type="ftr" sz="quarter" idx="11"/>
          </p:nvPr>
        </p:nvSpPr>
        <p:spPr/>
        <p:txBody>
          <a:bodyPr/>
          <a:lstStyle>
            <a:lvl1pPr>
              <a:defRPr/>
            </a:lvl1pPr>
          </a:lstStyle>
          <a:p>
            <a:pPr>
              <a:defRPr/>
            </a:pPr>
            <a:endParaRPr lang="ru-RU"/>
          </a:p>
        </p:txBody>
      </p:sp>
      <p:sp>
        <p:nvSpPr>
          <p:cNvPr id="17" name="Rectangle 8"/>
          <p:cNvSpPr>
            <a:spLocks noGrp="1" noChangeArrowheads="1"/>
          </p:cNvSpPr>
          <p:nvPr>
            <p:ph type="sldNum" sz="quarter" idx="12"/>
          </p:nvPr>
        </p:nvSpPr>
        <p:spPr/>
        <p:txBody>
          <a:bodyPr/>
          <a:lstStyle>
            <a:lvl1pPr>
              <a:defRPr/>
            </a:lvl1pPr>
          </a:lstStyle>
          <a:p>
            <a:pPr>
              <a:defRPr/>
            </a:pPr>
            <a:fld id="{29146D8B-C6F4-44E4-B6E2-DEF44DBC7B7B}" type="slidenum">
              <a:rPr lang="ru-RU"/>
              <a:pPr>
                <a:defRPr/>
              </a:pPr>
              <a:t>‹#›</a:t>
            </a:fld>
            <a:endParaRPr 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9EEACC3A-3D45-486D-8063-6028F3AEB238}" type="slidenum">
              <a:rPr lang="ru-RU"/>
              <a:pPr>
                <a:defRPr/>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213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21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CA4DD133-0215-49DA-A1D4-3A03F7EB5BED}" type="slidenum">
              <a:rPr lang="ru-RU"/>
              <a:pPr>
                <a:defRPr/>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CBF2B608-9486-495B-939B-65675D84885E}" type="slidenum">
              <a:rPr lang="ru-RU"/>
              <a:pPr>
                <a:defRPr/>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dt" sz="half" idx="10"/>
          </p:nvPr>
        </p:nvSpPr>
        <p:spPr>
          <a:ln/>
        </p:spPr>
        <p:txBody>
          <a:bodyPr/>
          <a:lstStyle>
            <a:lvl1pPr>
              <a:defRPr/>
            </a:lvl1pPr>
          </a:lstStyle>
          <a:p>
            <a:pPr>
              <a:defRPr/>
            </a:pPr>
            <a:endParaRPr lang="ru-RU"/>
          </a:p>
        </p:txBody>
      </p:sp>
      <p:sp>
        <p:nvSpPr>
          <p:cNvPr id="5" name="Rectangle 8"/>
          <p:cNvSpPr>
            <a:spLocks noGrp="1" noChangeArrowheads="1"/>
          </p:cNvSpPr>
          <p:nvPr>
            <p:ph type="ftr" sz="quarter" idx="11"/>
          </p:nvPr>
        </p:nvSpPr>
        <p:spPr>
          <a:ln/>
        </p:spPr>
        <p:txBody>
          <a:bodyPr/>
          <a:lstStyle>
            <a:lvl1pPr>
              <a:defRPr/>
            </a:lvl1pPr>
          </a:lstStyle>
          <a:p>
            <a:pPr>
              <a:defRPr/>
            </a:pPr>
            <a:endParaRPr lang="ru-RU"/>
          </a:p>
        </p:txBody>
      </p:sp>
      <p:sp>
        <p:nvSpPr>
          <p:cNvPr id="6" name="Rectangle 9"/>
          <p:cNvSpPr>
            <a:spLocks noGrp="1" noChangeArrowheads="1"/>
          </p:cNvSpPr>
          <p:nvPr>
            <p:ph type="sldNum" sz="quarter" idx="12"/>
          </p:nvPr>
        </p:nvSpPr>
        <p:spPr>
          <a:ln/>
        </p:spPr>
        <p:txBody>
          <a:bodyPr/>
          <a:lstStyle>
            <a:lvl1pPr>
              <a:defRPr/>
            </a:lvl1pPr>
          </a:lstStyle>
          <a:p>
            <a:pPr>
              <a:defRPr/>
            </a:pPr>
            <a:fld id="{E8693A2E-C025-462F-B2FC-F83A7D3019C2}" type="slidenum">
              <a:rPr lang="ru-RU"/>
              <a:pPr>
                <a:defRPr/>
              </a:pPr>
              <a:t>‹#›</a:t>
            </a:fld>
            <a:endParaRPr lang="ru-RU"/>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577354CD-6962-4B7E-869A-B8348AA93F2B}" type="slidenum">
              <a:rPr lang="ru-RU"/>
              <a:pPr>
                <a:defRPr/>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dt" sz="half" idx="10"/>
          </p:nvPr>
        </p:nvSpPr>
        <p:spPr>
          <a:ln/>
        </p:spPr>
        <p:txBody>
          <a:bodyPr/>
          <a:lstStyle>
            <a:lvl1pPr>
              <a:defRPr/>
            </a:lvl1pPr>
          </a:lstStyle>
          <a:p>
            <a:pPr>
              <a:defRPr/>
            </a:pPr>
            <a:endParaRPr lang="ru-RU"/>
          </a:p>
        </p:txBody>
      </p:sp>
      <p:sp>
        <p:nvSpPr>
          <p:cNvPr id="8" name="Rectangle 8"/>
          <p:cNvSpPr>
            <a:spLocks noGrp="1" noChangeArrowheads="1"/>
          </p:cNvSpPr>
          <p:nvPr>
            <p:ph type="ftr" sz="quarter" idx="11"/>
          </p:nvPr>
        </p:nvSpPr>
        <p:spPr>
          <a:ln/>
        </p:spPr>
        <p:txBody>
          <a:bodyPr/>
          <a:lstStyle>
            <a:lvl1pPr>
              <a:defRPr/>
            </a:lvl1pPr>
          </a:lstStyle>
          <a:p>
            <a:pPr>
              <a:defRPr/>
            </a:pPr>
            <a:endParaRPr lang="ru-RU"/>
          </a:p>
        </p:txBody>
      </p:sp>
      <p:sp>
        <p:nvSpPr>
          <p:cNvPr id="9" name="Rectangle 9"/>
          <p:cNvSpPr>
            <a:spLocks noGrp="1" noChangeArrowheads="1"/>
          </p:cNvSpPr>
          <p:nvPr>
            <p:ph type="sldNum" sz="quarter" idx="12"/>
          </p:nvPr>
        </p:nvSpPr>
        <p:spPr>
          <a:ln/>
        </p:spPr>
        <p:txBody>
          <a:bodyPr/>
          <a:lstStyle>
            <a:lvl1pPr>
              <a:defRPr/>
            </a:lvl1pPr>
          </a:lstStyle>
          <a:p>
            <a:pPr>
              <a:defRPr/>
            </a:pPr>
            <a:fld id="{F6936870-D73D-4210-B77F-89190C4909F6}" type="slidenum">
              <a:rPr lang="ru-RU"/>
              <a:pPr>
                <a:defRPr/>
              </a:pPr>
              <a:t>‹#›</a:t>
            </a:fld>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dt" sz="half" idx="10"/>
          </p:nvPr>
        </p:nvSpPr>
        <p:spPr>
          <a:ln/>
        </p:spPr>
        <p:txBody>
          <a:bodyPr/>
          <a:lstStyle>
            <a:lvl1pPr>
              <a:defRPr/>
            </a:lvl1pPr>
          </a:lstStyle>
          <a:p>
            <a:pPr>
              <a:defRPr/>
            </a:pPr>
            <a:endParaRPr lang="ru-RU"/>
          </a:p>
        </p:txBody>
      </p:sp>
      <p:sp>
        <p:nvSpPr>
          <p:cNvPr id="4" name="Rectangle 8"/>
          <p:cNvSpPr>
            <a:spLocks noGrp="1" noChangeArrowheads="1"/>
          </p:cNvSpPr>
          <p:nvPr>
            <p:ph type="ftr" sz="quarter" idx="11"/>
          </p:nvPr>
        </p:nvSpPr>
        <p:spPr>
          <a:ln/>
        </p:spPr>
        <p:txBody>
          <a:bodyPr/>
          <a:lstStyle>
            <a:lvl1pPr>
              <a:defRPr/>
            </a:lvl1pPr>
          </a:lstStyle>
          <a:p>
            <a:pPr>
              <a:defRPr/>
            </a:pPr>
            <a:endParaRPr lang="ru-RU"/>
          </a:p>
        </p:txBody>
      </p:sp>
      <p:sp>
        <p:nvSpPr>
          <p:cNvPr id="5" name="Rectangle 9"/>
          <p:cNvSpPr>
            <a:spLocks noGrp="1" noChangeArrowheads="1"/>
          </p:cNvSpPr>
          <p:nvPr>
            <p:ph type="sldNum" sz="quarter" idx="12"/>
          </p:nvPr>
        </p:nvSpPr>
        <p:spPr>
          <a:ln/>
        </p:spPr>
        <p:txBody>
          <a:bodyPr/>
          <a:lstStyle>
            <a:lvl1pPr>
              <a:defRPr/>
            </a:lvl1pPr>
          </a:lstStyle>
          <a:p>
            <a:pPr>
              <a:defRPr/>
            </a:pPr>
            <a:fld id="{9B59E180-8146-4D8F-B35B-7B75A47740A9}" type="slidenum">
              <a:rPr lang="ru-RU"/>
              <a:pPr>
                <a:defRPr/>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ru-RU"/>
          </a:p>
        </p:txBody>
      </p:sp>
      <p:sp>
        <p:nvSpPr>
          <p:cNvPr id="3" name="Rectangle 8"/>
          <p:cNvSpPr>
            <a:spLocks noGrp="1" noChangeArrowheads="1"/>
          </p:cNvSpPr>
          <p:nvPr>
            <p:ph type="ftr" sz="quarter" idx="11"/>
          </p:nvPr>
        </p:nvSpPr>
        <p:spPr>
          <a:ln/>
        </p:spPr>
        <p:txBody>
          <a:bodyPr/>
          <a:lstStyle>
            <a:lvl1pPr>
              <a:defRPr/>
            </a:lvl1pPr>
          </a:lstStyle>
          <a:p>
            <a:pPr>
              <a:defRPr/>
            </a:pPr>
            <a:endParaRPr lang="ru-RU"/>
          </a:p>
        </p:txBody>
      </p:sp>
      <p:sp>
        <p:nvSpPr>
          <p:cNvPr id="4" name="Rectangle 9"/>
          <p:cNvSpPr>
            <a:spLocks noGrp="1" noChangeArrowheads="1"/>
          </p:cNvSpPr>
          <p:nvPr>
            <p:ph type="sldNum" sz="quarter" idx="12"/>
          </p:nvPr>
        </p:nvSpPr>
        <p:spPr>
          <a:ln/>
        </p:spPr>
        <p:txBody>
          <a:bodyPr/>
          <a:lstStyle>
            <a:lvl1pPr>
              <a:defRPr/>
            </a:lvl1pPr>
          </a:lstStyle>
          <a:p>
            <a:pPr>
              <a:defRPr/>
            </a:pPr>
            <a:fld id="{707A1550-7F2A-4BCE-9954-A2496E1A93DA}" type="slidenum">
              <a:rPr lang="ru-RU"/>
              <a:pPr>
                <a:defRPr/>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F41D3342-6521-4E9C-8E84-9369C1399F99}" type="slidenum">
              <a:rPr lang="ru-RU"/>
              <a:pPr>
                <a:defRPr/>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dt" sz="half" idx="10"/>
          </p:nvPr>
        </p:nvSpPr>
        <p:spPr>
          <a:ln/>
        </p:spPr>
        <p:txBody>
          <a:bodyPr/>
          <a:lstStyle>
            <a:lvl1pPr>
              <a:defRPr/>
            </a:lvl1pPr>
          </a:lstStyle>
          <a:p>
            <a:pPr>
              <a:defRPr/>
            </a:pPr>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4B16DB39-3327-461C-9958-19F2CB4841E0}" type="slidenum">
              <a:rPr lang="ru-RU"/>
              <a:pPr>
                <a:defRPr/>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02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ru-RU"/>
            </a:p>
          </p:txBody>
        </p:sp>
        <p:sp>
          <p:nvSpPr>
            <p:cNvPr id="103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ru-RU"/>
            </a:p>
          </p:txBody>
        </p:sp>
      </p:grpSp>
      <p:sp>
        <p:nvSpPr>
          <p:cNvPr id="102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ru-RU"/>
          </a:p>
        </p:txBody>
      </p:sp>
      <p:sp>
        <p:nvSpPr>
          <p:cNvPr id="102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ru-RU"/>
          </a:p>
        </p:txBody>
      </p:sp>
      <p:sp>
        <p:nvSpPr>
          <p:cNvPr id="102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C71299FB-1393-4A82-8C03-2979207EC619}" type="slidenum">
              <a:rPr lang="ru-RU"/>
              <a:pPr>
                <a:defRPr/>
              </a:pPr>
              <a:t>‹#›</a:t>
            </a:fld>
            <a:endParaRPr lang="ru-RU"/>
          </a:p>
        </p:txBody>
      </p:sp>
      <p:sp>
        <p:nvSpPr>
          <p:cNvPr id="1032" name="AutoShape 10" descr="Почтовая бумага"/>
          <p:cNvSpPr>
            <a:spLocks noChangeArrowheads="1"/>
          </p:cNvSpPr>
          <p:nvPr userDrawn="1"/>
        </p:nvSpPr>
        <p:spPr bwMode="auto">
          <a:xfrm>
            <a:off x="228600" y="228600"/>
            <a:ext cx="8686800" cy="6477000"/>
          </a:xfrm>
          <a:prstGeom prst="roundRect">
            <a:avLst>
              <a:gd name="adj" fmla="val 8213"/>
            </a:avLst>
          </a:prstGeom>
          <a:blipFill dpi="0" rotWithShape="1">
            <a:blip r:embed="rId13" cstate="print">
              <a:alphaModFix amt="47000"/>
            </a:blip>
            <a:srcRect/>
            <a:tile tx="0" ty="0" sx="100000" sy="100000" flip="none" algn="tl"/>
          </a:blipFill>
          <a:ln w="9525">
            <a:round/>
            <a:headEnd/>
            <a:tailEnd/>
          </a:ln>
          <a:scene3d>
            <a:camera prst="legacyObliqueTopRight"/>
            <a:lightRig rig="legacyFlat3" dir="b"/>
          </a:scene3d>
          <a:sp3d extrusionH="49200" prstMaterial="legacyMatte">
            <a:bevelT w="13500" h="13500" prst="angle"/>
            <a:bevelB w="13500" h="13500" prst="angle"/>
            <a:extrusionClr>
              <a:srgbClr val="FFFFCC"/>
            </a:extrusionClr>
          </a:sp3d>
        </p:spPr>
        <p:txBody>
          <a:bodyPr wrap="none" anchor="ctr">
            <a:flatTx/>
          </a:bodyPr>
          <a:lstStyle/>
          <a:p>
            <a:pPr>
              <a:defRPr/>
            </a:pPr>
            <a:endParaRPr lang="ru-RU"/>
          </a:p>
        </p:txBody>
      </p:sp>
      <p:pic>
        <p:nvPicPr>
          <p:cNvPr id="1033" name="Picture 11" descr="223"/>
          <p:cNvPicPr>
            <a:picLocks noChangeAspect="1" noChangeArrowheads="1"/>
          </p:cNvPicPr>
          <p:nvPr userDrawn="1"/>
        </p:nvPicPr>
        <p:blipFill>
          <a:blip r:embed="rId14" cstate="print"/>
          <a:srcRect/>
          <a:stretch>
            <a:fillRect/>
          </a:stretch>
        </p:blipFill>
        <p:spPr bwMode="auto">
          <a:xfrm>
            <a:off x="152400" y="152400"/>
            <a:ext cx="1066800" cy="1019175"/>
          </a:xfrm>
          <a:prstGeom prst="rect">
            <a:avLst/>
          </a:prstGeom>
          <a:noFill/>
          <a:ln w="9525">
            <a:noFill/>
            <a:miter lim="800000"/>
            <a:headEnd/>
            <a:tailEnd/>
          </a:ln>
          <a:effectLst>
            <a:outerShdw dist="141990" dir="618291" algn="ctr" rotWithShape="0">
              <a:srgbClr val="777777">
                <a:alpha val="50000"/>
              </a:srgbClr>
            </a:outerShdw>
          </a:effectLst>
        </p:spPr>
      </p:pic>
    </p:spTree>
  </p:cSld>
  <p:clrMap bg1="dk2" tx1="lt1" bg2="dk1" tx2="lt2" accent1="accent1" accent2="accent2" accent3="accent3" accent4="accent4" accent5="accent5" accent6="accent6" hlink="hlink" folHlink="folHlink"/>
  <p:sldLayoutIdLst>
    <p:sldLayoutId id="2147484045"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0" y="214313"/>
            <a:ext cx="9144000" cy="2708434"/>
          </a:xfrm>
          <a:prstGeom prst="rect">
            <a:avLst/>
          </a:prstGeom>
          <a:noFill/>
          <a:ln w="9525">
            <a:noFill/>
            <a:miter lim="800000"/>
            <a:headEnd/>
            <a:tailEnd/>
          </a:ln>
        </p:spPr>
        <p:txBody>
          <a:bodyPr>
            <a:spAutoFit/>
          </a:bodyPr>
          <a:lstStyle/>
          <a:p>
            <a:pPr algn="ctr"/>
            <a:endParaRPr lang="ru-RU" sz="1400" b="1" dirty="0" smtClean="0"/>
          </a:p>
          <a:p>
            <a:pPr algn="ctr">
              <a:lnSpc>
                <a:spcPct val="150000"/>
              </a:lnSpc>
            </a:pPr>
            <a:r>
              <a:rPr lang="ru-RU" sz="1400" b="1" dirty="0" smtClean="0"/>
              <a:t>ГОСУДАРСТВЕННОЕ БЮДЖЕТНОЕ </a:t>
            </a:r>
            <a:r>
              <a:rPr lang="ru-RU" sz="1400" b="1" dirty="0"/>
              <a:t>ОБРАЗОВАТЕЛЬНОЕ УЧРЕЖДЕНИЕ </a:t>
            </a:r>
            <a:endParaRPr lang="ru-RU" sz="1400" dirty="0"/>
          </a:p>
          <a:p>
            <a:pPr algn="ctr">
              <a:lnSpc>
                <a:spcPct val="150000"/>
              </a:lnSpc>
            </a:pPr>
            <a:r>
              <a:rPr lang="ru-RU" sz="1400" b="1" dirty="0"/>
              <a:t>НАЧАЛЬНОГО ПРОФЕССИОНАЛЬНОГО ОБРАЗОВАНИЯ </a:t>
            </a:r>
            <a:endParaRPr lang="ru-RU" sz="1400" dirty="0"/>
          </a:p>
          <a:p>
            <a:pPr algn="ctr">
              <a:lnSpc>
                <a:spcPct val="150000"/>
              </a:lnSpc>
            </a:pPr>
            <a:r>
              <a:rPr lang="ru-RU" sz="1400" b="1" dirty="0"/>
              <a:t>ПРОФЕССИОНАЛЬНОЕ УЧИЛИЩЕ №33</a:t>
            </a:r>
            <a:endParaRPr lang="ru-RU" sz="1400" dirty="0"/>
          </a:p>
          <a:p>
            <a:pPr algn="ctr">
              <a:lnSpc>
                <a:spcPct val="150000"/>
              </a:lnSpc>
            </a:pPr>
            <a:r>
              <a:rPr lang="ru-RU" sz="1400" b="1" dirty="0"/>
              <a:t>КРАСНОДАРСКОГО КРАЯ </a:t>
            </a:r>
            <a:endParaRPr lang="ru-RU" sz="1400" dirty="0"/>
          </a:p>
          <a:p>
            <a:endParaRPr lang="ru-RU" dirty="0"/>
          </a:p>
          <a:p>
            <a:r>
              <a:rPr lang="ru-RU" b="1" dirty="0"/>
              <a:t> </a:t>
            </a:r>
            <a:endParaRPr lang="ru-RU" dirty="0"/>
          </a:p>
          <a:p>
            <a:r>
              <a:rPr lang="ru-RU" b="1" dirty="0"/>
              <a:t> </a:t>
            </a:r>
            <a:endParaRPr lang="ru-RU" dirty="0"/>
          </a:p>
          <a:p>
            <a:endParaRPr lang="ru-RU" dirty="0"/>
          </a:p>
        </p:txBody>
      </p:sp>
      <p:sp>
        <p:nvSpPr>
          <p:cNvPr id="3075" name="TextBox 7"/>
          <p:cNvSpPr txBox="1">
            <a:spLocks noChangeArrowheads="1"/>
          </p:cNvSpPr>
          <p:nvPr/>
        </p:nvSpPr>
        <p:spPr bwMode="auto">
          <a:xfrm>
            <a:off x="0" y="1500188"/>
            <a:ext cx="9144000" cy="646331"/>
          </a:xfrm>
          <a:prstGeom prst="rect">
            <a:avLst/>
          </a:prstGeom>
          <a:noFill/>
          <a:ln w="9525">
            <a:noFill/>
            <a:miter lim="800000"/>
            <a:headEnd/>
            <a:tailEnd/>
          </a:ln>
        </p:spPr>
        <p:txBody>
          <a:bodyPr>
            <a:spAutoFit/>
          </a:bodyPr>
          <a:lstStyle/>
          <a:p>
            <a:pPr algn="ctr"/>
            <a:r>
              <a:rPr lang="ru-RU" b="1" dirty="0"/>
              <a:t> </a:t>
            </a:r>
            <a:endParaRPr lang="ru-RU" dirty="0"/>
          </a:p>
          <a:p>
            <a:pPr algn="ctr"/>
            <a:endParaRPr lang="ru-RU" dirty="0"/>
          </a:p>
        </p:txBody>
      </p:sp>
      <p:sp>
        <p:nvSpPr>
          <p:cNvPr id="3076" name="TextBox 8"/>
          <p:cNvSpPr txBox="1">
            <a:spLocks noChangeArrowheads="1"/>
          </p:cNvSpPr>
          <p:nvPr/>
        </p:nvSpPr>
        <p:spPr bwMode="auto">
          <a:xfrm>
            <a:off x="0" y="3071813"/>
            <a:ext cx="9144000" cy="1323439"/>
          </a:xfrm>
          <a:prstGeom prst="rect">
            <a:avLst/>
          </a:prstGeom>
          <a:noFill/>
          <a:ln>
            <a:noFill/>
          </a:ln>
          <a:extLst>
            <a:ext uri="{909E8E84-426E-40DD-AFC4-6F175D3DCCD1}"/>
            <a:ext uri="{91240B29-F687-4F45-9708-019B960494DF}"/>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defRPr/>
            </a:pPr>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ru-RU"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Священная война</a:t>
            </a:r>
            <a:r>
              <a:rPr lang="ru-RU" sz="4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pPr algn="ctr" eaLnBrk="1" hangingPunct="1">
              <a:defRPr/>
            </a:pPr>
            <a:r>
              <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eaLnBrk="1" hangingPunct="1">
              <a:defRPr/>
            </a:pPr>
            <a:endParaRPr lang="ru-RU" sz="2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077" name="TextBox 9"/>
          <p:cNvSpPr txBox="1">
            <a:spLocks noChangeArrowheads="1"/>
          </p:cNvSpPr>
          <p:nvPr/>
        </p:nvSpPr>
        <p:spPr bwMode="auto">
          <a:xfrm>
            <a:off x="5437014" y="3581400"/>
            <a:ext cx="184730" cy="923330"/>
          </a:xfrm>
          <a:prstGeom prst="rect">
            <a:avLst/>
          </a:prstGeom>
          <a:noFill/>
          <a:ln w="9525">
            <a:noFill/>
            <a:miter lim="800000"/>
            <a:headEnd/>
            <a:tailEnd/>
          </a:ln>
        </p:spPr>
        <p:txBody>
          <a:bodyPr wrap="none">
            <a:spAutoFit/>
          </a:bodyPr>
          <a:lstStyle/>
          <a:p>
            <a:pPr algn="ctr"/>
            <a:endParaRPr lang="ru-RU" dirty="0" smtClean="0"/>
          </a:p>
          <a:p>
            <a:pPr algn="ctr"/>
            <a:endParaRPr lang="ru-RU" dirty="0"/>
          </a:p>
          <a:p>
            <a:pPr algn="ctr"/>
            <a:endParaRPr lang="ru-RU" dirty="0"/>
          </a:p>
        </p:txBody>
      </p:sp>
      <p:sp>
        <p:nvSpPr>
          <p:cNvPr id="3078" name="TextBox 10"/>
          <p:cNvSpPr txBox="1">
            <a:spLocks noChangeArrowheads="1"/>
          </p:cNvSpPr>
          <p:nvPr/>
        </p:nvSpPr>
        <p:spPr bwMode="auto">
          <a:xfrm>
            <a:off x="5867400" y="3819525"/>
            <a:ext cx="3048000" cy="1477328"/>
          </a:xfrm>
          <a:prstGeom prst="rect">
            <a:avLst/>
          </a:prstGeom>
          <a:noFill/>
          <a:ln w="9525">
            <a:noFill/>
            <a:miter lim="800000"/>
            <a:headEnd/>
            <a:tailEnd/>
          </a:ln>
        </p:spPr>
        <p:txBody>
          <a:bodyPr>
            <a:spAutoFit/>
          </a:bodyPr>
          <a:lstStyle/>
          <a:p>
            <a:pPr algn="ctr"/>
            <a:r>
              <a:rPr lang="ru-RU" dirty="0"/>
              <a:t> </a:t>
            </a:r>
          </a:p>
          <a:p>
            <a:pPr algn="ctr"/>
            <a:endParaRPr lang="en-US" dirty="0"/>
          </a:p>
          <a:p>
            <a:pPr algn="ctr"/>
            <a:r>
              <a:rPr lang="ru-RU" dirty="0"/>
              <a:t>                                                                                                      </a:t>
            </a:r>
          </a:p>
          <a:p>
            <a:pPr algn="ctr"/>
            <a:r>
              <a:rPr lang="ru-RU" dirty="0"/>
              <a:t>        </a:t>
            </a:r>
          </a:p>
          <a:p>
            <a:pPr algn="ctr"/>
            <a:endParaRPr lang="ru-RU" dirty="0"/>
          </a:p>
        </p:txBody>
      </p:sp>
      <p:sp>
        <p:nvSpPr>
          <p:cNvPr id="3079" name="TextBox 11"/>
          <p:cNvSpPr txBox="1">
            <a:spLocks noChangeArrowheads="1"/>
          </p:cNvSpPr>
          <p:nvPr/>
        </p:nvSpPr>
        <p:spPr bwMode="auto">
          <a:xfrm>
            <a:off x="3571875" y="5934075"/>
            <a:ext cx="2136775" cy="923925"/>
          </a:xfrm>
          <a:prstGeom prst="rect">
            <a:avLst/>
          </a:prstGeom>
          <a:noFill/>
          <a:ln w="9525">
            <a:noFill/>
            <a:miter lim="800000"/>
            <a:headEnd/>
            <a:tailEnd/>
          </a:ln>
        </p:spPr>
        <p:txBody>
          <a:bodyPr>
            <a:spAutoFit/>
          </a:bodyPr>
          <a:lstStyle/>
          <a:p>
            <a:pPr algn="ctr"/>
            <a:r>
              <a:rPr lang="ru-RU"/>
              <a:t>с. Белая Глина</a:t>
            </a:r>
          </a:p>
          <a:p>
            <a:pPr algn="ctr"/>
            <a:r>
              <a:rPr lang="ru-RU"/>
              <a:t>2012 </a:t>
            </a:r>
          </a:p>
          <a:p>
            <a:pPr algn="ctr"/>
            <a:endParaRPr lang="ru-RU"/>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ipe(down)">
                                      <p:cBhvr>
                                        <p:cTn id="25" dur="580">
                                          <p:stCondLst>
                                            <p:cond delay="0"/>
                                          </p:stCondLst>
                                        </p:cTn>
                                        <p:tgtEl>
                                          <p:spTgt spid="3075"/>
                                        </p:tgtEl>
                                      </p:cBhvr>
                                    </p:animEffect>
                                    <p:anim calcmode="lin" valueType="num">
                                      <p:cBhvr>
                                        <p:cTn id="26"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5"/>
                                        </p:tgtEl>
                                      </p:cBhvr>
                                      <p:to x="100000" y="60000"/>
                                    </p:animScale>
                                    <p:animScale>
                                      <p:cBhvr>
                                        <p:cTn id="32" dur="166" decel="50000">
                                          <p:stCondLst>
                                            <p:cond delay="676"/>
                                          </p:stCondLst>
                                        </p:cTn>
                                        <p:tgtEl>
                                          <p:spTgt spid="3075"/>
                                        </p:tgtEl>
                                      </p:cBhvr>
                                      <p:to x="100000" y="100000"/>
                                    </p:animScale>
                                    <p:animScale>
                                      <p:cBhvr>
                                        <p:cTn id="33" dur="26">
                                          <p:stCondLst>
                                            <p:cond delay="1312"/>
                                          </p:stCondLst>
                                        </p:cTn>
                                        <p:tgtEl>
                                          <p:spTgt spid="3075"/>
                                        </p:tgtEl>
                                      </p:cBhvr>
                                      <p:to x="100000" y="80000"/>
                                    </p:animScale>
                                    <p:animScale>
                                      <p:cBhvr>
                                        <p:cTn id="34" dur="166" decel="50000">
                                          <p:stCondLst>
                                            <p:cond delay="1338"/>
                                          </p:stCondLst>
                                        </p:cTn>
                                        <p:tgtEl>
                                          <p:spTgt spid="3075"/>
                                        </p:tgtEl>
                                      </p:cBhvr>
                                      <p:to x="100000" y="100000"/>
                                    </p:animScale>
                                    <p:animScale>
                                      <p:cBhvr>
                                        <p:cTn id="35" dur="26">
                                          <p:stCondLst>
                                            <p:cond delay="1642"/>
                                          </p:stCondLst>
                                        </p:cTn>
                                        <p:tgtEl>
                                          <p:spTgt spid="3075"/>
                                        </p:tgtEl>
                                      </p:cBhvr>
                                      <p:to x="100000" y="90000"/>
                                    </p:animScale>
                                    <p:animScale>
                                      <p:cBhvr>
                                        <p:cTn id="36" dur="166" decel="50000">
                                          <p:stCondLst>
                                            <p:cond delay="1668"/>
                                          </p:stCondLst>
                                        </p:cTn>
                                        <p:tgtEl>
                                          <p:spTgt spid="3075"/>
                                        </p:tgtEl>
                                      </p:cBhvr>
                                      <p:to x="100000" y="100000"/>
                                    </p:animScale>
                                    <p:animScale>
                                      <p:cBhvr>
                                        <p:cTn id="37" dur="26">
                                          <p:stCondLst>
                                            <p:cond delay="1808"/>
                                          </p:stCondLst>
                                        </p:cTn>
                                        <p:tgtEl>
                                          <p:spTgt spid="3075"/>
                                        </p:tgtEl>
                                      </p:cBhvr>
                                      <p:to x="100000" y="95000"/>
                                    </p:animScale>
                                    <p:animScale>
                                      <p:cBhvr>
                                        <p:cTn id="38" dur="166" decel="50000">
                                          <p:stCondLst>
                                            <p:cond delay="1834"/>
                                          </p:stCondLst>
                                        </p:cTn>
                                        <p:tgtEl>
                                          <p:spTgt spid="307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Effect transition="in" filter="wipe(down)">
                                      <p:cBhvr>
                                        <p:cTn id="43" dur="580">
                                          <p:stCondLst>
                                            <p:cond delay="0"/>
                                          </p:stCondLst>
                                        </p:cTn>
                                        <p:tgtEl>
                                          <p:spTgt spid="3076"/>
                                        </p:tgtEl>
                                      </p:cBhvr>
                                    </p:animEffect>
                                    <p:anim calcmode="lin" valueType="num">
                                      <p:cBhvr>
                                        <p:cTn id="44"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49" dur="26">
                                          <p:stCondLst>
                                            <p:cond delay="650"/>
                                          </p:stCondLst>
                                        </p:cTn>
                                        <p:tgtEl>
                                          <p:spTgt spid="3076"/>
                                        </p:tgtEl>
                                      </p:cBhvr>
                                      <p:to x="100000" y="60000"/>
                                    </p:animScale>
                                    <p:animScale>
                                      <p:cBhvr>
                                        <p:cTn id="50" dur="166" decel="50000">
                                          <p:stCondLst>
                                            <p:cond delay="676"/>
                                          </p:stCondLst>
                                        </p:cTn>
                                        <p:tgtEl>
                                          <p:spTgt spid="3076"/>
                                        </p:tgtEl>
                                      </p:cBhvr>
                                      <p:to x="100000" y="100000"/>
                                    </p:animScale>
                                    <p:animScale>
                                      <p:cBhvr>
                                        <p:cTn id="51" dur="26">
                                          <p:stCondLst>
                                            <p:cond delay="1312"/>
                                          </p:stCondLst>
                                        </p:cTn>
                                        <p:tgtEl>
                                          <p:spTgt spid="3076"/>
                                        </p:tgtEl>
                                      </p:cBhvr>
                                      <p:to x="100000" y="80000"/>
                                    </p:animScale>
                                    <p:animScale>
                                      <p:cBhvr>
                                        <p:cTn id="52" dur="166" decel="50000">
                                          <p:stCondLst>
                                            <p:cond delay="1338"/>
                                          </p:stCondLst>
                                        </p:cTn>
                                        <p:tgtEl>
                                          <p:spTgt spid="3076"/>
                                        </p:tgtEl>
                                      </p:cBhvr>
                                      <p:to x="100000" y="100000"/>
                                    </p:animScale>
                                    <p:animScale>
                                      <p:cBhvr>
                                        <p:cTn id="53" dur="26">
                                          <p:stCondLst>
                                            <p:cond delay="1642"/>
                                          </p:stCondLst>
                                        </p:cTn>
                                        <p:tgtEl>
                                          <p:spTgt spid="3076"/>
                                        </p:tgtEl>
                                      </p:cBhvr>
                                      <p:to x="100000" y="90000"/>
                                    </p:animScale>
                                    <p:animScale>
                                      <p:cBhvr>
                                        <p:cTn id="54" dur="166" decel="50000">
                                          <p:stCondLst>
                                            <p:cond delay="1668"/>
                                          </p:stCondLst>
                                        </p:cTn>
                                        <p:tgtEl>
                                          <p:spTgt spid="3076"/>
                                        </p:tgtEl>
                                      </p:cBhvr>
                                      <p:to x="100000" y="100000"/>
                                    </p:animScale>
                                    <p:animScale>
                                      <p:cBhvr>
                                        <p:cTn id="55" dur="26">
                                          <p:stCondLst>
                                            <p:cond delay="1808"/>
                                          </p:stCondLst>
                                        </p:cTn>
                                        <p:tgtEl>
                                          <p:spTgt spid="3076"/>
                                        </p:tgtEl>
                                      </p:cBhvr>
                                      <p:to x="100000" y="95000"/>
                                    </p:animScale>
                                    <p:animScale>
                                      <p:cBhvr>
                                        <p:cTn id="56" dur="166" decel="50000">
                                          <p:stCondLst>
                                            <p:cond delay="1834"/>
                                          </p:stCondLst>
                                        </p:cTn>
                                        <p:tgtEl>
                                          <p:spTgt spid="3076"/>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nodePh="1">
                                  <p:stCondLst>
                                    <p:cond delay="0"/>
                                  </p:stCondLst>
                                  <p:endCondLst>
                                    <p:cond evt="begin" delay="0">
                                      <p:tn val="59"/>
                                    </p:cond>
                                  </p:endCondLst>
                                  <p:childTnLst>
                                    <p:set>
                                      <p:cBhvr>
                                        <p:cTn id="60" dur="1" fill="hold">
                                          <p:stCondLst>
                                            <p:cond delay="0"/>
                                          </p:stCondLst>
                                        </p:cTn>
                                        <p:tgtEl>
                                          <p:spTgt spid="3077"/>
                                        </p:tgtEl>
                                        <p:attrNameLst>
                                          <p:attrName>style.visibility</p:attrName>
                                        </p:attrNameLst>
                                      </p:cBhvr>
                                      <p:to>
                                        <p:strVal val="visible"/>
                                      </p:to>
                                    </p:set>
                                    <p:animEffect transition="in" filter="wipe(down)">
                                      <p:cBhvr>
                                        <p:cTn id="61" dur="580">
                                          <p:stCondLst>
                                            <p:cond delay="0"/>
                                          </p:stCondLst>
                                        </p:cTn>
                                        <p:tgtEl>
                                          <p:spTgt spid="3077"/>
                                        </p:tgtEl>
                                      </p:cBhvr>
                                    </p:animEffect>
                                    <p:anim calcmode="lin" valueType="num">
                                      <p:cBhvr>
                                        <p:cTn id="62" dur="1822" tmFilter="0,0; 0.14,0.36; 0.43,0.73; 0.71,0.91; 1.0,1.0">
                                          <p:stCondLst>
                                            <p:cond delay="0"/>
                                          </p:stCondLst>
                                        </p:cTn>
                                        <p:tgtEl>
                                          <p:spTgt spid="307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07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07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07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077"/>
                                        </p:tgtEl>
                                        <p:attrNameLst>
                                          <p:attrName>ppt_y</p:attrName>
                                        </p:attrNameLst>
                                      </p:cBhvr>
                                      <p:tavLst>
                                        <p:tav tm="0" fmla="#ppt_y-sin(pi*$)/81">
                                          <p:val>
                                            <p:fltVal val="0"/>
                                          </p:val>
                                        </p:tav>
                                        <p:tav tm="100000">
                                          <p:val>
                                            <p:fltVal val="1"/>
                                          </p:val>
                                        </p:tav>
                                      </p:tavLst>
                                    </p:anim>
                                    <p:animScale>
                                      <p:cBhvr>
                                        <p:cTn id="67" dur="26">
                                          <p:stCondLst>
                                            <p:cond delay="650"/>
                                          </p:stCondLst>
                                        </p:cTn>
                                        <p:tgtEl>
                                          <p:spTgt spid="3077"/>
                                        </p:tgtEl>
                                      </p:cBhvr>
                                      <p:to x="100000" y="60000"/>
                                    </p:animScale>
                                    <p:animScale>
                                      <p:cBhvr>
                                        <p:cTn id="68" dur="166" decel="50000">
                                          <p:stCondLst>
                                            <p:cond delay="676"/>
                                          </p:stCondLst>
                                        </p:cTn>
                                        <p:tgtEl>
                                          <p:spTgt spid="3077"/>
                                        </p:tgtEl>
                                      </p:cBhvr>
                                      <p:to x="100000" y="100000"/>
                                    </p:animScale>
                                    <p:animScale>
                                      <p:cBhvr>
                                        <p:cTn id="69" dur="26">
                                          <p:stCondLst>
                                            <p:cond delay="1312"/>
                                          </p:stCondLst>
                                        </p:cTn>
                                        <p:tgtEl>
                                          <p:spTgt spid="3077"/>
                                        </p:tgtEl>
                                      </p:cBhvr>
                                      <p:to x="100000" y="80000"/>
                                    </p:animScale>
                                    <p:animScale>
                                      <p:cBhvr>
                                        <p:cTn id="70" dur="166" decel="50000">
                                          <p:stCondLst>
                                            <p:cond delay="1338"/>
                                          </p:stCondLst>
                                        </p:cTn>
                                        <p:tgtEl>
                                          <p:spTgt spid="3077"/>
                                        </p:tgtEl>
                                      </p:cBhvr>
                                      <p:to x="100000" y="100000"/>
                                    </p:animScale>
                                    <p:animScale>
                                      <p:cBhvr>
                                        <p:cTn id="71" dur="26">
                                          <p:stCondLst>
                                            <p:cond delay="1642"/>
                                          </p:stCondLst>
                                        </p:cTn>
                                        <p:tgtEl>
                                          <p:spTgt spid="3077"/>
                                        </p:tgtEl>
                                      </p:cBhvr>
                                      <p:to x="100000" y="90000"/>
                                    </p:animScale>
                                    <p:animScale>
                                      <p:cBhvr>
                                        <p:cTn id="72" dur="166" decel="50000">
                                          <p:stCondLst>
                                            <p:cond delay="1668"/>
                                          </p:stCondLst>
                                        </p:cTn>
                                        <p:tgtEl>
                                          <p:spTgt spid="3077"/>
                                        </p:tgtEl>
                                      </p:cBhvr>
                                      <p:to x="100000" y="100000"/>
                                    </p:animScale>
                                    <p:animScale>
                                      <p:cBhvr>
                                        <p:cTn id="73" dur="26">
                                          <p:stCondLst>
                                            <p:cond delay="1808"/>
                                          </p:stCondLst>
                                        </p:cTn>
                                        <p:tgtEl>
                                          <p:spTgt spid="3077"/>
                                        </p:tgtEl>
                                      </p:cBhvr>
                                      <p:to x="100000" y="95000"/>
                                    </p:animScale>
                                    <p:animScale>
                                      <p:cBhvr>
                                        <p:cTn id="74" dur="166" decel="50000">
                                          <p:stCondLst>
                                            <p:cond delay="1834"/>
                                          </p:stCondLst>
                                        </p:cTn>
                                        <p:tgtEl>
                                          <p:spTgt spid="3077"/>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078"/>
                                        </p:tgtEl>
                                        <p:attrNameLst>
                                          <p:attrName>style.visibility</p:attrName>
                                        </p:attrNameLst>
                                      </p:cBhvr>
                                      <p:to>
                                        <p:strVal val="visible"/>
                                      </p:to>
                                    </p:set>
                                    <p:animEffect transition="in" filter="wipe(down)">
                                      <p:cBhvr>
                                        <p:cTn id="79" dur="580">
                                          <p:stCondLst>
                                            <p:cond delay="0"/>
                                          </p:stCondLst>
                                        </p:cTn>
                                        <p:tgtEl>
                                          <p:spTgt spid="3078"/>
                                        </p:tgtEl>
                                      </p:cBhvr>
                                    </p:animEffect>
                                    <p:anim calcmode="lin" valueType="num">
                                      <p:cBhvr>
                                        <p:cTn id="80" dur="1822" tmFilter="0,0; 0.14,0.36; 0.43,0.73; 0.71,0.91; 1.0,1.0">
                                          <p:stCondLst>
                                            <p:cond delay="0"/>
                                          </p:stCondLst>
                                        </p:cTn>
                                        <p:tgtEl>
                                          <p:spTgt spid="307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07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07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07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078"/>
                                        </p:tgtEl>
                                        <p:attrNameLst>
                                          <p:attrName>ppt_y</p:attrName>
                                        </p:attrNameLst>
                                      </p:cBhvr>
                                      <p:tavLst>
                                        <p:tav tm="0" fmla="#ppt_y-sin(pi*$)/81">
                                          <p:val>
                                            <p:fltVal val="0"/>
                                          </p:val>
                                        </p:tav>
                                        <p:tav tm="100000">
                                          <p:val>
                                            <p:fltVal val="1"/>
                                          </p:val>
                                        </p:tav>
                                      </p:tavLst>
                                    </p:anim>
                                    <p:animScale>
                                      <p:cBhvr>
                                        <p:cTn id="85" dur="26">
                                          <p:stCondLst>
                                            <p:cond delay="650"/>
                                          </p:stCondLst>
                                        </p:cTn>
                                        <p:tgtEl>
                                          <p:spTgt spid="3078"/>
                                        </p:tgtEl>
                                      </p:cBhvr>
                                      <p:to x="100000" y="60000"/>
                                    </p:animScale>
                                    <p:animScale>
                                      <p:cBhvr>
                                        <p:cTn id="86" dur="166" decel="50000">
                                          <p:stCondLst>
                                            <p:cond delay="676"/>
                                          </p:stCondLst>
                                        </p:cTn>
                                        <p:tgtEl>
                                          <p:spTgt spid="3078"/>
                                        </p:tgtEl>
                                      </p:cBhvr>
                                      <p:to x="100000" y="100000"/>
                                    </p:animScale>
                                    <p:animScale>
                                      <p:cBhvr>
                                        <p:cTn id="87" dur="26">
                                          <p:stCondLst>
                                            <p:cond delay="1312"/>
                                          </p:stCondLst>
                                        </p:cTn>
                                        <p:tgtEl>
                                          <p:spTgt spid="3078"/>
                                        </p:tgtEl>
                                      </p:cBhvr>
                                      <p:to x="100000" y="80000"/>
                                    </p:animScale>
                                    <p:animScale>
                                      <p:cBhvr>
                                        <p:cTn id="88" dur="166" decel="50000">
                                          <p:stCondLst>
                                            <p:cond delay="1338"/>
                                          </p:stCondLst>
                                        </p:cTn>
                                        <p:tgtEl>
                                          <p:spTgt spid="3078"/>
                                        </p:tgtEl>
                                      </p:cBhvr>
                                      <p:to x="100000" y="100000"/>
                                    </p:animScale>
                                    <p:animScale>
                                      <p:cBhvr>
                                        <p:cTn id="89" dur="26">
                                          <p:stCondLst>
                                            <p:cond delay="1642"/>
                                          </p:stCondLst>
                                        </p:cTn>
                                        <p:tgtEl>
                                          <p:spTgt spid="3078"/>
                                        </p:tgtEl>
                                      </p:cBhvr>
                                      <p:to x="100000" y="90000"/>
                                    </p:animScale>
                                    <p:animScale>
                                      <p:cBhvr>
                                        <p:cTn id="90" dur="166" decel="50000">
                                          <p:stCondLst>
                                            <p:cond delay="1668"/>
                                          </p:stCondLst>
                                        </p:cTn>
                                        <p:tgtEl>
                                          <p:spTgt spid="3078"/>
                                        </p:tgtEl>
                                      </p:cBhvr>
                                      <p:to x="100000" y="100000"/>
                                    </p:animScale>
                                    <p:animScale>
                                      <p:cBhvr>
                                        <p:cTn id="91" dur="26">
                                          <p:stCondLst>
                                            <p:cond delay="1808"/>
                                          </p:stCondLst>
                                        </p:cTn>
                                        <p:tgtEl>
                                          <p:spTgt spid="3078"/>
                                        </p:tgtEl>
                                      </p:cBhvr>
                                      <p:to x="100000" y="95000"/>
                                    </p:animScale>
                                    <p:animScale>
                                      <p:cBhvr>
                                        <p:cTn id="92" dur="166" decel="50000">
                                          <p:stCondLst>
                                            <p:cond delay="1834"/>
                                          </p:stCondLst>
                                        </p:cTn>
                                        <p:tgtEl>
                                          <p:spTgt spid="3078"/>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079"/>
                                        </p:tgtEl>
                                        <p:attrNameLst>
                                          <p:attrName>style.visibility</p:attrName>
                                        </p:attrNameLst>
                                      </p:cBhvr>
                                      <p:to>
                                        <p:strVal val="visible"/>
                                      </p:to>
                                    </p:set>
                                    <p:animEffect transition="in" filter="wipe(down)">
                                      <p:cBhvr>
                                        <p:cTn id="97" dur="580">
                                          <p:stCondLst>
                                            <p:cond delay="0"/>
                                          </p:stCondLst>
                                        </p:cTn>
                                        <p:tgtEl>
                                          <p:spTgt spid="3079"/>
                                        </p:tgtEl>
                                      </p:cBhvr>
                                    </p:animEffect>
                                    <p:anim calcmode="lin" valueType="num">
                                      <p:cBhvr>
                                        <p:cTn id="98" dur="1822" tmFilter="0,0; 0.14,0.36; 0.43,0.73; 0.71,0.91; 1.0,1.0">
                                          <p:stCondLst>
                                            <p:cond delay="0"/>
                                          </p:stCondLst>
                                        </p:cTn>
                                        <p:tgtEl>
                                          <p:spTgt spid="307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07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07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07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079"/>
                                        </p:tgtEl>
                                        <p:attrNameLst>
                                          <p:attrName>ppt_y</p:attrName>
                                        </p:attrNameLst>
                                      </p:cBhvr>
                                      <p:tavLst>
                                        <p:tav tm="0" fmla="#ppt_y-sin(pi*$)/81">
                                          <p:val>
                                            <p:fltVal val="0"/>
                                          </p:val>
                                        </p:tav>
                                        <p:tav tm="100000">
                                          <p:val>
                                            <p:fltVal val="1"/>
                                          </p:val>
                                        </p:tav>
                                      </p:tavLst>
                                    </p:anim>
                                    <p:animScale>
                                      <p:cBhvr>
                                        <p:cTn id="103" dur="26">
                                          <p:stCondLst>
                                            <p:cond delay="650"/>
                                          </p:stCondLst>
                                        </p:cTn>
                                        <p:tgtEl>
                                          <p:spTgt spid="3079"/>
                                        </p:tgtEl>
                                      </p:cBhvr>
                                      <p:to x="100000" y="60000"/>
                                    </p:animScale>
                                    <p:animScale>
                                      <p:cBhvr>
                                        <p:cTn id="104" dur="166" decel="50000">
                                          <p:stCondLst>
                                            <p:cond delay="676"/>
                                          </p:stCondLst>
                                        </p:cTn>
                                        <p:tgtEl>
                                          <p:spTgt spid="3079"/>
                                        </p:tgtEl>
                                      </p:cBhvr>
                                      <p:to x="100000" y="100000"/>
                                    </p:animScale>
                                    <p:animScale>
                                      <p:cBhvr>
                                        <p:cTn id="105" dur="26">
                                          <p:stCondLst>
                                            <p:cond delay="1312"/>
                                          </p:stCondLst>
                                        </p:cTn>
                                        <p:tgtEl>
                                          <p:spTgt spid="3079"/>
                                        </p:tgtEl>
                                      </p:cBhvr>
                                      <p:to x="100000" y="80000"/>
                                    </p:animScale>
                                    <p:animScale>
                                      <p:cBhvr>
                                        <p:cTn id="106" dur="166" decel="50000">
                                          <p:stCondLst>
                                            <p:cond delay="1338"/>
                                          </p:stCondLst>
                                        </p:cTn>
                                        <p:tgtEl>
                                          <p:spTgt spid="3079"/>
                                        </p:tgtEl>
                                      </p:cBhvr>
                                      <p:to x="100000" y="100000"/>
                                    </p:animScale>
                                    <p:animScale>
                                      <p:cBhvr>
                                        <p:cTn id="107" dur="26">
                                          <p:stCondLst>
                                            <p:cond delay="1642"/>
                                          </p:stCondLst>
                                        </p:cTn>
                                        <p:tgtEl>
                                          <p:spTgt spid="3079"/>
                                        </p:tgtEl>
                                      </p:cBhvr>
                                      <p:to x="100000" y="90000"/>
                                    </p:animScale>
                                    <p:animScale>
                                      <p:cBhvr>
                                        <p:cTn id="108" dur="166" decel="50000">
                                          <p:stCondLst>
                                            <p:cond delay="1668"/>
                                          </p:stCondLst>
                                        </p:cTn>
                                        <p:tgtEl>
                                          <p:spTgt spid="3079"/>
                                        </p:tgtEl>
                                      </p:cBhvr>
                                      <p:to x="100000" y="100000"/>
                                    </p:animScale>
                                    <p:animScale>
                                      <p:cBhvr>
                                        <p:cTn id="109" dur="26">
                                          <p:stCondLst>
                                            <p:cond delay="1808"/>
                                          </p:stCondLst>
                                        </p:cTn>
                                        <p:tgtEl>
                                          <p:spTgt spid="3079"/>
                                        </p:tgtEl>
                                      </p:cBhvr>
                                      <p:to x="100000" y="95000"/>
                                    </p:animScale>
                                    <p:animScale>
                                      <p:cBhvr>
                                        <p:cTn id="110" dur="166" decel="50000">
                                          <p:stCondLst>
                                            <p:cond delay="1834"/>
                                          </p:stCondLst>
                                        </p:cTn>
                                        <p:tgtEl>
                                          <p:spTgt spid="307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P spid="3077" grpId="0"/>
      <p:bldP spid="3078" grpId="0"/>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143000"/>
            <a:ext cx="8229600" cy="1143000"/>
          </a:xfrm>
        </p:spPr>
        <p:txBody>
          <a:bodyPr/>
          <a:lstStyle/>
          <a:p>
            <a:pPr>
              <a:defRPr/>
            </a:pPr>
            <a:r>
              <a:rPr lang="ru-RU" sz="2800" dirty="0" smtClean="0">
                <a:latin typeface="Monotype Corsiva" pitchFamily="66" charset="0"/>
              </a:rPr>
              <a:t/>
            </a:r>
            <a:br>
              <a:rPr lang="ru-RU" sz="2800" dirty="0" smtClean="0">
                <a:latin typeface="Monotype Corsiva" pitchFamily="66" charset="0"/>
              </a:rPr>
            </a:br>
            <a:r>
              <a:rPr lang="ru-RU" sz="2800" dirty="0" smtClean="0">
                <a:latin typeface="Monotype Corsiva" pitchFamily="66" charset="0"/>
              </a:rPr>
              <a:t>Весной  1943г. в небе Кубани происходила одна из самых крупных воздушных битв в  ВОВ,                                             в которой участвовало более 2000 самолетов. </a:t>
            </a:r>
            <a:br>
              <a:rPr lang="ru-RU" sz="2800" dirty="0" smtClean="0">
                <a:latin typeface="Monotype Corsiva" pitchFamily="66" charset="0"/>
              </a:rPr>
            </a:br>
            <a:r>
              <a:rPr lang="ru-RU" sz="2800" dirty="0" smtClean="0">
                <a:latin typeface="Monotype Corsiva" pitchFamily="66" charset="0"/>
              </a:rPr>
              <a:t>52 советских летчика были удостоены</a:t>
            </a:r>
            <a:br>
              <a:rPr lang="ru-RU" sz="2800" dirty="0" smtClean="0">
                <a:latin typeface="Monotype Corsiva" pitchFamily="66" charset="0"/>
              </a:rPr>
            </a:br>
            <a:r>
              <a:rPr lang="ru-RU" sz="2800" dirty="0" smtClean="0">
                <a:latin typeface="Monotype Corsiva" pitchFamily="66" charset="0"/>
              </a:rPr>
              <a:t>                      звания Героя Советского Союза. </a:t>
            </a:r>
            <a:br>
              <a:rPr lang="ru-RU" sz="2800" dirty="0" smtClean="0">
                <a:latin typeface="Monotype Corsiva" pitchFamily="66" charset="0"/>
              </a:rPr>
            </a:br>
            <a:r>
              <a:rPr lang="ru-RU" sz="2800" dirty="0" smtClean="0">
                <a:latin typeface="Monotype Corsiva" pitchFamily="66" charset="0"/>
              </a:rPr>
              <a:t>Среди них А.И. </a:t>
            </a:r>
            <a:r>
              <a:rPr lang="ru-RU" sz="2800" dirty="0" err="1" smtClean="0">
                <a:latin typeface="Monotype Corsiva" pitchFamily="66" charset="0"/>
              </a:rPr>
              <a:t>Покрышкин</a:t>
            </a:r>
            <a:r>
              <a:rPr lang="ru-RU" sz="2800" dirty="0" smtClean="0">
                <a:latin typeface="Monotype Corsiva" pitchFamily="66" charset="0"/>
              </a:rPr>
              <a:t>, в прошлом воспитанник Краснодарского аэроклуба. В небе Кубани он сбил 20 самолетов врага.</a:t>
            </a:r>
            <a:endParaRPr lang="ru-RU" sz="2800" dirty="0"/>
          </a:p>
        </p:txBody>
      </p:sp>
      <p:pic>
        <p:nvPicPr>
          <p:cNvPr id="12291" name="Picture 2" descr="C:\Users\niki\Desktop\1270255138_16.jpg"/>
          <p:cNvPicPr>
            <a:picLocks noChangeAspect="1" noChangeArrowheads="1"/>
          </p:cNvPicPr>
          <p:nvPr/>
        </p:nvPicPr>
        <p:blipFill>
          <a:blip r:embed="rId2" cstate="print"/>
          <a:srcRect/>
          <a:stretch>
            <a:fillRect/>
          </a:stretch>
        </p:blipFill>
        <p:spPr bwMode="auto">
          <a:xfrm>
            <a:off x="2590800" y="3733800"/>
            <a:ext cx="3124200" cy="2895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524000"/>
            <a:ext cx="8229600" cy="1143000"/>
          </a:xfrm>
        </p:spPr>
        <p:txBody>
          <a:bodyPr/>
          <a:lstStyle/>
          <a:p>
            <a:pPr algn="l">
              <a:defRPr/>
            </a:pPr>
            <a:r>
              <a:rPr lang="ru-RU" sz="3200" dirty="0" smtClean="0"/>
              <a:t>Евдокия </a:t>
            </a:r>
            <a:r>
              <a:rPr lang="ru-RU" sz="3200" dirty="0" err="1" smtClean="0"/>
              <a:t>Бершанская</a:t>
            </a:r>
            <a:r>
              <a:rPr lang="ru-RU" sz="3200" dirty="0" smtClean="0"/>
              <a:t> </a:t>
            </a:r>
            <a:r>
              <a:rPr lang="ru-RU" sz="2000" dirty="0" smtClean="0"/>
              <a:t>родилась в селе Добровольное Ставропольского края. Родители погибли в Гражданской войне, воспитывалась в семье </a:t>
            </a:r>
            <a:r>
              <a:rPr lang="ru-RU" sz="2000" dirty="0" err="1" smtClean="0"/>
              <a:t>дяди.Окончила</a:t>
            </a:r>
            <a:r>
              <a:rPr lang="ru-RU" sz="2000" dirty="0" smtClean="0"/>
              <a:t> среднюю школу.</a:t>
            </a:r>
            <a:br>
              <a:rPr lang="ru-RU" sz="2000" dirty="0" smtClean="0"/>
            </a:br>
            <a:r>
              <a:rPr lang="ru-RU" sz="2000" dirty="0" smtClean="0"/>
              <a:t>В 1931 году поступила в </a:t>
            </a:r>
            <a:r>
              <a:rPr lang="ru-RU" sz="2000" dirty="0" err="1" smtClean="0"/>
              <a:t>Батайскую</a:t>
            </a:r>
            <a:r>
              <a:rPr lang="ru-RU" sz="2000" dirty="0" smtClean="0"/>
              <a:t> школу пилотов. С 1932 по 1939 годы готовила лётчиков в качестве инструктора.</a:t>
            </a:r>
            <a:br>
              <a:rPr lang="ru-RU" sz="2000" dirty="0" smtClean="0"/>
            </a:br>
            <a:r>
              <a:rPr lang="ru-RU" sz="2000" dirty="0" smtClean="0"/>
              <a:t>В сентябре 1939 года её назначили командиром </a:t>
            </a:r>
            <a:r>
              <a:rPr lang="ru-RU" sz="2000" dirty="0" err="1" smtClean="0"/>
              <a:t>авиазвена</a:t>
            </a:r>
            <a:r>
              <a:rPr lang="ru-RU" sz="2000" dirty="0" smtClean="0"/>
              <a:t> 218-го авиаотряда специального применения, расположенного в станице </a:t>
            </a:r>
            <a:r>
              <a:rPr lang="ru-RU" sz="2000" dirty="0" err="1" smtClean="0"/>
              <a:t>Пашковская</a:t>
            </a:r>
            <a:r>
              <a:rPr lang="ru-RU" sz="2000" dirty="0" smtClean="0"/>
              <a:t> Краснодарского края. Избиралась депутатом Краснодарского городского Совета.</a:t>
            </a:r>
            <a:br>
              <a:rPr lang="ru-RU" sz="2000" dirty="0" smtClean="0"/>
            </a:br>
            <a:endParaRPr lang="ru-RU" sz="2000" dirty="0"/>
          </a:p>
        </p:txBody>
      </p:sp>
      <p:pic>
        <p:nvPicPr>
          <p:cNvPr id="50178" name="Picture 2" descr="C:\Users\Администратор\Desktop\Suv-4-copy-2.jpg"/>
          <p:cNvPicPr>
            <a:picLocks noChangeAspect="1" noChangeArrowheads="1"/>
          </p:cNvPicPr>
          <p:nvPr/>
        </p:nvPicPr>
        <p:blipFill>
          <a:blip r:embed="rId2" cstate="print"/>
          <a:srcRect/>
          <a:stretch>
            <a:fillRect/>
          </a:stretch>
        </p:blipFill>
        <p:spPr bwMode="auto">
          <a:xfrm>
            <a:off x="1676400" y="3657600"/>
            <a:ext cx="1828800" cy="25949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143000"/>
            <a:ext cx="8229600" cy="1143000"/>
          </a:xfrm>
        </p:spPr>
        <p:txBody>
          <a:bodyPr/>
          <a:lstStyle/>
          <a:p>
            <a:pPr>
              <a:defRPr/>
            </a:pPr>
            <a:r>
              <a:rPr lang="ru-RU" sz="2800" b="1" dirty="0" smtClean="0"/>
              <a:t>«Малая земля»</a:t>
            </a:r>
            <a:r>
              <a:rPr lang="ru-RU" sz="2800" dirty="0" smtClean="0"/>
              <a:t> </a:t>
            </a:r>
            <a:r>
              <a:rPr lang="ru-RU" sz="1800" dirty="0" smtClean="0"/>
              <a:t>— название плацдарма в районе </a:t>
            </a:r>
            <a:r>
              <a:rPr lang="ru-RU" sz="1800" dirty="0" err="1" smtClean="0"/>
              <a:t>Станички</a:t>
            </a:r>
            <a:r>
              <a:rPr lang="ru-RU" sz="1800" dirty="0" smtClean="0"/>
              <a:t> (мыс Мысхако) южнее</a:t>
            </a:r>
            <a:r>
              <a:rPr lang="en-US" sz="1800" dirty="0" smtClean="0"/>
              <a:t> </a:t>
            </a:r>
            <a:r>
              <a:rPr lang="ru-RU" sz="1800" dirty="0" smtClean="0"/>
              <a:t>Новороссийска, образовавшегося в результате десантной операции отряда морской пехоты численностью 271 человек  (плюс три командира: Цезарь </a:t>
            </a:r>
            <a:r>
              <a:rPr lang="ru-RU" sz="1800" dirty="0" err="1" smtClean="0"/>
              <a:t>Куников</a:t>
            </a:r>
            <a:r>
              <a:rPr lang="ru-RU" sz="1800" dirty="0" smtClean="0"/>
              <a:t>, Федор Катанов, под командованием майора </a:t>
            </a:r>
            <a:r>
              <a:rPr lang="ru-RU" sz="1800" dirty="0" err="1" smtClean="0"/>
              <a:t>Ц.Л.Куникова</a:t>
            </a:r>
            <a:r>
              <a:rPr lang="ru-RU" sz="1800" dirty="0" smtClean="0"/>
              <a:t> в ночь на 4 февраля 1943 года. Героическая оборона этого клочка земли продолжалась 225 дней и завершилась утром 16 сентября освобождением Новороссийска. За мужество и отвагу 21 воин был удостоен звания Героя Советского Союза.</a:t>
            </a:r>
            <a:endParaRPr lang="ru-RU" sz="1800" dirty="0"/>
          </a:p>
        </p:txBody>
      </p:sp>
      <p:pic>
        <p:nvPicPr>
          <p:cNvPr id="14339" name="Picture 2" descr="C:\Users\Администратор\Desktop\c137c04c3224.jpg"/>
          <p:cNvPicPr>
            <a:picLocks noChangeAspect="1" noChangeArrowheads="1"/>
          </p:cNvPicPr>
          <p:nvPr/>
        </p:nvPicPr>
        <p:blipFill>
          <a:blip r:embed="rId2" cstate="print"/>
          <a:srcRect/>
          <a:stretch>
            <a:fillRect/>
          </a:stretch>
        </p:blipFill>
        <p:spPr bwMode="auto">
          <a:xfrm>
            <a:off x="2514600" y="3276600"/>
            <a:ext cx="4524375" cy="31670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95400"/>
            <a:ext cx="8229600" cy="1143000"/>
          </a:xfrm>
        </p:spPr>
        <p:txBody>
          <a:bodyPr/>
          <a:lstStyle/>
          <a:p>
            <a:pPr>
              <a:defRPr/>
            </a:pPr>
            <a:r>
              <a:rPr lang="ru-RU" sz="2400" dirty="0" smtClean="0"/>
              <a:t/>
            </a:r>
            <a:br>
              <a:rPr lang="ru-RU" sz="2400" dirty="0" smtClean="0"/>
            </a:br>
            <a:r>
              <a:rPr lang="ru-RU" sz="2400" dirty="0" smtClean="0"/>
              <a:t>     Цезарь Львович </a:t>
            </a:r>
            <a:r>
              <a:rPr lang="ru-RU" sz="2400" dirty="0" err="1" smtClean="0"/>
              <a:t>Куников</a:t>
            </a:r>
            <a:r>
              <a:rPr lang="ru-RU" sz="2400" dirty="0" smtClean="0"/>
              <a:t>  родился в Ростове-на-Дону в еврейской семье. В 1918 году семья, вслед за отступающей Красной армией, переехала из Ростова в Ессентуки, а в 1920 году</a:t>
            </a:r>
            <a:r>
              <a:rPr lang="en-US" sz="2400" dirty="0" smtClean="0"/>
              <a:t> </a:t>
            </a:r>
            <a:r>
              <a:rPr lang="ru-RU" sz="2400" dirty="0" smtClean="0"/>
              <a:t>в Баку. В 1924 году отец с сыном поехали восстанавливать доменное производство в Макеевку. Здесь юноша начал трудиться на металлургическом заводе «Унион»-«</a:t>
            </a:r>
            <a:r>
              <a:rPr lang="ru-RU" sz="2400" dirty="0" err="1" smtClean="0"/>
              <a:t>Югосталь</a:t>
            </a:r>
            <a:r>
              <a:rPr lang="ru-RU" sz="2400" dirty="0" smtClean="0"/>
              <a:t>»: учеником лаборанта, лаборантом, слесарем, токарем.</a:t>
            </a:r>
            <a:r>
              <a:rPr lang="ru-RU" sz="1800" dirty="0" smtClean="0"/>
              <a:t/>
            </a:r>
            <a:br>
              <a:rPr lang="ru-RU" sz="1800" dirty="0" smtClean="0"/>
            </a:br>
            <a:endParaRPr lang="ru-RU" sz="1800" dirty="0"/>
          </a:p>
        </p:txBody>
      </p:sp>
      <p:pic>
        <p:nvPicPr>
          <p:cNvPr id="15363" name="Picture 2" descr="C:\Users\Администратор\Desktop\photo_1187.jpg"/>
          <p:cNvPicPr>
            <a:picLocks noChangeAspect="1" noChangeArrowheads="1"/>
          </p:cNvPicPr>
          <p:nvPr/>
        </p:nvPicPr>
        <p:blipFill>
          <a:blip r:embed="rId2" cstate="print"/>
          <a:srcRect/>
          <a:stretch>
            <a:fillRect/>
          </a:stretch>
        </p:blipFill>
        <p:spPr bwMode="auto">
          <a:xfrm>
            <a:off x="2743200" y="3581400"/>
            <a:ext cx="2454275" cy="30972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600200"/>
            <a:ext cx="8229600" cy="1143000"/>
          </a:xfrm>
        </p:spPr>
        <p:txBody>
          <a:bodyPr/>
          <a:lstStyle/>
          <a:p>
            <a:pPr>
              <a:defRPr/>
            </a:pPr>
            <a:r>
              <a:rPr lang="ru-RU" sz="3200" dirty="0" smtClean="0"/>
              <a:t>Великий подвиг милосердия совершили  медицинские работники г. Сочи, который  в годы войны стал городом – госпиталем. Самоотверженному труду сочинских медиков  посвящен памятник  </a:t>
            </a:r>
            <a:br>
              <a:rPr lang="ru-RU" sz="3200" dirty="0" smtClean="0"/>
            </a:br>
            <a:r>
              <a:rPr lang="ru-RU" sz="3200" dirty="0" smtClean="0"/>
              <a:t>«Подвиг во имя жизни».</a:t>
            </a:r>
            <a:endParaRPr lang="ru-RU" sz="3200" dirty="0"/>
          </a:p>
        </p:txBody>
      </p:sp>
      <p:pic>
        <p:nvPicPr>
          <p:cNvPr id="16387" name="Picture 2" descr="C:\Users\Администратор\Desktop\памятник медикам Подвиг во имя жизни.jpg"/>
          <p:cNvPicPr>
            <a:picLocks noChangeAspect="1" noChangeArrowheads="1"/>
          </p:cNvPicPr>
          <p:nvPr/>
        </p:nvPicPr>
        <p:blipFill>
          <a:blip r:embed="rId2" cstate="print"/>
          <a:srcRect/>
          <a:stretch>
            <a:fillRect/>
          </a:stretch>
        </p:blipFill>
        <p:spPr bwMode="auto">
          <a:xfrm>
            <a:off x="2209800" y="3657600"/>
            <a:ext cx="4572000" cy="3657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90600"/>
            <a:ext cx="8229600" cy="1143000"/>
          </a:xfrm>
        </p:spPr>
        <p:txBody>
          <a:bodyPr/>
          <a:lstStyle/>
          <a:p>
            <a:pPr>
              <a:defRPr/>
            </a:pPr>
            <a:r>
              <a:rPr lang="ru-RU" dirty="0" smtClean="0"/>
              <a:t>Евгений и Гений Игнатовы</a:t>
            </a:r>
            <a:endParaRPr lang="ru-RU" dirty="0"/>
          </a:p>
        </p:txBody>
      </p:sp>
      <p:pic>
        <p:nvPicPr>
          <p:cNvPr id="51202" name="Picture 2" descr="C:\Users\niki\Desktop\для презентации\игнатовы\panichkiny.jpg"/>
          <p:cNvPicPr>
            <a:picLocks noChangeAspect="1" noChangeArrowheads="1"/>
          </p:cNvPicPr>
          <p:nvPr/>
        </p:nvPicPr>
        <p:blipFill>
          <a:blip r:embed="rId2" cstate="print">
            <a:extLst>
              <a:ext uri="{28A0092B-C50C-407E-A947-70E740481C1C}"/>
            </a:extLst>
          </a:blip>
          <a:srcRect/>
          <a:stretch>
            <a:fillRect/>
          </a:stretch>
        </p:blipFill>
        <p:spPr bwMode="auto">
          <a:xfrm>
            <a:off x="1600200" y="2133600"/>
            <a:ext cx="5791200" cy="4038600"/>
          </a:xfrm>
          <a:prstGeom prst="rect">
            <a:avLst/>
          </a:prstGeom>
          <a:ln>
            <a:noFill/>
          </a:ln>
          <a:effectLst>
            <a:softEdge rad="112500"/>
          </a:effectLst>
          <a:extLst>
            <a:ext uri="{909E8E84-426E-40DD-AFC4-6F175D3DCCD1}"/>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295400"/>
            <a:ext cx="8229600" cy="1143000"/>
          </a:xfrm>
        </p:spPr>
        <p:txBody>
          <a:bodyPr/>
          <a:lstStyle/>
          <a:p>
            <a:pPr>
              <a:defRPr/>
            </a:pPr>
            <a:r>
              <a:rPr lang="ru-RU" sz="2800" dirty="0" smtClean="0"/>
              <a:t>С восьми лет </a:t>
            </a:r>
            <a:r>
              <a:rPr lang="ru-RU" sz="2800" dirty="0" err="1" smtClean="0"/>
              <a:t>Епистиния</a:t>
            </a:r>
            <a:r>
              <a:rPr lang="ru-RU" sz="2800" dirty="0" smtClean="0"/>
              <a:t> Фёдоровна Степанова – мать героиня начала батрачить на Кубанском хуторе: пасла гусей и уток, убирала хлеб. Муж — Михаил Николаевич Степанов  — бригадир колхоза имени Г. М. Димитрова, скончался в 1933 году.</a:t>
            </a:r>
            <a:endParaRPr lang="ru-RU" sz="2800" dirty="0"/>
          </a:p>
        </p:txBody>
      </p:sp>
      <p:pic>
        <p:nvPicPr>
          <p:cNvPr id="18435" name="Picture 2" descr="C:\Users\Администратор\Desktop\a270a78ead257c19f12c409023b9c509.jpg"/>
          <p:cNvPicPr>
            <a:picLocks noChangeAspect="1" noChangeArrowheads="1"/>
          </p:cNvPicPr>
          <p:nvPr/>
        </p:nvPicPr>
        <p:blipFill>
          <a:blip r:embed="rId2" cstate="print"/>
          <a:srcRect/>
          <a:stretch>
            <a:fillRect/>
          </a:stretch>
        </p:blipFill>
        <p:spPr bwMode="auto">
          <a:xfrm>
            <a:off x="3048000" y="3200400"/>
            <a:ext cx="3124200" cy="3362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Памятник </a:t>
            </a:r>
            <a:br>
              <a:rPr lang="ru-RU" dirty="0" smtClean="0"/>
            </a:br>
            <a:r>
              <a:rPr lang="ru-RU" dirty="0" smtClean="0"/>
              <a:t>Е.Ф. Степановой</a:t>
            </a:r>
            <a:endParaRPr lang="ru-RU" dirty="0"/>
          </a:p>
        </p:txBody>
      </p:sp>
      <p:pic>
        <p:nvPicPr>
          <p:cNvPr id="19459" name="Picture 2" descr="C:\Users\Администратор\Desktop\57438584.gif"/>
          <p:cNvPicPr>
            <a:picLocks noChangeAspect="1" noChangeArrowheads="1"/>
          </p:cNvPicPr>
          <p:nvPr/>
        </p:nvPicPr>
        <p:blipFill>
          <a:blip r:embed="rId2" cstate="print"/>
          <a:srcRect/>
          <a:stretch>
            <a:fillRect/>
          </a:stretch>
        </p:blipFill>
        <p:spPr bwMode="auto">
          <a:xfrm>
            <a:off x="2286000" y="1752600"/>
            <a:ext cx="4876800" cy="4572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2"/>
          <p:cNvSpPr>
            <a:spLocks noChangeArrowheads="1"/>
          </p:cNvSpPr>
          <p:nvPr/>
        </p:nvSpPr>
        <p:spPr bwMode="auto">
          <a:xfrm>
            <a:off x="296863" y="533400"/>
            <a:ext cx="8610600" cy="2246769"/>
          </a:xfrm>
          <a:prstGeom prst="rect">
            <a:avLst/>
          </a:prstGeom>
          <a:noFill/>
          <a:ln w="9525">
            <a:noFill/>
            <a:miter lim="800000"/>
            <a:headEnd/>
            <a:tailEnd/>
          </a:ln>
        </p:spPr>
        <p:txBody>
          <a:bodyPr wrap="square">
            <a:spAutoFit/>
          </a:bodyPr>
          <a:lstStyle/>
          <a:p>
            <a:pPr algn="ctr"/>
            <a:r>
              <a:rPr lang="ru-RU" sz="2800" b="1" dirty="0" smtClean="0">
                <a:latin typeface="Monotype Corsiva" pitchFamily="66" charset="0"/>
              </a:rPr>
              <a:t>Семен </a:t>
            </a:r>
            <a:r>
              <a:rPr lang="ru-RU" sz="2800" b="1" dirty="0">
                <a:latin typeface="Monotype Corsiva" pitchFamily="66" charset="0"/>
              </a:rPr>
              <a:t>Никифорович Никитин </a:t>
            </a:r>
            <a:r>
              <a:rPr lang="ru-RU" sz="2800" dirty="0">
                <a:latin typeface="Monotype Corsiva" pitchFamily="66" charset="0"/>
              </a:rPr>
              <a:t>родился </a:t>
            </a:r>
            <a:r>
              <a:rPr lang="ru-RU" sz="2800" dirty="0" smtClean="0">
                <a:latin typeface="Monotype Corsiva" pitchFamily="66" charset="0"/>
              </a:rPr>
              <a:t>в </a:t>
            </a:r>
          </a:p>
          <a:p>
            <a:pPr algn="ctr"/>
            <a:r>
              <a:rPr lang="ru-RU" sz="2800" dirty="0" smtClean="0">
                <a:latin typeface="Monotype Corsiva" pitchFamily="66" charset="0"/>
              </a:rPr>
              <a:t>Орловской </a:t>
            </a:r>
            <a:r>
              <a:rPr lang="ru-RU" sz="2800" dirty="0">
                <a:latin typeface="Monotype Corsiva" pitchFamily="66" charset="0"/>
              </a:rPr>
              <a:t>области в 1938г. Но большую часть жизни провел в с. Белая Глина. Долгие годы работал в газете «Путь Октября». Его перу принадлежат </a:t>
            </a:r>
            <a:r>
              <a:rPr lang="ru-RU" sz="2800" dirty="0" smtClean="0">
                <a:latin typeface="Monotype Corsiva" pitchFamily="66" charset="0"/>
              </a:rPr>
              <a:t>сборники:«</a:t>
            </a:r>
            <a:r>
              <a:rPr lang="ru-RU" sz="2800" dirty="0">
                <a:latin typeface="Monotype Corsiva" pitchFamily="66" charset="0"/>
              </a:rPr>
              <a:t>Сила жизни», «Две матери», «Философия бытия» и др.</a:t>
            </a:r>
          </a:p>
        </p:txBody>
      </p:sp>
      <p:pic>
        <p:nvPicPr>
          <p:cNvPr id="20483" name="Picture 3"/>
          <p:cNvPicPr>
            <a:picLocks noChangeAspect="1" noChangeArrowheads="1"/>
          </p:cNvPicPr>
          <p:nvPr/>
        </p:nvPicPr>
        <p:blipFill>
          <a:blip r:embed="rId3" cstate="print"/>
          <a:srcRect/>
          <a:stretch>
            <a:fillRect/>
          </a:stretch>
        </p:blipFill>
        <p:spPr bwMode="auto">
          <a:xfrm>
            <a:off x="2719388" y="3124200"/>
            <a:ext cx="3765550" cy="3505200"/>
          </a:xfrm>
          <a:prstGeom prst="rect">
            <a:avLst/>
          </a:prstGeom>
          <a:noFill/>
          <a:ln w="9525">
            <a:noFill/>
            <a:miter lim="800000"/>
            <a:headEnd/>
            <a:tailEnd/>
          </a:ln>
        </p:spPr>
      </p:pic>
    </p:spTree>
  </p:cSld>
  <p:clrMapOvr>
    <a:masterClrMapping/>
  </p:clrMapOvr>
  <p:transition spd="med">
    <p:fade/>
    <p:sndAc>
      <p:stSnd loop="1">
        <p:snd r:embed="rId2" name="священная война"/>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57200"/>
            <a:ext cx="8229600" cy="1143000"/>
          </a:xfrm>
        </p:spPr>
        <p:txBody>
          <a:bodyPr/>
          <a:lstStyle/>
          <a:p>
            <a:pPr>
              <a:defRPr/>
            </a:pPr>
            <a:r>
              <a:rPr lang="ru-RU" dirty="0" smtClean="0"/>
              <a:t>Мемориальный комплекс в с.Белая Глина</a:t>
            </a:r>
            <a:endParaRPr lang="ru-RU" dirty="0"/>
          </a:p>
        </p:txBody>
      </p:sp>
      <p:pic>
        <p:nvPicPr>
          <p:cNvPr id="4" name="Picture 4"/>
          <p:cNvPicPr>
            <a:picLocks noChangeAspect="1" noChangeArrowheads="1"/>
          </p:cNvPicPr>
          <p:nvPr/>
        </p:nvPicPr>
        <p:blipFill>
          <a:blip r:embed="rId2" cstate="print"/>
          <a:srcRect/>
          <a:stretch>
            <a:fillRect/>
          </a:stretch>
        </p:blipFill>
        <p:spPr bwMode="auto">
          <a:xfrm>
            <a:off x="2133600" y="1819276"/>
            <a:ext cx="4874733" cy="4810124"/>
          </a:xfrm>
          <a:prstGeom prst="rect">
            <a:avLst/>
          </a:prstGeom>
          <a:noFill/>
          <a:ln w="9525">
            <a:noFill/>
            <a:round/>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38200" y="838200"/>
            <a:ext cx="7391400" cy="1384300"/>
          </a:xfrm>
          <a:prstGeom prst="rect">
            <a:avLst/>
          </a:prstGeom>
          <a:noFill/>
          <a:ln w="9525">
            <a:noFill/>
            <a:miter lim="800000"/>
            <a:headEnd/>
            <a:tailEnd/>
          </a:ln>
        </p:spPr>
        <p:txBody>
          <a:bodyPr>
            <a:spAutoFit/>
          </a:bodyPr>
          <a:lstStyle/>
          <a:p>
            <a:pPr algn="ctr"/>
            <a:r>
              <a:rPr lang="ru-RU" sz="2800" i="1" dirty="0"/>
              <a:t>Проблемный  вопрос:</a:t>
            </a:r>
          </a:p>
          <a:p>
            <a:pPr algn="ctr"/>
            <a:r>
              <a:rPr lang="ru-RU" sz="2800" i="1" dirty="0" smtClean="0"/>
              <a:t>«Жизнь </a:t>
            </a:r>
            <a:r>
              <a:rPr lang="ru-RU" sz="2800" i="1" dirty="0"/>
              <a:t>миллионов – победа одна, не велика ли цена</a:t>
            </a:r>
            <a:r>
              <a:rPr lang="ru-RU" sz="2800" i="1" dirty="0" smtClean="0"/>
              <a:t>?»</a:t>
            </a:r>
            <a:endParaRPr lang="ru-RU" sz="2800" dirty="0"/>
          </a:p>
        </p:txBody>
      </p:sp>
      <p:pic>
        <p:nvPicPr>
          <p:cNvPr id="4" name="Picture 3"/>
          <p:cNvPicPr>
            <a:picLocks noChangeAspect="1" noChangeArrowheads="1"/>
          </p:cNvPicPr>
          <p:nvPr/>
        </p:nvPicPr>
        <p:blipFill>
          <a:blip r:embed="rId2" cstate="print"/>
          <a:srcRect/>
          <a:stretch>
            <a:fillRect/>
          </a:stretch>
        </p:blipFill>
        <p:spPr bwMode="auto">
          <a:xfrm>
            <a:off x="1828800" y="2438400"/>
            <a:ext cx="5410200" cy="3886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Памятник «Крик»</a:t>
            </a:r>
            <a:endParaRPr lang="ru-RU" dirty="0"/>
          </a:p>
        </p:txBody>
      </p:sp>
      <p:pic>
        <p:nvPicPr>
          <p:cNvPr id="4" name="Picture 2" descr="C:\Documents and Settings\андрей\Рабочий стол\Б Глина, музей\4-й км..jpg"/>
          <p:cNvPicPr>
            <a:picLocks noChangeAspect="1" noChangeArrowheads="1"/>
          </p:cNvPicPr>
          <p:nvPr/>
        </p:nvPicPr>
        <p:blipFill>
          <a:blip r:embed="rId2" cstate="print"/>
          <a:srcRect/>
          <a:stretch>
            <a:fillRect/>
          </a:stretch>
        </p:blipFill>
        <p:spPr bwMode="auto">
          <a:xfrm>
            <a:off x="2057400" y="1143000"/>
            <a:ext cx="5158080" cy="5486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76600"/>
            <a:ext cx="8229600" cy="1143000"/>
          </a:xfrm>
        </p:spPr>
        <p:txBody>
          <a:bodyPr/>
          <a:lstStyle/>
          <a:p>
            <a:pPr algn="l">
              <a:defRPr/>
            </a:pPr>
            <a:r>
              <a:rPr lang="ru-RU" sz="2800" dirty="0" smtClean="0"/>
              <a:t> 1. Назовите поэтов – </a:t>
            </a:r>
            <a:r>
              <a:rPr lang="ru-RU" sz="2800" dirty="0" err="1" smtClean="0"/>
              <a:t>белоглинцев</a:t>
            </a:r>
            <a:r>
              <a:rPr lang="ru-RU" sz="2800" dirty="0" smtClean="0"/>
              <a:t>, </a:t>
            </a:r>
            <a:br>
              <a:rPr lang="ru-RU" sz="2800" dirty="0" smtClean="0"/>
            </a:br>
            <a:r>
              <a:rPr lang="ru-RU" sz="2800" dirty="0" smtClean="0"/>
              <a:t>      писавших о  ВОВ. </a:t>
            </a:r>
            <a:br>
              <a:rPr lang="ru-RU" sz="2800" dirty="0" smtClean="0"/>
            </a:br>
            <a:r>
              <a:rPr lang="ru-RU" sz="2800" dirty="0" smtClean="0"/>
              <a:t>2.  Кто из кубанских поэтов участвовал </a:t>
            </a:r>
            <a:br>
              <a:rPr lang="ru-RU" sz="2800" dirty="0" smtClean="0"/>
            </a:br>
            <a:r>
              <a:rPr lang="ru-RU" sz="2800" dirty="0" smtClean="0"/>
              <a:t>     в  боевых действиях  в качестве </a:t>
            </a:r>
            <a:br>
              <a:rPr lang="ru-RU" sz="2800" dirty="0" smtClean="0"/>
            </a:br>
            <a:r>
              <a:rPr lang="ru-RU" sz="2800" dirty="0" smtClean="0"/>
              <a:t>     штурмана авиации? </a:t>
            </a:r>
            <a:br>
              <a:rPr lang="ru-RU" sz="2800" dirty="0" smtClean="0"/>
            </a:br>
            <a:r>
              <a:rPr lang="ru-RU" sz="2800" dirty="0" smtClean="0"/>
              <a:t>3.  Вспомните автора сборника</a:t>
            </a:r>
            <a:br>
              <a:rPr lang="ru-RU" sz="2800" dirty="0" smtClean="0"/>
            </a:br>
            <a:r>
              <a:rPr lang="ru-RU" sz="2800" dirty="0" smtClean="0"/>
              <a:t>                  «Салют Победы»? </a:t>
            </a:r>
            <a:br>
              <a:rPr lang="ru-RU" sz="2800" dirty="0" smtClean="0"/>
            </a:br>
            <a:r>
              <a:rPr lang="ru-RU" sz="2800" dirty="0" smtClean="0"/>
              <a:t>4.  Поэт, ушедший на фронт в возрасте </a:t>
            </a:r>
            <a:br>
              <a:rPr lang="ru-RU" sz="2800" dirty="0" smtClean="0"/>
            </a:br>
            <a:r>
              <a:rPr lang="ru-RU" sz="2800" dirty="0" smtClean="0"/>
              <a:t>        17  лет, оставивший свой </a:t>
            </a:r>
            <a:br>
              <a:rPr lang="ru-RU" sz="2800" dirty="0" smtClean="0"/>
            </a:br>
            <a:r>
              <a:rPr lang="ru-RU" sz="2800" dirty="0" smtClean="0"/>
              <a:t>     первый    автограф  на стене рейхстага? </a:t>
            </a:r>
            <a:br>
              <a:rPr lang="ru-RU" sz="2800" dirty="0" smtClean="0"/>
            </a:br>
            <a:r>
              <a:rPr lang="ru-RU" sz="2800" dirty="0" smtClean="0"/>
              <a:t>5.  Автор стихотворения «Поле боя»? </a:t>
            </a:r>
            <a:r>
              <a:rPr lang="ru-RU" sz="2000" dirty="0" smtClean="0"/>
              <a:t/>
            </a:r>
            <a:br>
              <a:rPr lang="ru-RU" sz="2000" dirty="0" smtClean="0"/>
            </a:br>
            <a:r>
              <a:rPr lang="ru-RU" sz="2000" dirty="0" smtClean="0"/>
              <a:t> </a:t>
            </a:r>
            <a:br>
              <a:rPr lang="ru-RU" sz="2000" dirty="0" smtClean="0"/>
            </a:br>
            <a:r>
              <a:rPr lang="ru-RU" sz="2000" dirty="0" smtClean="0"/>
              <a:t>            </a:t>
            </a:r>
            <a:br>
              <a:rPr lang="ru-RU" sz="2000" dirty="0" smtClean="0"/>
            </a:br>
            <a:endParaRPr lang="ru-RU" sz="2000"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62200" y="0"/>
            <a:ext cx="228600" cy="609600"/>
          </a:xfrm>
        </p:spPr>
        <p:txBody>
          <a:bodyPr>
            <a:normAutofit fontScale="90000"/>
          </a:bodyPr>
          <a:lstStyle/>
          <a:p>
            <a:endParaRPr lang="ru-RU" dirty="0"/>
          </a:p>
        </p:txBody>
      </p:sp>
      <p:sp>
        <p:nvSpPr>
          <p:cNvPr id="3" name="Прямоугольник 2"/>
          <p:cNvSpPr/>
          <p:nvPr/>
        </p:nvSpPr>
        <p:spPr>
          <a:xfrm>
            <a:off x="457200" y="457200"/>
            <a:ext cx="8382000" cy="5970865"/>
          </a:xfrm>
          <a:prstGeom prst="rect">
            <a:avLst/>
          </a:prstGeom>
        </p:spPr>
        <p:txBody>
          <a:bodyPr wrap="square">
            <a:spAutoFit/>
          </a:bodyPr>
          <a:lstStyle/>
          <a:p>
            <a:r>
              <a:rPr lang="ru-RU" dirty="0" smtClean="0"/>
              <a:t> </a:t>
            </a:r>
          </a:p>
          <a:p>
            <a:endParaRPr lang="ru-RU" sz="2800" dirty="0"/>
          </a:p>
          <a:p>
            <a:r>
              <a:rPr lang="ru-RU" sz="2800" dirty="0" smtClean="0"/>
              <a:t>6. Назовите автора сборника </a:t>
            </a:r>
          </a:p>
          <a:p>
            <a:r>
              <a:rPr lang="ru-RU" sz="2800" dirty="0"/>
              <a:t> </a:t>
            </a:r>
            <a:r>
              <a:rPr lang="ru-RU" sz="2800" dirty="0" smtClean="0"/>
              <a:t>   «К Отчизне –   вечная любовь». </a:t>
            </a:r>
            <a:br>
              <a:rPr lang="ru-RU" sz="2800" dirty="0" smtClean="0"/>
            </a:br>
            <a:r>
              <a:rPr lang="ru-RU" sz="2800" dirty="0" smtClean="0"/>
              <a:t> 7. Кто автор сборников «Сила жизни», </a:t>
            </a:r>
          </a:p>
          <a:p>
            <a:r>
              <a:rPr lang="ru-RU" sz="2800" dirty="0"/>
              <a:t> </a:t>
            </a:r>
            <a:r>
              <a:rPr lang="ru-RU" sz="2800" dirty="0" smtClean="0"/>
              <a:t>   «Две матери», «Философия события»?</a:t>
            </a:r>
            <a:br>
              <a:rPr lang="ru-RU" sz="2800" dirty="0" smtClean="0"/>
            </a:br>
            <a:r>
              <a:rPr lang="ru-RU" sz="2800" dirty="0" smtClean="0"/>
              <a:t> 8.  Какое событие описывается </a:t>
            </a:r>
          </a:p>
          <a:p>
            <a:r>
              <a:rPr lang="ru-RU" sz="2800" dirty="0"/>
              <a:t> </a:t>
            </a:r>
            <a:r>
              <a:rPr lang="ru-RU" sz="2800" dirty="0" smtClean="0"/>
              <a:t>     в стихотворении  В. </a:t>
            </a:r>
            <a:r>
              <a:rPr lang="ru-RU" sz="2800" dirty="0" err="1" smtClean="0"/>
              <a:t>Бакалдина</a:t>
            </a:r>
            <a:r>
              <a:rPr lang="ru-RU" sz="2800" dirty="0" smtClean="0"/>
              <a:t>                  «Краснодарская быль»? </a:t>
            </a:r>
            <a:br>
              <a:rPr lang="ru-RU" sz="2800" dirty="0" smtClean="0"/>
            </a:br>
            <a:r>
              <a:rPr lang="ru-RU" sz="2800" dirty="0" smtClean="0"/>
              <a:t> 9.  </a:t>
            </a:r>
            <a:r>
              <a:rPr lang="ru-RU" sz="2800" dirty="0" err="1" smtClean="0"/>
              <a:t>Поэт-белоглинец</a:t>
            </a:r>
            <a:r>
              <a:rPr lang="ru-RU" sz="2800" dirty="0" smtClean="0"/>
              <a:t>, работавший      журналистом и редактором газеты </a:t>
            </a:r>
          </a:p>
          <a:p>
            <a:r>
              <a:rPr lang="ru-RU" sz="2800" dirty="0"/>
              <a:t> </a:t>
            </a:r>
            <a:r>
              <a:rPr lang="ru-RU" sz="2800" dirty="0" smtClean="0"/>
              <a:t>    «Путь Октября»? </a:t>
            </a:r>
            <a:br>
              <a:rPr lang="ru-RU" sz="2800" dirty="0" smtClean="0"/>
            </a:br>
            <a:r>
              <a:rPr lang="ru-RU" sz="2800" dirty="0" smtClean="0"/>
              <a:t>10.  Назовите автора стихотворения  </a:t>
            </a:r>
          </a:p>
          <a:p>
            <a:r>
              <a:rPr lang="ru-RU" sz="2800" dirty="0"/>
              <a:t> </a:t>
            </a:r>
            <a:r>
              <a:rPr lang="ru-RU" sz="2800" dirty="0" smtClean="0"/>
              <a:t>      «Сквер в Тимашевске».</a:t>
            </a:r>
            <a:endParaRPr lang="ru-RU" sz="28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971800"/>
            <a:ext cx="8229600" cy="1143000"/>
          </a:xfrm>
        </p:spPr>
        <p:txBody>
          <a:bodyPr/>
          <a:lstStyle/>
          <a:p>
            <a:pPr algn="l">
              <a:lnSpc>
                <a:spcPct val="150000"/>
              </a:lnSpc>
              <a:defRPr/>
            </a:pPr>
            <a:r>
              <a:rPr lang="ru-RU" sz="2800" dirty="0" smtClean="0"/>
              <a:t/>
            </a:r>
            <a:br>
              <a:rPr lang="ru-RU" sz="2800" dirty="0" smtClean="0"/>
            </a:br>
            <a:r>
              <a:rPr lang="ru-RU" sz="2800" dirty="0" smtClean="0"/>
              <a:t>1. В каких боях прославилась 50-ая </a:t>
            </a:r>
            <a:br>
              <a:rPr lang="ru-RU" sz="2800" dirty="0" smtClean="0"/>
            </a:br>
            <a:r>
              <a:rPr lang="ru-RU" sz="2800" dirty="0" smtClean="0"/>
              <a:t>    отдельная    кавалерийская дивизия? </a:t>
            </a:r>
            <a:br>
              <a:rPr lang="ru-RU" sz="2800" dirty="0" smtClean="0"/>
            </a:br>
            <a:r>
              <a:rPr lang="ru-RU" sz="2800" dirty="0" smtClean="0"/>
              <a:t>2.  Когда фашисты захватили Краснодар? </a:t>
            </a:r>
            <a:br>
              <a:rPr lang="ru-RU" sz="2800" dirty="0" smtClean="0"/>
            </a:br>
            <a:r>
              <a:rPr lang="ru-RU" sz="2800" dirty="0" smtClean="0"/>
              <a:t>3.  В память о каких событиях в крае </a:t>
            </a:r>
            <a:br>
              <a:rPr lang="ru-RU" sz="2800" dirty="0" smtClean="0"/>
            </a:br>
            <a:r>
              <a:rPr lang="ru-RU" sz="2800" dirty="0" smtClean="0"/>
              <a:t>     создан музей Кубанская Хатынь? </a:t>
            </a:r>
            <a:br>
              <a:rPr lang="ru-RU" sz="2800" dirty="0" smtClean="0"/>
            </a:br>
            <a:r>
              <a:rPr lang="ru-RU" sz="2800" dirty="0" smtClean="0"/>
              <a:t>4.  Назовите дату оккупации Белой Глины?</a:t>
            </a:r>
            <a:br>
              <a:rPr lang="ru-RU" sz="2800" dirty="0" smtClean="0"/>
            </a:br>
            <a:r>
              <a:rPr lang="ru-RU" sz="2800" dirty="0" smtClean="0"/>
              <a:t>5.  Как назывался план  гитлеровцев</a:t>
            </a:r>
            <a:br>
              <a:rPr lang="ru-RU" sz="2800" dirty="0" smtClean="0"/>
            </a:br>
            <a:r>
              <a:rPr lang="ru-RU" sz="2800" dirty="0" smtClean="0"/>
              <a:t>     по захвату  Кавказа? </a:t>
            </a:r>
            <a:r>
              <a:rPr lang="ru-RU" sz="2400" dirty="0" smtClean="0"/>
              <a:t/>
            </a:r>
            <a:br>
              <a:rPr lang="ru-RU" sz="2400" dirty="0" smtClean="0"/>
            </a:br>
            <a:r>
              <a:rPr lang="ru-RU" sz="2400" dirty="0" smtClean="0"/>
              <a:t/>
            </a:r>
            <a:br>
              <a:rPr lang="ru-RU" sz="2400" dirty="0" smtClean="0"/>
            </a:br>
            <a:endParaRPr lang="ru-RU" sz="2400"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362"/>
          </a:xfrm>
        </p:spPr>
        <p:txBody>
          <a:bodyPr/>
          <a:lstStyle/>
          <a:p>
            <a:pPr algn="l">
              <a:lnSpc>
                <a:spcPct val="150000"/>
              </a:lnSpc>
            </a:pP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6. Появление этого летчика наводило ужас </a:t>
            </a:r>
            <a:br>
              <a:rPr lang="ru-RU" sz="2800" dirty="0" smtClean="0"/>
            </a:br>
            <a:r>
              <a:rPr lang="ru-RU" sz="2800" dirty="0" smtClean="0"/>
              <a:t>     на гитлеровцев. В небе Кубани он сбил </a:t>
            </a:r>
            <a:br>
              <a:rPr lang="ru-RU" sz="2800" dirty="0" smtClean="0"/>
            </a:br>
            <a:r>
              <a:rPr lang="ru-RU" sz="2800" dirty="0" smtClean="0"/>
              <a:t>     20 самолетов врага. </a:t>
            </a:r>
            <a:br>
              <a:rPr lang="ru-RU" sz="2800" dirty="0" smtClean="0"/>
            </a:br>
            <a:r>
              <a:rPr lang="ru-RU" sz="2800" dirty="0" smtClean="0"/>
              <a:t>7.  Чем прославился десант под </a:t>
            </a:r>
            <a:br>
              <a:rPr lang="ru-RU" sz="2800" dirty="0" smtClean="0"/>
            </a:br>
            <a:r>
              <a:rPr lang="ru-RU" sz="2800" dirty="0" smtClean="0"/>
              <a:t>     командованием      Цезаря </a:t>
            </a:r>
            <a:r>
              <a:rPr lang="ru-RU" sz="2800" dirty="0" err="1" smtClean="0"/>
              <a:t>Куникова</a:t>
            </a:r>
            <a:r>
              <a:rPr lang="ru-RU" sz="2800" dirty="0" smtClean="0"/>
              <a:t>? </a:t>
            </a:r>
            <a:br>
              <a:rPr lang="ru-RU" sz="2800" dirty="0" smtClean="0"/>
            </a:br>
            <a:r>
              <a:rPr lang="ru-RU" sz="2800" dirty="0" smtClean="0"/>
              <a:t>8.  Когда была освобождена  Белая Глина </a:t>
            </a:r>
            <a:br>
              <a:rPr lang="ru-RU" sz="2800" dirty="0" smtClean="0"/>
            </a:br>
            <a:r>
              <a:rPr lang="ru-RU" sz="2800" dirty="0" smtClean="0"/>
              <a:t>     от фашистов? </a:t>
            </a:r>
            <a:br>
              <a:rPr lang="ru-RU" sz="2800" dirty="0" smtClean="0"/>
            </a:br>
            <a:r>
              <a:rPr lang="ru-RU" sz="2800" dirty="0" smtClean="0"/>
              <a:t>9.  Назовите дату освобождения г. Краснодара. </a:t>
            </a:r>
            <a:br>
              <a:rPr lang="ru-RU" sz="2800" dirty="0" smtClean="0"/>
            </a:br>
            <a:r>
              <a:rPr lang="ru-RU" sz="2800" dirty="0" smtClean="0"/>
              <a:t>10. Кто автор скульптурной </a:t>
            </a:r>
            <a:br>
              <a:rPr lang="ru-RU" sz="2800" dirty="0" smtClean="0"/>
            </a:br>
            <a:r>
              <a:rPr lang="ru-RU" sz="2800" dirty="0" smtClean="0"/>
              <a:t>     композиции «Крик»?</a:t>
            </a:r>
            <a:endParaRPr lang="ru-RU" sz="2800" dirty="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dirty="0" smtClean="0"/>
              <a:t> </a:t>
            </a:r>
            <a:br>
              <a:rPr lang="ru-RU" dirty="0" smtClean="0"/>
            </a:br>
            <a:r>
              <a:rPr lang="ru-RU" dirty="0"/>
              <a:t/>
            </a:r>
            <a:br>
              <a:rPr lang="ru-RU" dirty="0"/>
            </a:br>
            <a:r>
              <a:rPr lang="ru-RU" dirty="0" smtClean="0"/>
              <a:t/>
            </a:r>
            <a:br>
              <a:rPr lang="ru-RU" dirty="0" smtClean="0"/>
            </a:br>
            <a:endParaRPr lang="ru-RU" dirty="0"/>
          </a:p>
        </p:txBody>
      </p:sp>
      <p:sp>
        <p:nvSpPr>
          <p:cNvPr id="3" name="Прямоугольник 2"/>
          <p:cNvSpPr/>
          <p:nvPr/>
        </p:nvSpPr>
        <p:spPr>
          <a:xfrm>
            <a:off x="333375" y="1447800"/>
            <a:ext cx="8610600" cy="3139321"/>
          </a:xfrm>
          <a:prstGeom prst="rect">
            <a:avLst/>
          </a:prstGeom>
        </p:spPr>
        <p:txBody>
          <a:bodyPr wrap="square">
            <a:spAutoFit/>
          </a:bodyPr>
          <a:lstStyle/>
          <a:p>
            <a:pPr>
              <a:defRPr/>
            </a:pPr>
            <a:r>
              <a:rPr lang="ru-RU" sz="6600" b="1" dirty="0">
                <a:ln w="12700">
                  <a:solidFill>
                    <a:schemeClr val="tx2">
                      <a:satMod val="155000"/>
                    </a:schemeClr>
                  </a:solidFill>
                  <a:prstDash val="solid"/>
                </a:ln>
                <a:effectLst>
                  <a:outerShdw blurRad="41275" dist="20320" dir="1800000" algn="tl" rotWithShape="0">
                    <a:srgbClr val="000000">
                      <a:alpha val="40000"/>
                    </a:srgbClr>
                  </a:outerShdw>
                </a:effectLst>
              </a:rPr>
              <a:t>Жизнь миллионов – победа  </a:t>
            </a:r>
            <a:r>
              <a:rPr lang="ru-RU" sz="6600" b="1" dirty="0" smtClean="0">
                <a:ln w="12700">
                  <a:solidFill>
                    <a:schemeClr val="tx2">
                      <a:satMod val="155000"/>
                    </a:schemeClr>
                  </a:solidFill>
                  <a:prstDash val="solid"/>
                </a:ln>
                <a:effectLst>
                  <a:outerShdw blurRad="41275" dist="20320" dir="1800000" algn="tl" rotWithShape="0">
                    <a:srgbClr val="000000">
                      <a:alpha val="40000"/>
                    </a:srgbClr>
                  </a:outerShdw>
                </a:effectLst>
              </a:rPr>
              <a:t>одна, не </a:t>
            </a:r>
            <a:r>
              <a:rPr lang="ru-RU" sz="6600" b="1" dirty="0">
                <a:ln w="12700">
                  <a:solidFill>
                    <a:schemeClr val="tx2">
                      <a:satMod val="155000"/>
                    </a:schemeClr>
                  </a:solidFill>
                  <a:prstDash val="solid"/>
                </a:ln>
                <a:effectLst>
                  <a:outerShdw blurRad="41275" dist="20320" dir="1800000" algn="tl" rotWithShape="0">
                    <a:srgbClr val="000000">
                      <a:alpha val="40000"/>
                    </a:srgbClr>
                  </a:outerShdw>
                </a:effectLst>
              </a:rPr>
              <a:t>велика ли цена?</a:t>
            </a: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Копия IMG_0008"/>
          <p:cNvPicPr>
            <a:picLocks noChangeAspect="1" noChangeArrowheads="1"/>
          </p:cNvPicPr>
          <p:nvPr/>
        </p:nvPicPr>
        <p:blipFill>
          <a:blip r:embed="rId2" cstate="print"/>
          <a:srcRect/>
          <a:stretch>
            <a:fillRect/>
          </a:stretch>
        </p:blipFill>
        <p:spPr bwMode="auto">
          <a:xfrm>
            <a:off x="609600" y="304800"/>
            <a:ext cx="8077200" cy="5867400"/>
          </a:xfrm>
          <a:prstGeom prst="rect">
            <a:avLst/>
          </a:prstGeom>
          <a:noFill/>
          <a:ln w="9525">
            <a:noFill/>
            <a:miter lim="800000"/>
            <a:headEnd/>
            <a:tailEnd/>
          </a:ln>
        </p:spPr>
      </p:pic>
      <p:sp>
        <p:nvSpPr>
          <p:cNvPr id="4" name="Прямоугольник 3"/>
          <p:cNvSpPr/>
          <p:nvPr/>
        </p:nvSpPr>
        <p:spPr>
          <a:xfrm>
            <a:off x="838200" y="990601"/>
            <a:ext cx="7467600" cy="1754326"/>
          </a:xfrm>
          <a:prstGeom prst="rect">
            <a:avLst/>
          </a:prstGeom>
        </p:spPr>
        <p:txBody>
          <a:bodyPr wrap="square">
            <a:spAutoFit/>
          </a:bodyPr>
          <a:lstStyle/>
          <a:p>
            <a:r>
              <a:rPr lang="ru-RU" sz="5400" b="1" dirty="0" smtClean="0">
                <a:solidFill>
                  <a:srgbClr val="CC3300"/>
                </a:solidFill>
              </a:rPr>
              <a:t>      Никто не забыт.</a:t>
            </a:r>
            <a:br>
              <a:rPr lang="ru-RU" sz="5400" b="1" dirty="0" smtClean="0">
                <a:solidFill>
                  <a:srgbClr val="CC3300"/>
                </a:solidFill>
              </a:rPr>
            </a:br>
            <a:r>
              <a:rPr lang="ru-RU" sz="5400" b="1" dirty="0" smtClean="0">
                <a:solidFill>
                  <a:srgbClr val="CC3300"/>
                </a:solidFill>
              </a:rPr>
              <a:t>Ничто не забыто.</a:t>
            </a:r>
            <a:endParaRPr lang="ru-RU" sz="5400"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600" y="1524000"/>
            <a:ext cx="8686800" cy="3600986"/>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wrap="square">
            <a:spAutoFit/>
          </a:bodyPr>
          <a:lstStyle/>
          <a:p>
            <a:pPr algn="ctr">
              <a:defRPr/>
            </a:pPr>
            <a:r>
              <a:rPr lang="ru-RU" sz="4000" dirty="0" smtClean="0"/>
              <a:t>Написать </a:t>
            </a:r>
            <a:r>
              <a:rPr lang="ru-RU" sz="4000" dirty="0"/>
              <a:t>сочинение - рассуждение по теме </a:t>
            </a:r>
            <a:endParaRPr lang="ru-RU" sz="4000" dirty="0" smtClean="0"/>
          </a:p>
          <a:p>
            <a:pPr algn="ctr">
              <a:defRPr/>
            </a:pPr>
            <a:r>
              <a:rPr lang="ru-RU" sz="5400" dirty="0" smtClean="0"/>
              <a:t>«</a:t>
            </a:r>
            <a:r>
              <a:rPr lang="ru-RU" sz="5400" dirty="0"/>
              <a:t>Зачем мне помнить о войне?».</a:t>
            </a:r>
          </a:p>
          <a:p>
            <a:pPr algn="ctr">
              <a:defRPr/>
            </a:pPr>
            <a:r>
              <a:rPr lang="ru-RU" sz="4000" dirty="0"/>
              <a:t> </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82193" y="2057400"/>
            <a:ext cx="6255239" cy="2308324"/>
          </a:xfrm>
          <a:prstGeom prst="rect">
            <a:avLst/>
          </a:prstGeom>
          <a:noFill/>
        </p:spPr>
        <p:txBody>
          <a:bodyPr wrap="square">
            <a:spAutoFit/>
          </a:bodyPr>
          <a:lstStyle/>
          <a:p>
            <a:pPr algn="ctr">
              <a:defRPr/>
            </a:pPr>
            <a: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Благодарим</a:t>
            </a:r>
          </a:p>
          <a:p>
            <a:pPr algn="ctr">
              <a:defRPr/>
            </a:pPr>
            <a:r>
              <a:rPr lang="ru-RU" sz="7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за </a:t>
            </a:r>
            <a:r>
              <a:rPr lang="ru-RU" sz="7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внимание</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609600"/>
            <a:ext cx="7391400" cy="2246313"/>
          </a:xfrm>
          <a:prstGeom prst="rect">
            <a:avLst/>
          </a:prstGeom>
          <a:noFill/>
          <a:ln w="9525">
            <a:noFill/>
            <a:miter lim="800000"/>
            <a:headEnd/>
            <a:tailEnd/>
          </a:ln>
        </p:spPr>
        <p:txBody>
          <a:bodyPr>
            <a:spAutoFit/>
          </a:bodyPr>
          <a:lstStyle/>
          <a:p>
            <a:pPr algn="r"/>
            <a:r>
              <a:rPr lang="ru-RU" sz="2800" i="1" dirty="0" smtClean="0"/>
              <a:t>«Не </a:t>
            </a:r>
            <a:r>
              <a:rPr lang="ru-RU" sz="2800" i="1" dirty="0"/>
              <a:t>ради славы незабвенной </a:t>
            </a:r>
            <a:endParaRPr lang="ru-RU" sz="2800" dirty="0"/>
          </a:p>
          <a:p>
            <a:pPr algn="r"/>
            <a:r>
              <a:rPr lang="ru-RU" sz="2800" i="1" dirty="0"/>
              <a:t>На этой памятной земле,</a:t>
            </a:r>
            <a:endParaRPr lang="ru-RU" sz="2800" dirty="0"/>
          </a:p>
          <a:p>
            <a:pPr algn="r"/>
            <a:r>
              <a:rPr lang="ru-RU" sz="2800" i="1" dirty="0"/>
              <a:t>Исполнив долг святой и верный,</a:t>
            </a:r>
            <a:endParaRPr lang="ru-RU" sz="2800" dirty="0"/>
          </a:p>
          <a:p>
            <a:pPr algn="r"/>
            <a:r>
              <a:rPr lang="ru-RU" sz="2800" i="1" dirty="0"/>
              <a:t>Бойцы сражались на войне</a:t>
            </a:r>
            <a:r>
              <a:rPr lang="ru-RU" sz="2800" dirty="0" smtClean="0"/>
              <a:t>.»</a:t>
            </a:r>
            <a:endParaRPr lang="ru-RU" sz="2800" dirty="0"/>
          </a:p>
          <a:p>
            <a:pPr algn="r"/>
            <a:r>
              <a:rPr lang="ru-RU" sz="2800" dirty="0"/>
              <a:t>          </a:t>
            </a:r>
            <a:r>
              <a:rPr lang="ru-RU" sz="2800" dirty="0" smtClean="0"/>
              <a:t>(Виталий </a:t>
            </a:r>
            <a:r>
              <a:rPr lang="ru-RU" sz="2800" dirty="0" err="1" smtClean="0"/>
              <a:t>Лукшин</a:t>
            </a:r>
            <a:r>
              <a:rPr lang="ru-RU" sz="2800" dirty="0" smtClean="0"/>
              <a:t>)</a:t>
            </a:r>
            <a:endParaRPr lang="ru-RU" sz="2800" dirty="0"/>
          </a:p>
        </p:txBody>
      </p:sp>
      <p:pic>
        <p:nvPicPr>
          <p:cNvPr id="4099" name="Picture 3"/>
          <p:cNvPicPr>
            <a:picLocks noChangeAspect="1" noChangeArrowheads="1"/>
          </p:cNvPicPr>
          <p:nvPr/>
        </p:nvPicPr>
        <p:blipFill>
          <a:blip r:embed="rId2" cstate="print"/>
          <a:srcRect/>
          <a:stretch>
            <a:fillRect/>
          </a:stretch>
        </p:blipFill>
        <p:spPr bwMode="auto">
          <a:xfrm>
            <a:off x="457200" y="2590800"/>
            <a:ext cx="4686300" cy="37179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47800" y="609600"/>
            <a:ext cx="7391400" cy="5693866"/>
          </a:xfrm>
          <a:prstGeom prst="rect">
            <a:avLst/>
          </a:prstGeom>
          <a:noFill/>
          <a:ln>
            <a:noFill/>
          </a:ln>
          <a:extLst>
            <a:ext uri="{909E8E84-426E-40DD-AFC4-6F175D3DCCD1}"/>
            <a:ext uri="{91240B29-F687-4F45-9708-019B960494DF}"/>
          </a:extLst>
        </p:spPr>
        <p:txBody>
          <a:bodyPr wrap="square">
            <a:spAutoFit/>
          </a:bodyPr>
          <a:lstStyle/>
          <a:p>
            <a:pPr algn="ctr">
              <a:defRPr/>
            </a:pPr>
            <a:r>
              <a:rPr lang="ru-RU" sz="2800" i="1" dirty="0"/>
              <a:t>Фронтальный опрос: </a:t>
            </a:r>
            <a:endParaRPr lang="ru-RU" sz="2800" i="1" dirty="0" smtClean="0"/>
          </a:p>
          <a:p>
            <a:pPr>
              <a:defRPr/>
            </a:pPr>
            <a:endParaRPr lang="ru-RU" sz="2800" i="1" dirty="0"/>
          </a:p>
          <a:p>
            <a:pPr marL="514350" indent="-514350">
              <a:buFontTx/>
              <a:buAutoNum type="arabicPeriod"/>
              <a:defRPr/>
            </a:pPr>
            <a:r>
              <a:rPr lang="ru-RU" sz="2800" i="1" dirty="0" smtClean="0"/>
              <a:t>Назовите даты Великой Отечественной войны.</a:t>
            </a:r>
          </a:p>
          <a:p>
            <a:pPr marL="514350" indent="-514350">
              <a:buFontTx/>
              <a:buAutoNum type="arabicPeriod"/>
              <a:defRPr/>
            </a:pPr>
            <a:r>
              <a:rPr lang="ru-RU" sz="2800" i="1" dirty="0" smtClean="0"/>
              <a:t>Как </a:t>
            </a:r>
            <a:r>
              <a:rPr lang="ru-RU" sz="2800" i="1" dirty="0"/>
              <a:t>называется гитлеровский план вторжения в СССР?</a:t>
            </a:r>
          </a:p>
          <a:p>
            <a:pPr marL="514350" indent="-514350">
              <a:buFontTx/>
              <a:buAutoNum type="arabicPeriod"/>
              <a:defRPr/>
            </a:pPr>
            <a:r>
              <a:rPr lang="ru-RU" sz="2800" i="1" dirty="0"/>
              <a:t>Каким был для Красной армии первый период войны? Почему?</a:t>
            </a:r>
          </a:p>
          <a:p>
            <a:pPr marL="514350" indent="-514350">
              <a:buFontTx/>
              <a:buAutoNum type="arabicPeriod"/>
              <a:defRPr/>
            </a:pPr>
            <a:r>
              <a:rPr lang="ru-RU" sz="2800" i="1" dirty="0" smtClean="0"/>
              <a:t>Назовите </a:t>
            </a:r>
            <a:r>
              <a:rPr lang="ru-RU" sz="2800" i="1" dirty="0"/>
              <a:t>основные сражения ВОВ?</a:t>
            </a:r>
          </a:p>
          <a:p>
            <a:pPr marL="514350" indent="-514350">
              <a:buFontTx/>
              <a:buAutoNum type="arabicPeriod"/>
              <a:defRPr/>
            </a:pPr>
            <a:r>
              <a:rPr lang="ru-RU" sz="2800" i="1" dirty="0"/>
              <a:t>Какое значение имел провал немецкого наступления на Москву</a:t>
            </a:r>
            <a:r>
              <a:rPr lang="ru-RU" sz="2800" i="1" dirty="0" smtClean="0"/>
              <a:t>?</a:t>
            </a:r>
          </a:p>
          <a:p>
            <a:pPr marL="514350" indent="-514350">
              <a:buFontTx/>
              <a:buAutoNum type="arabicPeriod"/>
              <a:defRPr/>
            </a:pPr>
            <a:endParaRPr lang="ru-RU" sz="2800" i="1" dirty="0"/>
          </a:p>
          <a:p>
            <a:pPr marL="514350" indent="-514350">
              <a:buFontTx/>
              <a:buAutoNum type="arabicPeriod"/>
              <a:defRPr/>
            </a:pPr>
            <a:endParaRPr lang="ru-RU" sz="28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447800" y="609600"/>
            <a:ext cx="7391400" cy="4832092"/>
          </a:xfrm>
          <a:prstGeom prst="rect">
            <a:avLst/>
          </a:prstGeom>
          <a:noFill/>
          <a:ln w="9525">
            <a:noFill/>
            <a:miter lim="800000"/>
            <a:headEnd/>
            <a:tailEnd/>
          </a:ln>
        </p:spPr>
        <p:txBody>
          <a:bodyPr>
            <a:spAutoFit/>
          </a:bodyPr>
          <a:lstStyle/>
          <a:p>
            <a:pPr algn="r"/>
            <a:r>
              <a:rPr lang="ru-RU" sz="2800" i="1" dirty="0"/>
              <a:t> </a:t>
            </a:r>
          </a:p>
          <a:p>
            <a:r>
              <a:rPr lang="ru-RU" sz="2800" i="1" dirty="0"/>
              <a:t>6. Какое событие </a:t>
            </a:r>
            <a:r>
              <a:rPr lang="ru-RU" sz="2800" i="1" dirty="0" smtClean="0"/>
              <a:t>ознаменовало начало </a:t>
            </a:r>
            <a:r>
              <a:rPr lang="ru-RU" sz="2800" i="1" dirty="0"/>
              <a:t>коренного перелома в ходе ВОВ</a:t>
            </a:r>
            <a:r>
              <a:rPr lang="ru-RU" sz="2800" i="1" dirty="0" smtClean="0"/>
              <a:t>?</a:t>
            </a:r>
          </a:p>
          <a:p>
            <a:endParaRPr lang="ru-RU" sz="2800" i="1" dirty="0"/>
          </a:p>
          <a:p>
            <a:r>
              <a:rPr lang="ru-RU" sz="2800" i="1" dirty="0"/>
              <a:t>7. Что завершило коренной перелом</a:t>
            </a:r>
            <a:r>
              <a:rPr lang="ru-RU" sz="2800" i="1" dirty="0" smtClean="0"/>
              <a:t>?</a:t>
            </a:r>
          </a:p>
          <a:p>
            <a:endParaRPr lang="ru-RU" sz="2800" i="1" dirty="0"/>
          </a:p>
          <a:p>
            <a:r>
              <a:rPr lang="ru-RU" sz="2800" i="1" dirty="0"/>
              <a:t>8. Где и когда произошло крупнейшее танковое сражение</a:t>
            </a:r>
            <a:r>
              <a:rPr lang="ru-RU" sz="2800" i="1" dirty="0" smtClean="0"/>
              <a:t>?</a:t>
            </a:r>
          </a:p>
          <a:p>
            <a:endParaRPr lang="ru-RU" sz="2800" i="1" dirty="0"/>
          </a:p>
          <a:p>
            <a:r>
              <a:rPr lang="ru-RU" sz="2800" i="1" dirty="0"/>
              <a:t>9. Каковы причины победы СССР?</a:t>
            </a:r>
          </a:p>
          <a:p>
            <a:pPr algn="r"/>
            <a:endParaRPr lang="ru-RU" sz="28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04800"/>
            <a:ext cx="8382000" cy="3382963"/>
          </a:xfrm>
        </p:spPr>
        <p:txBody>
          <a:bodyPr/>
          <a:lstStyle/>
          <a:p>
            <a:pPr>
              <a:defRPr/>
            </a:pPr>
            <a:r>
              <a:rPr lang="ru-RU" sz="2800" dirty="0" smtClean="0"/>
              <a:t> </a:t>
            </a:r>
            <a:r>
              <a:rPr lang="ru-RU" sz="2800" dirty="0" err="1" smtClean="0"/>
              <a:t>Кронид</a:t>
            </a:r>
            <a:r>
              <a:rPr lang="ru-RU" sz="2800" dirty="0" smtClean="0"/>
              <a:t> Александрович Обойщиков – поэт-             фронтовик, родился в 1920 году в Ростовской области. В качестве штурмана авиации участвовал в боях на Юго-Западном и Северном фронтах. Его перу принадлежит более 20 поэтических сборников. Последний сборник «Салют Победы» посвящён  60-летию победы . ВОВ.</a:t>
            </a:r>
            <a:endParaRPr lang="ru-RU" sz="2800" dirty="0"/>
          </a:p>
        </p:txBody>
      </p:sp>
      <p:pic>
        <p:nvPicPr>
          <p:cNvPr id="8195" name="Picture 2" descr="C:\Users\niki\Desktop\4813.jpg"/>
          <p:cNvPicPr>
            <a:picLocks noChangeAspect="1" noChangeArrowheads="1"/>
          </p:cNvPicPr>
          <p:nvPr/>
        </p:nvPicPr>
        <p:blipFill>
          <a:blip r:embed="rId2" cstate="print"/>
          <a:srcRect/>
          <a:stretch>
            <a:fillRect/>
          </a:stretch>
        </p:blipFill>
        <p:spPr bwMode="auto">
          <a:xfrm>
            <a:off x="2228850" y="3352800"/>
            <a:ext cx="4667250" cy="33178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362200"/>
            <a:ext cx="8229600" cy="1143000"/>
          </a:xfrm>
        </p:spPr>
        <p:txBody>
          <a:bodyPr/>
          <a:lstStyle/>
          <a:p>
            <a:pPr>
              <a:defRPr/>
            </a:pPr>
            <a:r>
              <a:rPr lang="ru-RU" dirty="0" smtClean="0"/>
              <a:t>4-й гвардейский Кубанский казачий кавалерийский корпус – гордость земли кубанской и образец казачьей славы. Он награжден 26-ю орденами.</a:t>
            </a:r>
            <a:endParaRPr lang="ru-RU"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229600" cy="1143000"/>
          </a:xfrm>
        </p:spPr>
        <p:txBody>
          <a:bodyPr/>
          <a:lstStyle/>
          <a:p>
            <a:pPr>
              <a:defRPr/>
            </a:pPr>
            <a:r>
              <a:rPr lang="ru-RU" dirty="0" smtClean="0"/>
              <a:t>Музей народной скорби жертвам фашизма «Кубанская Хатынь»</a:t>
            </a:r>
            <a:endParaRPr lang="ru-RU" dirty="0"/>
          </a:p>
        </p:txBody>
      </p:sp>
      <p:pic>
        <p:nvPicPr>
          <p:cNvPr id="10243" name="Picture 2" descr="C:\Users\niki\Desktop\214276-2037aa84e099033d.jpg"/>
          <p:cNvPicPr>
            <a:picLocks noChangeAspect="1" noChangeArrowheads="1"/>
          </p:cNvPicPr>
          <p:nvPr/>
        </p:nvPicPr>
        <p:blipFill>
          <a:blip r:embed="rId2" cstate="print"/>
          <a:srcRect/>
          <a:stretch>
            <a:fillRect/>
          </a:stretch>
        </p:blipFill>
        <p:spPr bwMode="auto">
          <a:xfrm>
            <a:off x="2438400" y="2819400"/>
            <a:ext cx="4648200" cy="3429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2"/>
          <p:cNvSpPr>
            <a:spLocks noChangeArrowheads="1"/>
          </p:cNvSpPr>
          <p:nvPr/>
        </p:nvSpPr>
        <p:spPr bwMode="auto">
          <a:xfrm>
            <a:off x="239713" y="996950"/>
            <a:ext cx="8610600" cy="2800767"/>
          </a:xfrm>
          <a:prstGeom prst="rect">
            <a:avLst/>
          </a:prstGeom>
          <a:noFill/>
          <a:ln w="9525">
            <a:noFill/>
            <a:miter lim="800000"/>
            <a:headEnd/>
            <a:tailEnd/>
          </a:ln>
        </p:spPr>
        <p:txBody>
          <a:bodyPr>
            <a:spAutoFit/>
          </a:bodyPr>
          <a:lstStyle/>
          <a:p>
            <a:pPr algn="ctr"/>
            <a:r>
              <a:rPr lang="ru-RU" sz="2800" dirty="0">
                <a:latin typeface="Monotype Corsiva" pitchFamily="66" charset="0"/>
              </a:rPr>
              <a:t>Иван Федорович Варавва – участник ВОВ, ушел на фронт 17-летним парнишкой. Участвовал в битве за Кавказ, прорыве «Голубой линии», в боях за освобождение Украины, Белоруссии, Польши. Свой первый автограф Варавва оставил на стене рейхстага</a:t>
            </a:r>
            <a:r>
              <a:rPr lang="ru-RU" sz="2800" dirty="0" smtClean="0">
                <a:latin typeface="Monotype Corsiva" pitchFamily="66" charset="0"/>
              </a:rPr>
              <a:t>.</a:t>
            </a:r>
          </a:p>
          <a:p>
            <a:pPr algn="ctr"/>
            <a:endParaRPr lang="ru-RU" dirty="0">
              <a:latin typeface="Monotype Corsiva" pitchFamily="66" charset="0"/>
            </a:endParaRPr>
          </a:p>
          <a:p>
            <a:pPr algn="ctr"/>
            <a:endParaRPr lang="ru-RU" dirty="0">
              <a:latin typeface="Monotype Corsiva" pitchFamily="66" charset="0"/>
            </a:endParaRPr>
          </a:p>
        </p:txBody>
      </p:sp>
      <p:pic>
        <p:nvPicPr>
          <p:cNvPr id="21507" name="Picture 2" descr="Q:\для презентации\И.Ф.Варава\RIA-121025-Originalc.jpg"/>
          <p:cNvPicPr>
            <a:picLocks noChangeAspect="1" noChangeArrowheads="1"/>
          </p:cNvPicPr>
          <p:nvPr/>
        </p:nvPicPr>
        <p:blipFill>
          <a:blip r:embed="rId3" cstate="print">
            <a:extLst>
              <a:ext uri="{28A0092B-C50C-407E-A947-70E740481C1C}"/>
            </a:extLst>
          </a:blip>
          <a:srcRect/>
          <a:stretch>
            <a:fillRect/>
          </a:stretch>
        </p:blipFill>
        <p:spPr bwMode="auto">
          <a:xfrm>
            <a:off x="1447800" y="3581400"/>
            <a:ext cx="5705475"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fade/>
    <p:sndAc>
      <p:stSnd loop="1">
        <p:snd r:embed="rId2" name="священная война"/>
      </p:stSnd>
    </p:sndAc>
  </p:transition>
  <p:timing>
    <p:tnLst>
      <p:par>
        <p:cTn id="1" dur="indefinite" restart="never" nodeType="tmRoot"/>
      </p:par>
    </p:tnLst>
  </p:timing>
</p:sld>
</file>

<file path=ppt/theme/theme1.xml><?xml version="1.0" encoding="utf-8"?>
<a:theme xmlns:a="http://schemas.openxmlformats.org/drawingml/2006/main" name="Разрез">
  <a:themeElements>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Разрез">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Разрез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Разрез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Разрез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Разрез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Разрез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Разрез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Разрез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Разрез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Разрез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942</TotalTime>
  <Words>433</Words>
  <Application>Microsoft Office PowerPoint</Application>
  <PresentationFormat>Экран (4:3)</PresentationFormat>
  <Paragraphs>75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Разрез</vt:lpstr>
      <vt:lpstr>Слайд 1</vt:lpstr>
      <vt:lpstr>Слайд 2</vt:lpstr>
      <vt:lpstr>Слайд 3</vt:lpstr>
      <vt:lpstr>Слайд 4</vt:lpstr>
      <vt:lpstr>Слайд 5</vt:lpstr>
      <vt:lpstr> Кронид Александрович Обойщиков – поэт-             фронтовик, родился в 1920 году в Ростовской области. В качестве штурмана авиации участвовал в боях на Юго-Западном и Северном фронтах. Его перу принадлежит более 20 поэтических сборников. Последний сборник «Салют Победы» посвящён  60-летию победы . ВОВ.</vt:lpstr>
      <vt:lpstr>4-й гвардейский Кубанский казачий кавалерийский корпус – гордость земли кубанской и образец казачьей славы. Он награжден 26-ю орденами.</vt:lpstr>
      <vt:lpstr>Музей народной скорби жертвам фашизма «Кубанская Хатынь»</vt:lpstr>
      <vt:lpstr>Слайд 9</vt:lpstr>
      <vt:lpstr> Весной  1943г. в небе Кубани происходила одна из самых крупных воздушных битв в  ВОВ,                                             в которой участвовало более 2000 самолетов.  52 советских летчика были удостоены                       звания Героя Советского Союза.  Среди них А.И. Покрышкин, в прошлом воспитанник Краснодарского аэроклуба. В небе Кубани он сбил 20 самолетов врага.</vt:lpstr>
      <vt:lpstr>Евдокия Бершанская родилась в селе Добровольное Ставропольского края. Родители погибли в Гражданской войне, воспитывалась в семье дяди.Окончила среднюю школу. В 1931 году поступила в Батайскую школу пилотов. С 1932 по 1939 годы готовила лётчиков в качестве инструктора. В сентябре 1939 года её назначили командиром авиазвена 218-го авиаотряда специального применения, расположенного в станице Пашковская Краснодарского края. Избиралась депутатом Краснодарского городского Совета. </vt:lpstr>
      <vt:lpstr>«Малая земля» — название плацдарма в районе Станички (мыс Мысхако) южнее Новороссийска, образовавшегося в результате десантной операции отряда морской пехоты численностью 271 человек  (плюс три командира: Цезарь Куников, Федор Катанов, под командованием майора Ц.Л.Куникова в ночь на 4 февраля 1943 года. Героическая оборона этого клочка земли продолжалась 225 дней и завершилась утром 16 сентября освобождением Новороссийска. За мужество и отвагу 21 воин был удостоен звания Героя Советского Союза.</vt:lpstr>
      <vt:lpstr>      Цезарь Львович Куников  родился в Ростове-на-Дону в еврейской семье. В 1918 году семья, вслед за отступающей Красной армией, переехала из Ростова в Ессентуки, а в 1920 году в Баку. В 1924 году отец с сыном поехали восстанавливать доменное производство в Макеевку. Здесь юноша начал трудиться на металлургическом заводе «Унион»-«Югосталь»: учеником лаборанта, лаборантом, слесарем, токарем. </vt:lpstr>
      <vt:lpstr>Великий подвиг милосердия совершили  медицинские работники г. Сочи, который  в годы войны стал городом – госпиталем. Самоотверженному труду сочинских медиков  посвящен памятник   «Подвиг во имя жизни».</vt:lpstr>
      <vt:lpstr>Евгений и Гений Игнатовы</vt:lpstr>
      <vt:lpstr>С восьми лет Епистиния Фёдоровна Степанова – мать героиня начала батрачить на Кубанском хуторе: пасла гусей и уток, убирала хлеб. Муж — Михаил Николаевич Степанов  — бригадир колхоза имени Г. М. Димитрова, скончался в 1933 году.</vt:lpstr>
      <vt:lpstr>Памятник  Е.Ф. Степановой</vt:lpstr>
      <vt:lpstr>Слайд 18</vt:lpstr>
      <vt:lpstr>Мемориальный комплекс в с.Белая Глина</vt:lpstr>
      <vt:lpstr>Памятник «Крик»</vt:lpstr>
      <vt:lpstr> 1. Назовите поэтов – белоглинцев,        писавших о  ВОВ.  2.  Кто из кубанских поэтов участвовал       в  боевых действиях  в качестве       штурмана авиации?  3.  Вспомните автора сборника                   «Салют Победы»?  4.  Поэт, ушедший на фронт в возрасте          17  лет, оставивший свой       первый    автограф  на стене рейхстага?  5.  Автор стихотворения «Поле боя»?                 </vt:lpstr>
      <vt:lpstr>Слайд 22</vt:lpstr>
      <vt:lpstr> 1. В каких боях прославилась 50-ая      отдельная    кавалерийская дивизия?  2.  Когда фашисты захватили Краснодар?  3.  В память о каких событиях в крае       создан музей Кубанская Хатынь?  4.  Назовите дату оккупации Белой Глины? 5.  Как назывался план  гитлеровцев      по захвату  Кавказа?   </vt:lpstr>
      <vt:lpstr>          6. Появление этого летчика наводило ужас       на гитлеровцев. В небе Кубани он сбил       20 самолетов врага.  7.  Чем прославился десант под       командованием      Цезаря Куникова?  8.  Когда была освобождена  Белая Глина       от фашистов?  9.  Назовите дату освобождения г. Краснодара.  10. Кто автор скульптурной       композиции «Крик»?</vt:lpstr>
      <vt:lpstr>    </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урок</dc:subject>
  <dc:creator>Стрелкова Н.</dc:creator>
  <cp:lastModifiedBy>007</cp:lastModifiedBy>
  <cp:revision>110</cp:revision>
  <cp:lastPrinted>1601-01-01T00:00:00Z</cp:lastPrinted>
  <dcterms:created xsi:type="dcterms:W3CDTF">1601-01-01T00:00:00Z</dcterms:created>
  <dcterms:modified xsi:type="dcterms:W3CDTF">2013-01-25T17:32:01Z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