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8" r:id="rId2"/>
    <p:sldId id="256" r:id="rId3"/>
    <p:sldId id="266" r:id="rId4"/>
    <p:sldId id="257" r:id="rId5"/>
    <p:sldId id="259" r:id="rId6"/>
    <p:sldId id="258" r:id="rId7"/>
    <p:sldId id="271" r:id="rId8"/>
    <p:sldId id="272" r:id="rId9"/>
    <p:sldId id="260" r:id="rId10"/>
    <p:sldId id="263" r:id="rId11"/>
    <p:sldId id="264" r:id="rId12"/>
    <p:sldId id="270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AA6F4-AD86-4DD1-BDD3-28216F23DA07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61DE732-F46F-4040-A39B-5CBAE286DF4B}">
      <dgm:prSet/>
      <dgm:spPr/>
      <dgm:t>
        <a:bodyPr/>
        <a:lstStyle/>
        <a:p>
          <a:pPr rtl="0"/>
          <a:r>
            <a:rPr lang="ru-RU" i="1" u="none" dirty="0" smtClean="0"/>
            <a:t>20 апреля</a:t>
          </a:r>
          <a:endParaRPr lang="ru-RU" i="1" u="none" dirty="0"/>
        </a:p>
      </dgm:t>
    </dgm:pt>
    <dgm:pt modelId="{BA1A4103-60C1-4625-8C89-455CEB9F0EE6}" type="parTrans" cxnId="{4B68DF88-4D03-451B-A5D1-32859A81B2CD}">
      <dgm:prSet/>
      <dgm:spPr/>
      <dgm:t>
        <a:bodyPr/>
        <a:lstStyle/>
        <a:p>
          <a:endParaRPr lang="ru-RU"/>
        </a:p>
      </dgm:t>
    </dgm:pt>
    <dgm:pt modelId="{1E579304-84A2-4CF3-82AB-8B5574A0E308}" type="sibTrans" cxnId="{4B68DF88-4D03-451B-A5D1-32859A81B2CD}">
      <dgm:prSet/>
      <dgm:spPr/>
      <dgm:t>
        <a:bodyPr/>
        <a:lstStyle/>
        <a:p>
          <a:endParaRPr lang="ru-RU"/>
        </a:p>
      </dgm:t>
    </dgm:pt>
    <dgm:pt modelId="{7D074C16-58C9-4A8D-B227-78926B179C9F}">
      <dgm:prSet/>
      <dgm:spPr/>
      <dgm:t>
        <a:bodyPr/>
        <a:lstStyle/>
        <a:p>
          <a:pPr rtl="0"/>
          <a:r>
            <a:rPr lang="ru-RU" i="1" dirty="0" smtClean="0"/>
            <a:t>Классная работа</a:t>
          </a:r>
          <a:endParaRPr lang="ru-RU" i="1" dirty="0"/>
        </a:p>
      </dgm:t>
    </dgm:pt>
    <dgm:pt modelId="{02B325AC-76A6-43F0-B944-08430E5F4BBF}" type="parTrans" cxnId="{3FACEC80-75B5-430A-8D08-69401F1E1F09}">
      <dgm:prSet/>
      <dgm:spPr/>
      <dgm:t>
        <a:bodyPr/>
        <a:lstStyle/>
        <a:p>
          <a:endParaRPr lang="ru-RU"/>
        </a:p>
      </dgm:t>
    </dgm:pt>
    <dgm:pt modelId="{6FFCD1F2-0C83-4421-A074-055BBCA07DDC}" type="sibTrans" cxnId="{3FACEC80-75B5-430A-8D08-69401F1E1F09}">
      <dgm:prSet/>
      <dgm:spPr/>
      <dgm:t>
        <a:bodyPr/>
        <a:lstStyle/>
        <a:p>
          <a:endParaRPr lang="ru-RU"/>
        </a:p>
      </dgm:t>
    </dgm:pt>
    <dgm:pt modelId="{5D2B32E3-200B-4DAD-B335-D8D8245DEC89}" type="pres">
      <dgm:prSet presAssocID="{607AA6F4-AD86-4DD1-BDD3-28216F23DA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B86DAB-4285-4907-9337-C222D2F4E251}" type="pres">
      <dgm:prSet presAssocID="{961DE732-F46F-4040-A39B-5CBAE286DF4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CA06C-6E93-48FB-AFE5-BAE2262BCF2B}" type="pres">
      <dgm:prSet presAssocID="{1E579304-84A2-4CF3-82AB-8B5574A0E308}" presName="spacer" presStyleCnt="0"/>
      <dgm:spPr/>
    </dgm:pt>
    <dgm:pt modelId="{335C5BC7-8AFE-424F-AFF8-AB96DCB419A0}" type="pres">
      <dgm:prSet presAssocID="{7D074C16-58C9-4A8D-B227-78926B179C9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2B4DF2-8361-47D1-AFAF-C5887BE34FE9}" type="presOf" srcId="{607AA6F4-AD86-4DD1-BDD3-28216F23DA07}" destId="{5D2B32E3-200B-4DAD-B335-D8D8245DEC89}" srcOrd="0" destOrd="0" presId="urn:microsoft.com/office/officeart/2005/8/layout/vList2"/>
    <dgm:cxn modelId="{3FACEC80-75B5-430A-8D08-69401F1E1F09}" srcId="{607AA6F4-AD86-4DD1-BDD3-28216F23DA07}" destId="{7D074C16-58C9-4A8D-B227-78926B179C9F}" srcOrd="1" destOrd="0" parTransId="{02B325AC-76A6-43F0-B944-08430E5F4BBF}" sibTransId="{6FFCD1F2-0C83-4421-A074-055BBCA07DDC}"/>
    <dgm:cxn modelId="{4B68DF88-4D03-451B-A5D1-32859A81B2CD}" srcId="{607AA6F4-AD86-4DD1-BDD3-28216F23DA07}" destId="{961DE732-F46F-4040-A39B-5CBAE286DF4B}" srcOrd="0" destOrd="0" parTransId="{BA1A4103-60C1-4625-8C89-455CEB9F0EE6}" sibTransId="{1E579304-84A2-4CF3-82AB-8B5574A0E308}"/>
    <dgm:cxn modelId="{ABCC881D-85E6-4771-8617-3D226025CBCA}" type="presOf" srcId="{961DE732-F46F-4040-A39B-5CBAE286DF4B}" destId="{EAB86DAB-4285-4907-9337-C222D2F4E251}" srcOrd="0" destOrd="0" presId="urn:microsoft.com/office/officeart/2005/8/layout/vList2"/>
    <dgm:cxn modelId="{73192586-19F8-4CDF-BB62-6CC6EC00061D}" type="presOf" srcId="{7D074C16-58C9-4A8D-B227-78926B179C9F}" destId="{335C5BC7-8AFE-424F-AFF8-AB96DCB419A0}" srcOrd="0" destOrd="0" presId="urn:microsoft.com/office/officeart/2005/8/layout/vList2"/>
    <dgm:cxn modelId="{C5A0013E-6FFC-42AF-A027-D4D5F74FE9F3}" type="presParOf" srcId="{5D2B32E3-200B-4DAD-B335-D8D8245DEC89}" destId="{EAB86DAB-4285-4907-9337-C222D2F4E251}" srcOrd="0" destOrd="0" presId="urn:microsoft.com/office/officeart/2005/8/layout/vList2"/>
    <dgm:cxn modelId="{37E9FFC3-DED1-4819-9C1D-C37FE08EC67E}" type="presParOf" srcId="{5D2B32E3-200B-4DAD-B335-D8D8245DEC89}" destId="{01ACA06C-6E93-48FB-AFE5-BAE2262BCF2B}" srcOrd="1" destOrd="0" presId="urn:microsoft.com/office/officeart/2005/8/layout/vList2"/>
    <dgm:cxn modelId="{E3B4AB8B-EA75-4A26-9811-B3E42EDD3B35}" type="presParOf" srcId="{5D2B32E3-200B-4DAD-B335-D8D8245DEC89}" destId="{335C5BC7-8AFE-424F-AFF8-AB96DCB419A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B86DAB-4285-4907-9337-C222D2F4E251}">
      <dsp:nvSpPr>
        <dsp:cNvPr id="0" name=""/>
        <dsp:cNvSpPr/>
      </dsp:nvSpPr>
      <dsp:spPr>
        <a:xfrm>
          <a:off x="0" y="648381"/>
          <a:ext cx="7467600" cy="1521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1"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i="1" u="none" kern="1200" dirty="0" smtClean="0"/>
            <a:t>20 апреля</a:t>
          </a:r>
          <a:endParaRPr lang="ru-RU" sz="6500" i="1" u="none" kern="1200" dirty="0"/>
        </a:p>
      </dsp:txBody>
      <dsp:txXfrm>
        <a:off x="0" y="648381"/>
        <a:ext cx="7467600" cy="1521000"/>
      </dsp:txXfrm>
    </dsp:sp>
    <dsp:sp modelId="{335C5BC7-8AFE-424F-AFF8-AB96DCB419A0}">
      <dsp:nvSpPr>
        <dsp:cNvPr id="0" name=""/>
        <dsp:cNvSpPr/>
      </dsp:nvSpPr>
      <dsp:spPr>
        <a:xfrm>
          <a:off x="0" y="2356581"/>
          <a:ext cx="7467600" cy="1521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1"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i="1" kern="1200" dirty="0" smtClean="0"/>
            <a:t>Классная работа</a:t>
          </a:r>
          <a:endParaRPr lang="ru-RU" sz="6500" i="1" kern="1200" dirty="0"/>
        </a:p>
      </dsp:txBody>
      <dsp:txXfrm>
        <a:off x="0" y="2356581"/>
        <a:ext cx="7467600" cy="152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73B21E-91B0-4551-BE00-E699E3128695}" type="datetimeFigureOut">
              <a:rPr lang="ru-RU" smtClean="0"/>
              <a:pPr/>
              <a:t>20.01.2013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A887F9-41DD-4369-9C9E-B899AD86C6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2\Desktop\Neizvestniy_artist_-_Morskaya_fizminutka_(get-tune.net).mp3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Разработал   </a:t>
            </a:r>
            <a:r>
              <a:rPr lang="ru-RU" sz="3200" dirty="0" smtClean="0"/>
              <a:t>учитель начальных классов</a:t>
            </a:r>
            <a:br>
              <a:rPr lang="ru-RU" sz="3200" dirty="0" smtClean="0"/>
            </a:br>
            <a:r>
              <a:rPr lang="ru-RU" sz="3200" dirty="0" smtClean="0"/>
              <a:t>Бережная Т.Н.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Исследовательская работа на уроках русского языка в начальных классах "Безударные гласные в корне слова»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1" name="Picture 7" descr="Огромное Желтое солнце в белых облаках анимация открытк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48021"/>
          </a:xfrm>
          <a:prstGeom prst="rect">
            <a:avLst/>
          </a:prstGeom>
          <a:noFill/>
        </p:spPr>
      </p:pic>
      <p:pic>
        <p:nvPicPr>
          <p:cNvPr id="10" name="Neizvestniy_artist_-_Morskaya_fizminutka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68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i="1" dirty="0"/>
              <a:t>В…</a:t>
            </a:r>
            <a:r>
              <a:rPr lang="ru-RU" sz="4400" i="1" dirty="0" err="1"/>
              <a:t>сной</a:t>
            </a:r>
            <a:r>
              <a:rPr lang="ru-RU" sz="4400" i="1" dirty="0"/>
              <a:t> р…</a:t>
            </a:r>
            <a:r>
              <a:rPr lang="ru-RU" sz="4400" i="1" dirty="0" err="1"/>
              <a:t>ка</a:t>
            </a:r>
            <a:r>
              <a:rPr lang="ru-RU" sz="4400" i="1" dirty="0"/>
              <a:t> вышла из б…</a:t>
            </a:r>
            <a:r>
              <a:rPr lang="ru-RU" sz="4400" i="1" dirty="0" err="1"/>
              <a:t>регов</a:t>
            </a:r>
            <a:r>
              <a:rPr lang="ru-RU" sz="4400" i="1" dirty="0"/>
              <a:t>. В…да зал…</a:t>
            </a:r>
            <a:r>
              <a:rPr lang="ru-RU" sz="4400" i="1" dirty="0" err="1"/>
              <a:t>ла</a:t>
            </a:r>
            <a:r>
              <a:rPr lang="ru-RU" sz="4400" i="1" dirty="0"/>
              <a:t> весь луг. По р…</a:t>
            </a:r>
            <a:r>
              <a:rPr lang="ru-RU" sz="4400" i="1" dirty="0" err="1"/>
              <a:t>ке</a:t>
            </a:r>
            <a:r>
              <a:rPr lang="ru-RU" sz="4400" i="1" dirty="0"/>
              <a:t> поплыли б…</a:t>
            </a:r>
            <a:r>
              <a:rPr lang="ru-RU" sz="4400" i="1" dirty="0" err="1"/>
              <a:t>льшие</a:t>
            </a:r>
            <a:r>
              <a:rPr lang="ru-RU" sz="4400" i="1" dirty="0"/>
              <a:t> льдины. Здравствуй, в…сна!</a:t>
            </a:r>
            <a:endParaRPr lang="ru-RU" sz="4400" dirty="0"/>
          </a:p>
        </p:txBody>
      </p:sp>
      <p:pic>
        <p:nvPicPr>
          <p:cNvPr id="4" name="Picture 8" descr="bd0722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5625"/>
            <a:ext cx="12954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7064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467600" cy="4525963"/>
          </a:xfrm>
        </p:spPr>
        <p:txBody>
          <a:bodyPr/>
          <a:lstStyle/>
          <a:p>
            <a:r>
              <a:rPr lang="ru-RU" dirty="0"/>
              <a:t>– «Я хорошо знаю…»</a:t>
            </a:r>
            <a:br>
              <a:rPr lang="ru-RU" dirty="0"/>
            </a:br>
            <a:r>
              <a:rPr lang="ru-RU" dirty="0"/>
              <a:t>– «Чем я могу поделиться….»</a:t>
            </a:r>
          </a:p>
        </p:txBody>
      </p:sp>
      <p:pic>
        <p:nvPicPr>
          <p:cNvPr id="5" name="Picture 5" descr="sch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357563"/>
            <a:ext cx="2298700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i="1" dirty="0"/>
              <a:t>Если гласная у вас вызвала сомнение,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i="1" dirty="0"/>
              <a:t>Обязательно поставь её под ударение.</a:t>
            </a:r>
            <a:endParaRPr lang="ru-RU" sz="4400" dirty="0"/>
          </a:p>
        </p:txBody>
      </p:sp>
      <p:pic>
        <p:nvPicPr>
          <p:cNvPr id="4" name="Picture 14" descr="pe0001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403850"/>
            <a:ext cx="21336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2\Desktop\12533418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5064" y="1"/>
            <a:ext cx="9199064" cy="689929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214422"/>
            <a:ext cx="6357982" cy="285752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Тема:</a:t>
            </a:r>
            <a:r>
              <a:rPr lang="ru-RU" dirty="0">
                <a:solidFill>
                  <a:schemeClr val="tx1"/>
                </a:solidFill>
              </a:rPr>
              <a:t> «Правописание безударных гласных в корне»</a:t>
            </a:r>
          </a:p>
        </p:txBody>
      </p:sp>
      <p:pic>
        <p:nvPicPr>
          <p:cNvPr id="5" name="Picture 7" descr="BD0596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357562"/>
            <a:ext cx="24018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6480048" cy="230124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Исследователь:</a:t>
            </a:r>
            <a:r>
              <a:rPr lang="ru-RU" sz="54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тот, кто занимается научным исследованием чего-либо.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6480048" cy="1752600"/>
          </a:xfrm>
        </p:spPr>
        <p:txBody>
          <a:bodyPr/>
          <a:lstStyle/>
          <a:p>
            <a:r>
              <a:rPr lang="ru-RU" b="1" dirty="0" smtClean="0"/>
              <a:t>Новый толково-словообразовательный словарь русского языка. Автор Т. Ф. Ефремова.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 descr="office4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786322"/>
            <a:ext cx="2214563" cy="17208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7064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467600" cy="4525963"/>
          </a:xfrm>
        </p:spPr>
        <p:txBody>
          <a:bodyPr/>
          <a:lstStyle/>
          <a:p>
            <a:r>
              <a:rPr lang="ru-RU" dirty="0"/>
              <a:t>– «Я хорошо знаю…»</a:t>
            </a:r>
            <a:br>
              <a:rPr lang="ru-RU" dirty="0"/>
            </a:br>
            <a:r>
              <a:rPr lang="ru-RU" dirty="0"/>
              <a:t>– «Чем я могу поделиться….»</a:t>
            </a:r>
          </a:p>
        </p:txBody>
      </p:sp>
      <p:pic>
        <p:nvPicPr>
          <p:cNvPr id="5" name="Picture 5" descr="sch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857496"/>
            <a:ext cx="2298700" cy="331152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Очень хорошо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Допустил ошибку            Не справился с</a:t>
            </a:r>
          </a:p>
          <a:p>
            <a:pPr>
              <a:buNone/>
            </a:pPr>
            <a:r>
              <a:rPr lang="ru-RU" dirty="0" smtClean="0"/>
              <a:t>                                              заданием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57290" y="228599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428728" y="4357694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5720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250265" y="2107397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928794" y="3929066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6536545" y="4393413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12\Desktop\1332885327_ruertoy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924" y="-9727"/>
            <a:ext cx="9156924" cy="686377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67513" y="4684712"/>
            <a:ext cx="2376487" cy="2173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smtClean="0"/>
              <a:t>Алгоритм проверки.</a:t>
            </a:r>
            <a:r>
              <a:rPr lang="ru-RU" smtClean="0"/>
              <a:t> </a:t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467600" cy="505461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sz="3500" dirty="0"/>
              <a:t>1. Прочитай слово, поставь ударение. </a:t>
            </a:r>
            <a:br>
              <a:rPr lang="ru-RU" sz="3500" dirty="0"/>
            </a:br>
            <a:r>
              <a:rPr lang="ru-RU" sz="3500" dirty="0"/>
              <a:t>2. Определи, в какой части слова находится безударный гласный. Выдели корень и безударный гласный.</a:t>
            </a:r>
            <a:br>
              <a:rPr lang="ru-RU" sz="3500" dirty="0"/>
            </a:br>
            <a:r>
              <a:rPr lang="ru-RU" sz="3500" dirty="0"/>
              <a:t>3. Для проверки измени слово или подбери однокоренное, чтобы проверяемый гласный стоял под ударением.</a:t>
            </a:r>
            <a:br>
              <a:rPr lang="ru-RU" sz="3500" dirty="0"/>
            </a:br>
            <a:r>
              <a:rPr lang="ru-RU" sz="3500" dirty="0"/>
              <a:t>4. Напиши в слове такую же гласную, как и в проверочном. </a:t>
            </a:r>
            <a:br>
              <a:rPr lang="ru-RU" sz="3500" dirty="0"/>
            </a:br>
            <a:r>
              <a:rPr lang="ru-RU" sz="3500" dirty="0"/>
              <a:t>5. Обозначь орфограмму.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1.   </a:t>
            </a:r>
            <a:r>
              <a:rPr lang="ru-RU" sz="4800" dirty="0"/>
              <a:t>в..сна</a:t>
            </a:r>
            <a:r>
              <a:rPr lang="ru-RU" sz="4800" dirty="0" smtClean="0"/>
              <a:t>, </a:t>
            </a:r>
            <a:r>
              <a:rPr lang="ru-RU" sz="4800" dirty="0"/>
              <a:t>п..</a:t>
            </a:r>
            <a:r>
              <a:rPr lang="ru-RU" sz="4800" dirty="0" err="1" smtClean="0"/>
              <a:t>хать</a:t>
            </a:r>
            <a:r>
              <a:rPr lang="ru-RU" sz="4800" dirty="0" smtClean="0"/>
              <a:t>, гр</a:t>
            </a:r>
            <a:r>
              <a:rPr lang="ru-RU" sz="4800" dirty="0"/>
              <a:t>..</a:t>
            </a:r>
            <a:r>
              <a:rPr lang="ru-RU" sz="4800" dirty="0" err="1"/>
              <a:t>чи</a:t>
            </a:r>
            <a:r>
              <a:rPr lang="ru-RU" sz="4800" dirty="0"/>
              <a:t>, </a:t>
            </a:r>
            <a:r>
              <a:rPr lang="ru-RU" sz="4800" dirty="0" err="1"/>
              <a:t>скв</a:t>
            </a:r>
            <a:r>
              <a:rPr lang="ru-RU" sz="4800" dirty="0"/>
              <a:t>..</a:t>
            </a:r>
            <a:r>
              <a:rPr lang="ru-RU" sz="4800" dirty="0" err="1"/>
              <a:t>рцы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 smtClean="0"/>
          </a:p>
          <a:p>
            <a:r>
              <a:rPr lang="ru-RU" sz="4800" dirty="0" smtClean="0"/>
              <a:t> 2.  к</a:t>
            </a:r>
            <a:r>
              <a:rPr lang="ru-RU" sz="4800" dirty="0"/>
              <a:t>..</a:t>
            </a:r>
            <a:r>
              <a:rPr lang="ru-RU" sz="4800" dirty="0" err="1"/>
              <a:t>пель</a:t>
            </a:r>
            <a:r>
              <a:rPr lang="ru-RU" sz="4800" dirty="0"/>
              <a:t>, </a:t>
            </a:r>
            <a:r>
              <a:rPr lang="ru-RU" sz="4800" dirty="0" err="1"/>
              <a:t>цв</a:t>
            </a:r>
            <a:r>
              <a:rPr lang="ru-RU" sz="4800" dirty="0"/>
              <a:t>..ты, </a:t>
            </a:r>
            <a:r>
              <a:rPr lang="ru-RU" sz="4800" dirty="0" err="1"/>
              <a:t>скв</a:t>
            </a:r>
            <a:r>
              <a:rPr lang="ru-RU" sz="4800" dirty="0"/>
              <a:t>..речники, </a:t>
            </a:r>
            <a:r>
              <a:rPr lang="ru-RU" sz="4800" dirty="0" err="1"/>
              <a:t>тр.ва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5" descr="school3"/>
          <p:cNvPicPr>
            <a:picLocks noChangeAspect="1" noChangeArrowheads="1"/>
          </p:cNvPicPr>
          <p:nvPr/>
        </p:nvPicPr>
        <p:blipFill>
          <a:blip r:embed="rId2" cstate="print"/>
          <a:srcRect b="17874"/>
          <a:stretch>
            <a:fillRect/>
          </a:stretch>
        </p:blipFill>
        <p:spPr bwMode="auto">
          <a:xfrm>
            <a:off x="7643834" y="5202238"/>
            <a:ext cx="1714500" cy="165576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B8F0E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133</Words>
  <Application>Microsoft Office PowerPoint</Application>
  <PresentationFormat>Экран (4:3)</PresentationFormat>
  <Paragraphs>21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Разработал   учитель начальных классов Бережная Т.Н.</vt:lpstr>
      <vt:lpstr>Тема: «Правописание безударных гласных в корне»</vt:lpstr>
      <vt:lpstr>Исследователь: тот, кто занимается научным исследованием чего-либо.</vt:lpstr>
      <vt:lpstr>Слайд 4</vt:lpstr>
      <vt:lpstr>Слайд 5</vt:lpstr>
      <vt:lpstr>Слайд 6</vt:lpstr>
      <vt:lpstr>Слайд 7</vt:lpstr>
      <vt:lpstr>Алгоритм проверки.  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«Правописание безударных гласных в корне»</dc:title>
  <dc:creator>Бережной</dc:creator>
  <cp:lastModifiedBy>Бережной </cp:lastModifiedBy>
  <cp:revision>10</cp:revision>
  <dcterms:created xsi:type="dcterms:W3CDTF">2012-04-16T15:40:46Z</dcterms:created>
  <dcterms:modified xsi:type="dcterms:W3CDTF">2013-01-20T07:57:08Z</dcterms:modified>
</cp:coreProperties>
</file>