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3" r:id="rId9"/>
    <p:sldId id="269" r:id="rId10"/>
    <p:sldId id="268" r:id="rId11"/>
    <p:sldId id="267" r:id="rId12"/>
    <p:sldId id="266" r:id="rId13"/>
    <p:sldId id="265" r:id="rId14"/>
    <p:sldId id="270" r:id="rId15"/>
    <p:sldId id="271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DE70-099C-404D-A49C-C8C987175AF8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B497-F8CC-45AF-BC8E-A16698EC3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9B497-F8CC-45AF-BC8E-A16698EC37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9B497-F8CC-45AF-BC8E-A16698EC37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17371F-9C75-4245-8823-B9EFB1A8A2BE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2811B5-D9EC-4FFD-BDE7-C8136F47B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252658"/>
          </a:xfrm>
        </p:spPr>
        <p:txBody>
          <a:bodyPr/>
          <a:lstStyle/>
          <a:p>
            <a:r>
              <a:rPr lang="ru-RU" dirty="0" smtClean="0"/>
              <a:t>Интерактивное обучение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2786058"/>
            <a:ext cx="5114778" cy="1214446"/>
          </a:xfrm>
        </p:spPr>
        <p:txBody>
          <a:bodyPr/>
          <a:lstStyle/>
          <a:p>
            <a:r>
              <a:rPr lang="ru-RU" dirty="0" smtClean="0"/>
              <a:t>формы и методы</a:t>
            </a:r>
            <a:endParaRPr lang="ru-RU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572396" y="3857628"/>
            <a:ext cx="1143000" cy="1905000"/>
            <a:chOff x="5040" y="1728"/>
            <a:chExt cx="720" cy="1200"/>
          </a:xfrm>
        </p:grpSpPr>
        <p:sp>
          <p:nvSpPr>
            <p:cNvPr id="5" name="Line 11"/>
            <p:cNvSpPr>
              <a:spLocks noChangeShapeType="1"/>
            </p:cNvSpPr>
            <p:nvPr/>
          </p:nvSpPr>
          <p:spPr bwMode="auto">
            <a:xfrm flipV="1">
              <a:off x="5424" y="1728"/>
              <a:ext cx="0" cy="120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12" descr="bd15996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40" y="2016"/>
              <a:ext cx="720" cy="691"/>
            </a:xfrm>
            <a:prstGeom prst="rect">
              <a:avLst/>
            </a:prstGeom>
            <a:noFill/>
          </p:spPr>
        </p:pic>
      </p:grpSp>
      <p:sp>
        <p:nvSpPr>
          <p:cNvPr id="7" name="Подзаголовок 2"/>
          <p:cNvSpPr txBox="1">
            <a:spLocks/>
          </p:cNvSpPr>
          <p:nvPr/>
        </p:nvSpPr>
        <p:spPr>
          <a:xfrm>
            <a:off x="2786050" y="5357826"/>
            <a:ext cx="3429024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4000504"/>
            <a:ext cx="3357586" cy="178595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Выполнили: </a:t>
            </a:r>
          </a:p>
          <a:p>
            <a:r>
              <a:rPr lang="ru-RU" dirty="0" smtClean="0"/>
              <a:t>Плотникова Елена Ильинична,</a:t>
            </a:r>
          </a:p>
          <a:p>
            <a:r>
              <a:rPr lang="ru-RU" dirty="0" err="1" smtClean="0"/>
              <a:t>Зус</a:t>
            </a:r>
            <a:r>
              <a:rPr lang="ru-RU" dirty="0" smtClean="0"/>
              <a:t> Анна </a:t>
            </a:r>
            <a:r>
              <a:rPr lang="ru-RU" dirty="0" smtClean="0"/>
              <a:t>Николаевна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4" y="6215082"/>
            <a:ext cx="2143140" cy="357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Белово </a:t>
            </a:r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8596" y="571480"/>
            <a:ext cx="77057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Под интерактивными методами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понимается система правил взаимодействия учителя и учащихся в форме учебных игр и ситуаций, обеспечивающая педагогически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эффективное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познавательное общение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обучения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9725"/>
            <a:ext cx="7358114" cy="48466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Наиболее актуальной интерактивной формой является кейс-метод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Анализ ситуаций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произошло от латинского термина «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casus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— запутанный или необычный случай.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метода анализа ситуаций: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навыков анализа и критического мышления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Соединение теории и практики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Представление примеров принимаемых решений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Демонстрация различных позиций и точек зрения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Формирование навыков оценки альтернативных вариантов в условиях неопределенности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7239000" cy="40719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научить слушателей, как индивидуально, так и в составе группы: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1.анализировать информацию,       сортировать ее для решения заданной задачи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2. выявлять ключевые проблемы,      генерировать альтернативные пути решения и оценивать их </a:t>
            </a:r>
            <a:b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3. выбирать оптимальное решение и формировать программы действий и т.п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67866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Цель кейс-метода</a:t>
            </a:r>
            <a:endParaRPr lang="ru-RU" sz="3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дополнительные эффекты </a:t>
            </a:r>
            <a:br>
              <a:rPr lang="ru-RU" dirty="0" smtClean="0"/>
            </a:br>
            <a:r>
              <a:rPr lang="ru-RU" dirty="0" smtClean="0"/>
              <a:t>кейс-метода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обучаемые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Получают коммуникативные навыки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Развивают презентационные умения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Формируют интерактивные умения, позволяющие эффективно взаимодействовать и принимать коллективные решения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Приобретают экспертные умения и навыки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Учатся учиться, самостоятельно отыскивая необходимые знания для решения ситуационной проблемы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Надеемся, что изменяют мотивацию к обучению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Autofit/>
          </a:bodyPr>
          <a:lstStyle/>
          <a:p>
            <a:r>
              <a:rPr lang="ru-RU" sz="3400" dirty="0" smtClean="0"/>
              <a:t>К кейс-методу, активизирующим учебный процесс,  относятся: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ситуационного анализа (Метод анализа конкретных ситуаций , ситуационные задачи и упражнения;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кейс-стадии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инцидента;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ситуационно-ролевых игр;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разбора деловой корреспонденции;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игровое проектирование;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метод дискуссии.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Достоинства интерактивного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Расширение ресурсной базы</a:t>
            </a:r>
          </a:p>
          <a:p>
            <a:r>
              <a:rPr lang="ru-RU" sz="2400" dirty="0" smtClean="0"/>
              <a:t>Увеличивается степень мотивации</a:t>
            </a:r>
          </a:p>
          <a:p>
            <a:r>
              <a:rPr lang="ru-RU" sz="2400" dirty="0" smtClean="0"/>
              <a:t>Максимальная индивидуализация обучения</a:t>
            </a:r>
          </a:p>
          <a:p>
            <a:r>
              <a:rPr lang="ru-RU" sz="2400" dirty="0" smtClean="0"/>
              <a:t>Акцент на деятельность и практику</a:t>
            </a:r>
          </a:p>
          <a:p>
            <a:r>
              <a:rPr lang="ru-RU" sz="2400" dirty="0" smtClean="0"/>
              <a:t>Широкие возможности для творчества</a:t>
            </a:r>
          </a:p>
          <a:p>
            <a:r>
              <a:rPr lang="ru-RU" sz="2400" dirty="0" smtClean="0"/>
              <a:t>Прочность усвоения материала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Недостатки </a:t>
            </a:r>
            <a:br>
              <a:rPr lang="ru-RU" dirty="0" smtClean="0"/>
            </a:br>
            <a:r>
              <a:rPr lang="ru-RU" dirty="0" smtClean="0"/>
              <a:t>интерактивного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Строгий лимит обучающихся</a:t>
            </a:r>
          </a:p>
          <a:p>
            <a:r>
              <a:rPr lang="ru-RU" dirty="0" smtClean="0"/>
              <a:t>Небольшой объем изучаемого материала </a:t>
            </a:r>
          </a:p>
          <a:p>
            <a:r>
              <a:rPr lang="ru-RU" dirty="0" smtClean="0"/>
              <a:t>Первоначально сформулированная тема может быть рассмотрена поверхностно, если ученики недостаточно подготовлены</a:t>
            </a:r>
          </a:p>
          <a:p>
            <a:r>
              <a:rPr lang="ru-RU" dirty="0" smtClean="0"/>
              <a:t>Требуется определенное количество времени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2340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239000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</a:t>
            </a:r>
            <a:r>
              <a:rPr lang="en-US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XXI</a:t>
            </a: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веке требуется современный человек, который не только вооружен новыми знаниями, но и умеет их применять для решения возникающих перед ним проблем в быстро меняющемся мире.</a:t>
            </a:r>
          </a:p>
          <a:p>
            <a:pPr>
              <a:buNone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Развитие личности требует раскрытия новых качеств и возможностей.</a:t>
            </a:r>
            <a:endParaRPr lang="ru-RU" sz="2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71941"/>
            <a:ext cx="3792559" cy="225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494031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Современное образование предъявляет новые требования к формам и методам обучения. Одним из современных и востребованных методов является – интерактивное обучение. </a:t>
            </a:r>
            <a:endParaRPr lang="ru-RU" sz="32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00034" y="928670"/>
            <a:ext cx="3352800" cy="1079500"/>
            <a:chOff x="1008" y="1872"/>
            <a:chExt cx="2112" cy="601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008" y="1968"/>
              <a:ext cx="2112" cy="384"/>
            </a:xfrm>
            <a:prstGeom prst="line">
              <a:avLst/>
            </a:prstGeom>
            <a:noFill/>
            <a:ln w="127000">
              <a:solidFill>
                <a:srgbClr val="00FF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" name="Picture 6" descr="bd06496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6" y="1872"/>
              <a:ext cx="572" cy="6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Интерактивное обучение </a:t>
            </a:r>
            <a:br>
              <a:rPr lang="ru-RU" dirty="0" smtClean="0"/>
            </a:br>
            <a:r>
              <a:rPr lang="ru-RU" sz="1600" dirty="0" smtClean="0"/>
              <a:t>(от англ. </a:t>
            </a:r>
            <a:r>
              <a:rPr lang="ru-RU" sz="1600" dirty="0" err="1" smtClean="0"/>
              <a:t>interation</a:t>
            </a:r>
            <a:r>
              <a:rPr lang="ru-RU" sz="1600" dirty="0" smtClean="0"/>
              <a:t> - взаимодействие)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обучение</a:t>
            </a:r>
            <a:r>
              <a:rPr lang="ru-RU" dirty="0"/>
              <a:t>, построенное на взаимодействии учащегося с учебным окружением, учебной средой, которая служит областью осваиваемого опыта. 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14348" y="4000504"/>
            <a:ext cx="2643206" cy="1371600"/>
            <a:chOff x="4524" y="2688"/>
            <a:chExt cx="756" cy="864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V="1">
              <a:off x="4992" y="2880"/>
              <a:ext cx="1" cy="672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9" descr="bd0778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24" y="2688"/>
              <a:ext cx="756" cy="550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3428992" y="3571877"/>
            <a:ext cx="4572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Целью интерактивного обучения  </a:t>
            </a:r>
          </a:p>
          <a:p>
            <a:pPr algn="r"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является общее развитие учащихся, </a:t>
            </a:r>
          </a:p>
          <a:p>
            <a:pPr algn="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Arial" charset="0"/>
              </a:rPr>
              <a:t>предоставление каждому из них оптимальных возможностей в личностном становлении,</a:t>
            </a:r>
          </a:p>
          <a:p>
            <a:pPr algn="r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 smtClean="0">
                <a:latin typeface="Arial" charset="0"/>
              </a:rPr>
              <a:t> в расширении возможностей самоопределения и самореализации в профессиональной сфере.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принцип интерактивного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п</a:t>
            </a:r>
            <a:r>
              <a:rPr lang="ru-RU" i="1" dirty="0" smtClean="0"/>
              <a:t>ринцип </a:t>
            </a:r>
            <a:r>
              <a:rPr lang="ru-RU" i="1" dirty="0"/>
              <a:t>сотрудничества субъектов образовательного процесса,</a:t>
            </a:r>
            <a:r>
              <a:rPr lang="ru-RU" dirty="0"/>
              <a:t> предполагающий учёт личностных и возрастных особенностей и потребностей обучающихся, осуществление их психолого-педагогической поддержки в процессе обучения, что приводит к обогащению опыта, актуализации и развития, самообразования. </a:t>
            </a:r>
          </a:p>
          <a:p>
            <a:endParaRPr lang="ru-RU" dirty="0"/>
          </a:p>
        </p:txBody>
      </p: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4000496" y="5000636"/>
            <a:ext cx="4495800" cy="1000125"/>
            <a:chOff x="1440" y="2598"/>
            <a:chExt cx="2832" cy="630"/>
          </a:xfrm>
        </p:grpSpPr>
        <p:sp>
          <p:nvSpPr>
            <p:cNvPr id="5" name="Line 90"/>
            <p:cNvSpPr>
              <a:spLocks noChangeShapeType="1"/>
            </p:cNvSpPr>
            <p:nvPr/>
          </p:nvSpPr>
          <p:spPr bwMode="auto">
            <a:xfrm flipV="1">
              <a:off x="1440" y="2736"/>
              <a:ext cx="2832" cy="384"/>
            </a:xfrm>
            <a:prstGeom prst="line">
              <a:avLst/>
            </a:prstGeom>
            <a:noFill/>
            <a:ln w="127000">
              <a:solidFill>
                <a:srgbClr val="FC96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91" descr="so01595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04" y="2598"/>
              <a:ext cx="816" cy="63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Задачи, которые решает интерактивное общение:</a:t>
            </a:r>
            <a:endParaRPr lang="ru-RU" sz="3400" dirty="0"/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7500958" y="1000108"/>
            <a:ext cx="685800" cy="1219200"/>
            <a:chOff x="4032" y="1968"/>
            <a:chExt cx="432" cy="768"/>
          </a:xfrm>
        </p:grpSpPr>
        <p:sp>
          <p:nvSpPr>
            <p:cNvPr id="5" name="Line 109"/>
            <p:cNvSpPr>
              <a:spLocks noChangeShapeType="1"/>
            </p:cNvSpPr>
            <p:nvPr/>
          </p:nvSpPr>
          <p:spPr bwMode="auto">
            <a:xfrm flipV="1">
              <a:off x="4224" y="1968"/>
              <a:ext cx="0" cy="768"/>
            </a:xfrm>
            <a:prstGeom prst="line">
              <a:avLst/>
            </a:prstGeom>
            <a:noFill/>
            <a:ln w="127000">
              <a:solidFill>
                <a:srgbClr val="FC9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" name="Picture 110" descr="hh011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2" y="2256"/>
              <a:ext cx="432" cy="407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571472" y="1857364"/>
            <a:ext cx="6786610" cy="3897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1C1C1C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ru-RU" sz="2000" b="1" dirty="0" smtClean="0">
              <a:solidFill>
                <a:srgbClr val="1C1C1C"/>
              </a:solidFill>
            </a:endParaRP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dirty="0" smtClean="0">
                <a:solidFill>
                  <a:srgbClr val="1C1C1C"/>
                </a:solidFill>
              </a:rPr>
              <a:t>Развивает коммуникативные умения и навыки, помогает установлению эмоциональных контактов между обучающимися. 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dirty="0" smtClean="0"/>
              <a:t>Решает информативную задачу, так как обеспечивает обучающихся необходимой информацией, без которых невозможно реализовать совместную деятельность.  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dirty="0" smtClean="0"/>
              <a:t>Решает воспитательную задачу, так как формирует отношение к людям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dirty="0" smtClean="0"/>
              <a:t>Развиваются общие учебные умения и навыки (анализ, синтез)</a:t>
            </a:r>
          </a:p>
          <a:p>
            <a:pPr marL="342900" indent="-342900">
              <a:buFont typeface="Wingdings" pitchFamily="2" charset="2"/>
              <a:buAutoNum type="arabicPeriod"/>
            </a:pPr>
            <a:r>
              <a:rPr lang="ru-RU" dirty="0" smtClean="0"/>
              <a:t>Релаксация</a:t>
            </a:r>
            <a:endParaRPr lang="ru-RU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Особенность</a:t>
            </a:r>
            <a:r>
              <a:rPr lang="ru-RU" dirty="0" smtClean="0"/>
              <a:t> интерактивного обучения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организация </a:t>
            </a:r>
            <a:r>
              <a:rPr lang="ru-RU" dirty="0"/>
              <a:t>внутри групп </a:t>
            </a:r>
            <a:r>
              <a:rPr lang="ru-RU" i="1" dirty="0"/>
              <a:t>интенсивного диалога</a:t>
            </a:r>
            <a:r>
              <a:rPr lang="ru-RU" dirty="0"/>
              <a:t>, при необходимости сменяющегося на </a:t>
            </a:r>
            <a:r>
              <a:rPr lang="ru-RU" i="1" dirty="0" err="1" smtClean="0"/>
              <a:t>полилог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icon_pa_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71678"/>
            <a:ext cx="2006608" cy="228601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967335"/>
            <a:ext cx="5500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Методологическая основа интерактивного обучения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786190"/>
            <a:ext cx="55007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600" dirty="0" smtClean="0"/>
              <a:t>Личностно-ориентированный подход в сочетании с деятельностным, развивающим подходами к обучению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dirty="0"/>
              <a:t>Ведущими формами интерактивного обучения является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857364"/>
            <a:ext cx="3357586" cy="14287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диалоговые формы деятельности: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2928934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«Круглый стол»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4480" y="3714752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«Заседание экспертной группы»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71802" y="4429132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«Форум»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5143512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«Симпозиум»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00760" y="5857892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«Судебное заседание»</a:t>
            </a:r>
            <a:endParaRPr lang="ru-RU" dirty="0"/>
          </a:p>
        </p:txBody>
      </p: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6643702" y="2143116"/>
            <a:ext cx="1614494" cy="2286016"/>
            <a:chOff x="4032" y="1968"/>
            <a:chExt cx="432" cy="768"/>
          </a:xfrm>
        </p:grpSpPr>
        <p:sp>
          <p:nvSpPr>
            <p:cNvPr id="22" name="Line 109"/>
            <p:cNvSpPr>
              <a:spLocks noChangeShapeType="1"/>
            </p:cNvSpPr>
            <p:nvPr/>
          </p:nvSpPr>
          <p:spPr bwMode="auto">
            <a:xfrm flipV="1">
              <a:off x="4224" y="1968"/>
              <a:ext cx="0" cy="768"/>
            </a:xfrm>
            <a:prstGeom prst="line">
              <a:avLst/>
            </a:prstGeom>
            <a:noFill/>
            <a:ln w="127000">
              <a:solidFill>
                <a:srgbClr val="FC9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" name="Picture 110" descr="hh01163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2" y="2256"/>
              <a:ext cx="432" cy="4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67866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 интерактивным методам проведения семинаров относят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357166"/>
            <a:ext cx="678661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None/>
            </a:pPr>
            <a:r>
              <a:rPr lang="ru-RU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 интерактивным методам проведения семинаров относят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21455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мозговой штурм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5918" y="292893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обыгрывание ролей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292893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учебные деловые игры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8" y="221455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игровое проектирование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471488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проблемных (или других)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3714752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анализ конкретных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6248" y="4714884"/>
            <a:ext cx="192882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ситуаций  (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case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-метод) </a:t>
            </a:r>
            <a:endParaRPr lang="ru-RU" dirty="0"/>
          </a:p>
        </p:txBody>
      </p:sp>
      <p:cxnSp>
        <p:nvCxnSpPr>
          <p:cNvPr id="14" name="Shape 13"/>
          <p:cNvCxnSpPr>
            <a:stCxn id="11" idx="1"/>
          </p:cNvCxnSpPr>
          <p:nvPr/>
        </p:nvCxnSpPr>
        <p:spPr>
          <a:xfrm rot="10800000" flipV="1">
            <a:off x="2428860" y="4071942"/>
            <a:ext cx="428628" cy="6429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11" idx="3"/>
            <a:endCxn id="12" idx="0"/>
          </p:cNvCxnSpPr>
          <p:nvPr/>
        </p:nvCxnSpPr>
        <p:spPr>
          <a:xfrm>
            <a:off x="4786314" y="4071942"/>
            <a:ext cx="464347" cy="6429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226</TotalTime>
  <Words>554</Words>
  <Application>Microsoft Office PowerPoint</Application>
  <PresentationFormat>Экран (4:3)</PresentationFormat>
  <Paragraphs>88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Интерактивное обучение</vt:lpstr>
      <vt:lpstr>Слайд 2</vt:lpstr>
      <vt:lpstr>Современное образование предъявляет новые требования к формам и методам обучения. Одним из современных и востребованных методов является – интерактивное обучение. </vt:lpstr>
      <vt:lpstr>Интерактивное обучение  (от англ. interation - взаимодействие)</vt:lpstr>
      <vt:lpstr>Главный принцип интерактивного обучения</vt:lpstr>
      <vt:lpstr>Задачи, которые решает интерактивное общение:</vt:lpstr>
      <vt:lpstr>Особенность интерактивного обучения </vt:lpstr>
      <vt:lpstr>Ведущими формами интерактивного обучения является  </vt:lpstr>
      <vt:lpstr>Слайд 9</vt:lpstr>
      <vt:lpstr>Слайд 10</vt:lpstr>
      <vt:lpstr>Методы обучения</vt:lpstr>
      <vt:lpstr>Наиболее актуальной интерактивной формой является кейс-метод</vt:lpstr>
      <vt:lpstr>научить слушателей, как индивидуально, так и в составе группы:         1.анализировать информацию,       сортировать ее для решения заданной задачи         2. выявлять ключевые проблемы,      генерировать альтернативные пути решения и оценивать их        3. выбирать оптимальное решение и формировать программы действий и т.п. </vt:lpstr>
      <vt:lpstr>дополнительные эффекты  кейс-метода -  обучаемые</vt:lpstr>
      <vt:lpstr>К кейс-методу, активизирующим учебный процесс,  относятся:</vt:lpstr>
      <vt:lpstr>Достоинства интерактивного обучения</vt:lpstr>
      <vt:lpstr>Недостатки  интерактивного обучения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Интерактивное обучение</dc:title>
  <dc:creator>сош-№11</dc:creator>
  <cp:lastModifiedBy>сош-№11</cp:lastModifiedBy>
  <cp:revision>24</cp:revision>
  <dcterms:created xsi:type="dcterms:W3CDTF">2012-12-23T10:55:45Z</dcterms:created>
  <dcterms:modified xsi:type="dcterms:W3CDTF">2013-01-08T04:46:50Z</dcterms:modified>
</cp:coreProperties>
</file>