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Египта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способе умножения…</a:t>
            </a: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000FF"/>
                </a:solidFill>
              </a:rPr>
              <a:t>Выполнил : Максимов Игорь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                   </a:t>
            </a:r>
            <a:r>
              <a:rPr lang="ru-RU" sz="2400" dirty="0" smtClean="0">
                <a:solidFill>
                  <a:srgbClr val="0000FF"/>
                </a:solidFill>
              </a:rPr>
              <a:t>       </a:t>
            </a:r>
            <a:r>
              <a:rPr lang="ru-RU" sz="2400" dirty="0">
                <a:solidFill>
                  <a:srgbClr val="0000FF"/>
                </a:solidFill>
              </a:rPr>
              <a:t>5 «а» класс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327915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20688"/>
            <a:ext cx="73342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КАК УМНОЖАЛИ ЕГИПТЯНЕ…</a:t>
            </a:r>
            <a:r>
              <a:rPr lang="ru-RU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32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Способ удвоения.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dirty="0">
                <a:solidFill>
                  <a:srgbClr val="006600"/>
                </a:solidFill>
                <a:latin typeface="Bookman Old Style" pitchFamily="18" charset="0"/>
              </a:rPr>
              <a:t/>
            </a:r>
            <a:br>
              <a:rPr lang="ru-RU" sz="3200" dirty="0">
                <a:solidFill>
                  <a:srgbClr val="006600"/>
                </a:solidFill>
                <a:latin typeface="Bookman Old Style" pitchFamily="18" charset="0"/>
              </a:rPr>
            </a:br>
            <a:endParaRPr lang="ru-RU" sz="3200" dirty="0">
              <a:solidFill>
                <a:srgbClr val="66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1844824"/>
                <a:ext cx="7317432" cy="4392488"/>
              </a:xfrm>
            </p:spPr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ru-RU" sz="2000" b="1" dirty="0" smtClean="0">
                    <a:solidFill>
                      <a:srgbClr val="000066"/>
                    </a:solidFill>
                    <a:latin typeface="Bookman Old Style" pitchFamily="18" charset="0"/>
                  </a:rPr>
                  <a:t>Египтяне заменили умножение на любое число, </a:t>
                </a:r>
                <a:r>
                  <a:rPr lang="ru-RU" sz="2000" b="1" dirty="0" err="1" smtClean="0">
                    <a:solidFill>
                      <a:srgbClr val="000066"/>
                    </a:solidFill>
                    <a:latin typeface="Bookman Old Style" pitchFamily="18" charset="0"/>
                  </a:rPr>
                  <a:t>удвоением,т.е</a:t>
                </a:r>
                <a:r>
                  <a:rPr lang="ru-RU" sz="2000" b="1" dirty="0">
                    <a:solidFill>
                      <a:srgbClr val="000066"/>
                    </a:solidFill>
                    <a:latin typeface="Bookman Old Style" pitchFamily="18" charset="0"/>
                  </a:rPr>
                  <a:t>.  сложением числа с самим собой</a:t>
                </a:r>
                <a:r>
                  <a:rPr lang="ru-RU" sz="2000" b="1" dirty="0" smtClean="0">
                    <a:solidFill>
                      <a:srgbClr val="000066"/>
                    </a:solidFill>
                    <a:latin typeface="Bookman Old Style" pitchFamily="18" charset="0"/>
                  </a:rPr>
                  <a:t>.</a:t>
                </a:r>
              </a:p>
              <a:p>
                <a:pPr marL="45720" indent="0">
                  <a:buNone/>
                </a:pPr>
                <a:r>
                  <a:rPr lang="ru-RU" sz="2400" b="1" u="sng" dirty="0">
                    <a:solidFill>
                      <a:srgbClr val="7030A0"/>
                    </a:solidFill>
                    <a:latin typeface="Bookman Old Style" pitchFamily="18" charset="0"/>
                  </a:rPr>
                  <a:t>Пример</a:t>
                </a:r>
                <a:r>
                  <a: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</a:rPr>
                  <a:t>    </a:t>
                </a:r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</a:rPr>
                  <a:t>36</a:t>
                </a:r>
                <a:r>
                  <a:rPr lang="en-US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charset="0"/>
                  </a:rPr>
                  <a:t>×</a:t>
                </a:r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Bookman Old Style" pitchFamily="18" charset="0"/>
                    <a:cs typeface="Arial" charset="0"/>
                  </a:rPr>
                  <a:t>5=180</a:t>
                </a:r>
                <a:endParaRPr lang="en-US" sz="24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charset="0"/>
                </a:endParaRPr>
              </a:p>
              <a:p>
                <a:pPr marL="45720" indent="0">
                  <a:buNone/>
                </a:pPr>
                <a:r>
                  <a:rPr lang="ru-RU" b="1" dirty="0" smtClean="0">
                    <a:solidFill>
                      <a:srgbClr val="C00000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b="1" dirty="0" smtClean="0">
                    <a:solidFill>
                      <a:srgbClr val="C00000"/>
                    </a:solidFill>
                  </a:rPr>
                  <a:t>        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1    36          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rgbClr val="C00000"/>
                    </a:solidFill>
                  </a:rPr>
                  <a:t>       </a:t>
                </a:r>
              </a:p>
              <a:p>
                <a:pPr marL="4572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</a:rPr>
                  <a:t>                     2    72       </a:t>
                </a:r>
              </a:p>
              <a:p>
                <a:pPr marL="45720" indent="0">
                  <a:buNone/>
                </a:pPr>
                <a:r>
                  <a:rPr lang="ru-RU" sz="2400" b="1" dirty="0" smtClean="0">
                    <a:solidFill>
                      <a:srgbClr val="C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</a:rPr>
                  <a:t>         4    144          </a:t>
                </a:r>
                <a14:m>
                  <m:oMath xmlns:m="http://schemas.openxmlformats.org/officeDocument/2006/math"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0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</a:rPr>
                  <a:t> </a:t>
                </a:r>
                <a:endParaRPr lang="ru-RU" sz="2000" b="1" dirty="0" smtClean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ru-RU" b="1" dirty="0" smtClean="0">
                    <a:solidFill>
                      <a:srgbClr val="C00000"/>
                    </a:solidFill>
                  </a:rPr>
                  <a:t>                                              </a:t>
                </a:r>
              </a:p>
              <a:p>
                <a:pPr marL="45720" indent="0" algn="just">
                  <a:buNone/>
                </a:pPr>
                <a:r>
                  <a:rPr lang="ru-RU" sz="2000" b="1" dirty="0">
                    <a:solidFill>
                      <a:srgbClr val="000066"/>
                    </a:solidFill>
                    <a:latin typeface="Bookman Old Style" pitchFamily="18" charset="0"/>
                  </a:rPr>
                  <a:t>Так как 5=4+1, то для получения ответа оставалось сложить числа, стоящие в правом столбике против цифр 1 и 4. Таким образом, </a:t>
                </a:r>
                <a:r>
                  <a:rPr lang="ru-RU" sz="2000" b="1" dirty="0" smtClean="0">
                    <a:solidFill>
                      <a:srgbClr val="000066"/>
                    </a:solidFill>
                    <a:latin typeface="Bookman Old Style" pitchFamily="18" charset="0"/>
                  </a:rPr>
                  <a:t>36</a:t>
                </a:r>
                <a:r>
                  <a:rPr lang="en-US" sz="2000" b="1" dirty="0" smtClean="0">
                    <a:solidFill>
                      <a:srgbClr val="000066"/>
                    </a:solidFill>
                    <a:latin typeface="Bookman Old Style" pitchFamily="18" charset="0"/>
                  </a:rPr>
                  <a:t>×</a:t>
                </a:r>
                <a:r>
                  <a:rPr lang="ru-RU" sz="2000" b="1" dirty="0" smtClean="0">
                    <a:solidFill>
                      <a:srgbClr val="000066"/>
                    </a:solidFill>
                    <a:latin typeface="Bookman Old Style" pitchFamily="18" charset="0"/>
                  </a:rPr>
                  <a:t>5=36+144=180</a:t>
                </a:r>
                <a:r>
                  <a:rPr lang="ru-RU" sz="2000" b="1" dirty="0">
                    <a:solidFill>
                      <a:srgbClr val="000066"/>
                    </a:solidFill>
                    <a:latin typeface="Bookman Old Style" pitchFamily="18" charset="0"/>
                  </a:rPr>
                  <a:t>.</a:t>
                </a:r>
                <a:endParaRPr lang="en-US" sz="2000" b="1" dirty="0">
                  <a:solidFill>
                    <a:srgbClr val="000066"/>
                  </a:solidFill>
                  <a:latin typeface="Bookman Old Style" pitchFamily="18" charset="0"/>
                </a:endParaRPr>
              </a:p>
              <a:p>
                <a:pPr marL="45720" indent="0" algn="just">
                  <a:buNone/>
                </a:pPr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1844824"/>
                <a:ext cx="7317432" cy="4392488"/>
              </a:xfrm>
              <a:blipFill rotWithShape="1">
                <a:blip r:embed="rId2"/>
                <a:stretch>
                  <a:fillRect l="-667" t="-1389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491880" y="2946276"/>
            <a:ext cx="0" cy="16561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3429000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AutoShape 22"/>
          <p:cNvCxnSpPr>
            <a:cxnSpLocks noChangeShapeType="1"/>
          </p:cNvCxnSpPr>
          <p:nvPr/>
        </p:nvCxnSpPr>
        <p:spPr bwMode="auto">
          <a:xfrm rot="10800000" flipH="1" flipV="1">
            <a:off x="2750222" y="3180262"/>
            <a:ext cx="1588" cy="533400"/>
          </a:xfrm>
          <a:prstGeom prst="curvedConnector3">
            <a:avLst>
              <a:gd name="adj1" fmla="val -18114987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23"/>
          <p:cNvCxnSpPr>
            <a:cxnSpLocks noChangeShapeType="1"/>
          </p:cNvCxnSpPr>
          <p:nvPr/>
        </p:nvCxnSpPr>
        <p:spPr bwMode="auto">
          <a:xfrm rot="10800000" flipH="1" flipV="1">
            <a:off x="2630960" y="3774368"/>
            <a:ext cx="1588" cy="5334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AutoShape 20"/>
          <p:cNvCxnSpPr>
            <a:cxnSpLocks noChangeShapeType="1"/>
          </p:cNvCxnSpPr>
          <p:nvPr/>
        </p:nvCxnSpPr>
        <p:spPr bwMode="auto">
          <a:xfrm>
            <a:off x="4800600" y="3226680"/>
            <a:ext cx="1588" cy="547688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AutoShape 20"/>
          <p:cNvCxnSpPr>
            <a:cxnSpLocks noChangeShapeType="1"/>
          </p:cNvCxnSpPr>
          <p:nvPr/>
        </p:nvCxnSpPr>
        <p:spPr bwMode="auto">
          <a:xfrm>
            <a:off x="4804799" y="3774368"/>
            <a:ext cx="1588" cy="547688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>
          <a:xfrm>
            <a:off x="2771800" y="4437112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33" descr="j0168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88063"/>
            <a:ext cx="1158875" cy="1371600"/>
          </a:xfrm>
          <a:prstGeom prst="rect">
            <a:avLst/>
          </a:prstGeom>
          <a:noFill/>
          <a:ln w="63500" cap="rnd">
            <a:solidFill>
              <a:srgbClr val="00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04664"/>
            <a:ext cx="7190184" cy="108012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ПАЛЬЦЕВЫЙ СЧЁТ. </a:t>
            </a:r>
            <a:r>
              <a:rPr lang="ru-RU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r>
              <a:rPr lang="ru-RU" sz="4800" dirty="0">
                <a:solidFill>
                  <a:schemeClr val="accent1"/>
                </a:solidFill>
                <a:latin typeface="Bookman Old Style" pitchFamily="18" charset="0"/>
              </a:rPr>
              <a:t/>
            </a:r>
            <a:br>
              <a:rPr lang="ru-RU" sz="4800" dirty="0">
                <a:solidFill>
                  <a:schemeClr val="accent1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268759"/>
            <a:ext cx="7173416" cy="5328593"/>
          </a:xfrm>
        </p:spPr>
        <p:txBody>
          <a:bodyPr>
            <a:normAutofit lnSpcReduction="10000"/>
          </a:bodyPr>
          <a:lstStyle/>
          <a:p>
            <a:pPr algn="just">
              <a:buFontTx/>
              <a:buAutoNum type="arabicPeriod"/>
            </a:pP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Вытянуть столько пальцев, на сколько первый множитель превосходит 5;</a:t>
            </a:r>
          </a:p>
          <a:p>
            <a:pPr algn="just">
              <a:buFontTx/>
              <a:buAutoNum type="arabicPeriod"/>
            </a:pP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Повторить это на другой руке, но для второго множителя;</a:t>
            </a:r>
          </a:p>
          <a:p>
            <a:pPr algn="just">
              <a:buFontTx/>
              <a:buAutoNum type="arabicPeriod"/>
            </a:pP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Взять столько десятков, сколько вытянуто пальцев на обеих руках;</a:t>
            </a:r>
          </a:p>
          <a:p>
            <a:pPr algn="just">
              <a:buFontTx/>
              <a:buAutoNum type="arabicPeriod"/>
            </a:pP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Прибавить к числу десятков произведение загнутых </a:t>
            </a:r>
            <a:r>
              <a:rPr lang="ru-RU" sz="1800" b="1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ru-RU" sz="1800" b="1" dirty="0">
                <a:solidFill>
                  <a:srgbClr val="000066"/>
                </a:solidFill>
                <a:latin typeface="Bookman Old Style" pitchFamily="18" charset="0"/>
              </a:rPr>
              <a:t>пальцев на первой и второй руках.</a:t>
            </a:r>
          </a:p>
          <a:p>
            <a:pPr marL="45720" indent="0">
              <a:buNone/>
            </a:pPr>
            <a:r>
              <a:rPr lang="ru-RU" dirty="0" smtClean="0"/>
              <a:t>                  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8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9=72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         </a:t>
            </a:r>
            <a:r>
              <a:rPr lang="en-US" sz="2000" dirty="0">
                <a:solidFill>
                  <a:srgbClr val="FF0066"/>
                </a:solidFill>
                <a:latin typeface="Comic Sans MS" pitchFamily="66" charset="0"/>
              </a:rPr>
              <a:t>3   +  </a:t>
            </a:r>
            <a:r>
              <a:rPr lang="en-US" sz="2000" dirty="0" smtClean="0">
                <a:solidFill>
                  <a:srgbClr val="FF0066"/>
                </a:solidFill>
                <a:latin typeface="Comic Sans MS" pitchFamily="66" charset="0"/>
              </a:rPr>
              <a:t>4</a:t>
            </a:r>
            <a:r>
              <a:rPr lang="ru-RU" sz="2000" dirty="0" smtClean="0">
                <a:solidFill>
                  <a:srgbClr val="FF0066"/>
                </a:solidFill>
                <a:latin typeface="Comic Sans MS" pitchFamily="66" charset="0"/>
              </a:rPr>
              <a:t>                                  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8</a:t>
            </a:r>
            <a:r>
              <a:rPr lang="en-US" sz="2000" b="1" dirty="0">
                <a:solidFill>
                  <a:srgbClr val="0000FF"/>
                </a:solidFill>
                <a:latin typeface="Bookman Old Style" pitchFamily="18" charset="0"/>
              </a:rPr>
              <a:t>&gt;</a:t>
            </a:r>
            <a:r>
              <a:rPr lang="ru-RU" sz="2000" b="1" dirty="0">
                <a:solidFill>
                  <a:srgbClr val="0000FF"/>
                </a:solidFill>
                <a:latin typeface="Bookman Old Style" pitchFamily="18" charset="0"/>
              </a:rPr>
              <a:t>5 на </a:t>
            </a:r>
            <a:r>
              <a:rPr lang="ru-RU" sz="2000" b="1" dirty="0" smtClean="0">
                <a:solidFill>
                  <a:srgbClr val="0000FF"/>
                </a:solidFill>
                <a:latin typeface="Bookman Old Style" pitchFamily="18" charset="0"/>
              </a:rPr>
              <a:t>3</a:t>
            </a:r>
            <a:endParaRPr lang="ru-RU" sz="2000" dirty="0">
              <a:solidFill>
                <a:srgbClr val="FF0066"/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ru-RU" dirty="0" smtClean="0"/>
              <a:t>           </a:t>
            </a:r>
            <a:r>
              <a:rPr lang="ru-RU" sz="1600" dirty="0" smtClean="0">
                <a:solidFill>
                  <a:srgbClr val="002060"/>
                </a:solidFill>
              </a:rPr>
              <a:t>кол-во</a:t>
            </a:r>
            <a:r>
              <a:rPr lang="ru-RU" sz="1600" dirty="0" smtClean="0"/>
              <a:t>                                             </a:t>
            </a:r>
            <a:r>
              <a:rPr lang="ru-RU" sz="1800" b="1" dirty="0">
                <a:solidFill>
                  <a:srgbClr val="0000FF"/>
                </a:solidFill>
                <a:latin typeface="Bookman Old Style" pitchFamily="18" charset="0"/>
              </a:rPr>
              <a:t>9</a:t>
            </a:r>
            <a:r>
              <a:rPr lang="en-US" sz="1800" b="1" dirty="0">
                <a:solidFill>
                  <a:srgbClr val="0000FF"/>
                </a:solidFill>
                <a:latin typeface="Bookman Old Style" pitchFamily="18" charset="0"/>
              </a:rPr>
              <a:t>&gt;</a:t>
            </a:r>
            <a:r>
              <a:rPr lang="ru-RU" sz="1800" b="1" dirty="0">
                <a:solidFill>
                  <a:srgbClr val="0000FF"/>
                </a:solidFill>
                <a:latin typeface="Bookman Old Style" pitchFamily="18" charset="0"/>
              </a:rPr>
              <a:t>5 на </a:t>
            </a:r>
            <a:r>
              <a:rPr lang="ru-RU" sz="1800" b="1" dirty="0" smtClean="0">
                <a:solidFill>
                  <a:srgbClr val="0000FF"/>
                </a:solidFill>
                <a:latin typeface="Bookman Old Style" pitchFamily="18" charset="0"/>
              </a:rPr>
              <a:t>4</a:t>
            </a:r>
            <a:endParaRPr lang="ru-RU" sz="1800" dirty="0" smtClean="0"/>
          </a:p>
          <a:p>
            <a:pPr marL="45720" indent="0">
              <a:lnSpc>
                <a:spcPct val="110000"/>
              </a:lnSpc>
              <a:spcBef>
                <a:spcPts val="400"/>
              </a:spcBef>
              <a:spcAft>
                <a:spcPts val="200"/>
              </a:spcAft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</a:t>
            </a:r>
            <a:r>
              <a:rPr lang="ru-RU" sz="1600" dirty="0" smtClean="0">
                <a:solidFill>
                  <a:srgbClr val="002060"/>
                </a:solidFill>
              </a:rPr>
              <a:t>десятков</a:t>
            </a:r>
          </a:p>
          <a:p>
            <a:pPr marL="45720" indent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2060"/>
                </a:solidFill>
              </a:rPr>
              <a:t>2 · 1   </a:t>
            </a:r>
          </a:p>
          <a:p>
            <a:pPr marL="45720" indent="0">
              <a:buNone/>
            </a:pPr>
            <a:r>
              <a:rPr lang="ru-RU" dirty="0" smtClean="0"/>
              <a:t>    </a:t>
            </a:r>
            <a:r>
              <a:rPr lang="ru-RU" sz="1600" dirty="0" smtClean="0"/>
              <a:t>кол-во</a:t>
            </a:r>
            <a:r>
              <a:rPr lang="ru-RU" dirty="0" smtClean="0"/>
              <a:t> </a:t>
            </a:r>
            <a:r>
              <a:rPr lang="ru-RU" sz="1600" dirty="0" smtClean="0"/>
              <a:t>единиц</a:t>
            </a:r>
            <a:r>
              <a:rPr lang="ru-RU" dirty="0" smtClean="0"/>
              <a:t> 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74490"/>
              </p:ext>
            </p:extLst>
          </p:nvPr>
        </p:nvGraphicFramePr>
        <p:xfrm>
          <a:off x="611560" y="4797152"/>
          <a:ext cx="130214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orelDRAW" r:id="rId3" imgW="2407661" imgH="3329001" progId="CorelDRAW.Graphic.11">
                  <p:embed/>
                </p:oleObj>
              </mc:Choice>
              <mc:Fallback>
                <p:oleObj name="CorelDRAW" r:id="rId3" imgW="2407661" imgH="3329001" progId="CorelDRAW.Graphic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97152"/>
                        <a:ext cx="1302145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59725"/>
              </p:ext>
            </p:extLst>
          </p:nvPr>
        </p:nvGraphicFramePr>
        <p:xfrm>
          <a:off x="2987824" y="4932440"/>
          <a:ext cx="1258812" cy="173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orelDRAW" r:id="rId5" imgW="2407661" imgH="3329001" progId="CorelDRAW.Graphic.11">
                  <p:embed/>
                </p:oleObj>
              </mc:Choice>
              <mc:Fallback>
                <p:oleObj name="CorelDRAW" r:id="rId5" imgW="2407661" imgH="3329001" progId="CorelDRAW.Graphic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932440"/>
                        <a:ext cx="1258812" cy="1739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13"/>
          <p:cNvSpPr>
            <a:spLocks/>
          </p:cNvSpPr>
          <p:nvPr/>
        </p:nvSpPr>
        <p:spPr bwMode="auto">
          <a:xfrm rot="18010633">
            <a:off x="1542739" y="4297179"/>
            <a:ext cx="460295" cy="920961"/>
          </a:xfrm>
          <a:prstGeom prst="rightBrace">
            <a:avLst>
              <a:gd name="adj1" fmla="val 39399"/>
              <a:gd name="adj2" fmla="val 43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4"/>
          <p:cNvSpPr>
            <a:spLocks/>
          </p:cNvSpPr>
          <p:nvPr/>
        </p:nvSpPr>
        <p:spPr bwMode="auto">
          <a:xfrm rot="15692763">
            <a:off x="3144858" y="4223021"/>
            <a:ext cx="714891" cy="1079606"/>
          </a:xfrm>
          <a:prstGeom prst="rightBrace">
            <a:avLst>
              <a:gd name="adj1" fmla="val 22640"/>
              <a:gd name="adj2" fmla="val 32042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 rot="5400000">
            <a:off x="2307437" y="4884204"/>
            <a:ext cx="229951" cy="2878087"/>
          </a:xfrm>
          <a:prstGeom prst="rightBrace">
            <a:avLst>
              <a:gd name="adj1" fmla="val 103727"/>
              <a:gd name="adj2" fmla="val 51500"/>
            </a:avLst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154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Воздушный поток</vt:lpstr>
      <vt:lpstr>CorelDRAW</vt:lpstr>
      <vt:lpstr>Из Египта о способе умножения… Выполнил : Максимов Игорь                            5 «а» класс </vt:lpstr>
      <vt:lpstr>КАК УМНОЖАЛИ ЕГИПТЯНЕ…  Способ удвоения.  </vt:lpstr>
      <vt:lpstr>ПАЛЬЦЕВЫЙ СЧЁТ.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сраны пирамид об умножении… Выполнил : Максимов Игорь                            5 «а» класс </dc:title>
  <dc:creator>Надя</dc:creator>
  <cp:lastModifiedBy>днс</cp:lastModifiedBy>
  <cp:revision>9</cp:revision>
  <dcterms:created xsi:type="dcterms:W3CDTF">2013-01-25T16:24:47Z</dcterms:created>
  <dcterms:modified xsi:type="dcterms:W3CDTF">2013-01-25T18:02:43Z</dcterms:modified>
</cp:coreProperties>
</file>