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1" r:id="rId2"/>
    <p:sldId id="283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80" r:id="rId16"/>
    <p:sldId id="268" r:id="rId17"/>
    <p:sldId id="278" r:id="rId18"/>
    <p:sldId id="279" r:id="rId19"/>
    <p:sldId id="270" r:id="rId20"/>
    <p:sldId id="271" r:id="rId21"/>
    <p:sldId id="272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DE497-C99D-47DD-9246-6FAFD124A55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11877-89F1-4936-8637-8A7BA12D0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0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517F0-D898-433C-9F3E-7EF1F846E4B3}" type="slidenum">
              <a:rPr lang="ru-RU"/>
              <a:pPr/>
              <a:t>4</a:t>
            </a:fld>
            <a:endParaRPr lang="ru-RU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AF66A3-8BFA-4238-A21A-3D572EFA4C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178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ADCBF3-4266-46AD-861D-12730E21EB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506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693F08-C959-4753-BEBA-B50590F51E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48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14.x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slide" Target="slide14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3843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 общего у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достопримечательностей?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царь-пушка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1268760"/>
            <a:ext cx="3384376" cy="286023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8" descr="царь-колокол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168" y="1268760"/>
            <a:ext cx="2304256" cy="281202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10" descr="ме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89023" y="4293096"/>
            <a:ext cx="3199244" cy="23914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5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Распространение 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металлов</a:t>
            </a:r>
            <a:b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земной коре</a:t>
            </a:r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свободном (самородном) состоянии встречаются только малоактивные металлы (медь, серебро, золото, платина и некоторые другие)</a:t>
            </a:r>
          </a:p>
          <a:p>
            <a:pPr algn="just"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Остальные металлы встречаются в природе в виде соединений - оксидов или солей: сульфидов, сульфатов, карбонатов, хлоридов, фосфатов, нитратов.</a:t>
            </a:r>
          </a:p>
        </p:txBody>
      </p:sp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288032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Биологическая роль металлов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390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Образование важных для организма веществ (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Mg</a:t>
            </a:r>
            <a:r>
              <a:rPr lang="en-US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,Fe</a:t>
            </a:r>
            <a:r>
              <a:rPr lang="en-US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Fe</a:t>
            </a:r>
            <a:r>
              <a:rPr lang="en-US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Обеспечение функций клеток (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а+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K</a:t>
            </a:r>
            <a:r>
              <a:rPr lang="en-US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Ca</a:t>
            </a:r>
            <a:r>
              <a:rPr lang="en-US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Токсичность (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Hg,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Pb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Бактерицидное действие (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Тканевая индифферентность (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Ta, Ti, Ag, Au)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Поражающее облучение тканей и клеток (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др. радиоактивные элементы)</a:t>
            </a:r>
          </a:p>
        </p:txBody>
      </p:sp>
    </p:spTree>
    <p:extLst>
      <p:ext uri="{BB962C8B-B14F-4D97-AF65-F5344CB8AC3E}">
        <p14:creationId xmlns:p14="http://schemas.microsoft.com/office/powerpoint/2010/main" val="35500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Химические элементы металлы в организме человека составляют 3 % массы тела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grpSp>
        <p:nvGrpSpPr>
          <p:cNvPr id="2" name="Diagram 2"/>
          <p:cNvGrpSpPr>
            <a:grpSpLocks/>
          </p:cNvGrpSpPr>
          <p:nvPr/>
        </p:nvGrpSpPr>
        <p:grpSpPr bwMode="auto">
          <a:xfrm>
            <a:off x="1211263" y="1775131"/>
            <a:ext cx="6721475" cy="4182447"/>
            <a:chOff x="741" y="819"/>
            <a:chExt cx="4234" cy="2630"/>
          </a:xfrm>
        </p:grpSpPr>
        <p:sp>
          <p:nvSpPr>
            <p:cNvPr id="3" name="_s3076"/>
            <p:cNvSpPr>
              <a:spLocks noChangeArrowheads="1" noTextEdit="1"/>
            </p:cNvSpPr>
            <p:nvPr/>
          </p:nvSpPr>
          <p:spPr bwMode="auto">
            <a:xfrm>
              <a:off x="2324" y="1193"/>
              <a:ext cx="1069" cy="106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7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3077"/>
            <p:cNvSpPr>
              <a:spLocks noChangeArrowheads="1"/>
            </p:cNvSpPr>
            <p:nvPr/>
          </p:nvSpPr>
          <p:spPr bwMode="auto">
            <a:xfrm>
              <a:off x="2324" y="819"/>
              <a:ext cx="1069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Калий 0,27 %</a:t>
              </a:r>
            </a:p>
          </p:txBody>
        </p:sp>
        <p:sp>
          <p:nvSpPr>
            <p:cNvPr id="5" name="_s3078"/>
            <p:cNvSpPr>
              <a:spLocks noChangeArrowheads="1" noTextEdit="1"/>
            </p:cNvSpPr>
            <p:nvPr/>
          </p:nvSpPr>
          <p:spPr bwMode="auto">
            <a:xfrm>
              <a:off x="2731" y="1600"/>
              <a:ext cx="1069" cy="1069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3079"/>
            <p:cNvSpPr>
              <a:spLocks noChangeArrowheads="1"/>
            </p:cNvSpPr>
            <p:nvPr/>
          </p:nvSpPr>
          <p:spPr bwMode="auto">
            <a:xfrm>
              <a:off x="3906" y="2001"/>
              <a:ext cx="1069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Натрий 0,1 %</a:t>
              </a:r>
            </a:p>
          </p:txBody>
        </p:sp>
        <p:sp>
          <p:nvSpPr>
            <p:cNvPr id="7" name="_s3080"/>
            <p:cNvSpPr>
              <a:spLocks noChangeArrowheads="1" noTextEdit="1"/>
            </p:cNvSpPr>
            <p:nvPr/>
          </p:nvSpPr>
          <p:spPr bwMode="auto">
            <a:xfrm>
              <a:off x="2324" y="2007"/>
              <a:ext cx="1069" cy="1069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3081"/>
            <p:cNvSpPr>
              <a:spLocks noChangeArrowheads="1"/>
            </p:cNvSpPr>
            <p:nvPr/>
          </p:nvSpPr>
          <p:spPr bwMode="auto">
            <a:xfrm>
              <a:off x="1917" y="3182"/>
              <a:ext cx="1531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Другие металлы 0,63 %</a:t>
              </a:r>
            </a:p>
          </p:txBody>
        </p:sp>
        <p:sp>
          <p:nvSpPr>
            <p:cNvPr id="9" name="_s3082"/>
            <p:cNvSpPr>
              <a:spLocks noChangeArrowheads="1" noTextEdit="1"/>
            </p:cNvSpPr>
            <p:nvPr/>
          </p:nvSpPr>
          <p:spPr bwMode="auto">
            <a:xfrm>
              <a:off x="1917" y="1600"/>
              <a:ext cx="1069" cy="1069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_s3083"/>
            <p:cNvSpPr>
              <a:spLocks noChangeArrowheads="1"/>
            </p:cNvSpPr>
            <p:nvPr/>
          </p:nvSpPr>
          <p:spPr bwMode="auto">
            <a:xfrm>
              <a:off x="741" y="2001"/>
              <a:ext cx="1069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Кальций 2 %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24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Контрольное тестирование 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35975" cy="5732462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1(А). Металлические свойства наиболее сильно выражены у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1) бария      2) кальция      3) стронция      4) магния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2(А). Электронную формулу 1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2s</a:t>
            </a:r>
            <a:r>
              <a:rPr lang="en-US" sz="20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2p</a:t>
            </a:r>
            <a:r>
              <a:rPr lang="en-US" sz="20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20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3p</a:t>
            </a:r>
            <a:r>
              <a:rPr lang="en-US" sz="20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4s</a:t>
            </a:r>
            <a:r>
              <a:rPr lang="en-US" sz="20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имеет атом элемента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1)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         2)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3) Cu          4) Zn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3(А). В каком ряду элементы расположены в порядке ослабления восстановительных свойств?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1)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Mg –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Sr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Ba           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Si – AI – Mg – Na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2)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Cs –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Rb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K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O – S – Se –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4*(В). В ряду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 – Mg –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химические элементы расположены в порядке 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усиления металлических свойств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уменьшения числа электронных слоев в атоме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уменьшения заряда ядер атомов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увеличения числа электронов во внешнем электронном слое атомов</a:t>
            </a:r>
          </a:p>
          <a:p>
            <a:pPr marL="609600" indent="-609600" algn="just"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 увеличения радиусов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атомов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16200000">
            <a:off x="-746359" y="3666787"/>
            <a:ext cx="2493342" cy="760469"/>
            <a:chOff x="5987387" y="1643972"/>
            <a:chExt cx="2493342" cy="76046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grpSp>
        <p:nvGrpSpPr>
          <p:cNvPr id="10" name="Группа 9"/>
          <p:cNvGrpSpPr/>
          <p:nvPr/>
        </p:nvGrpSpPr>
        <p:grpSpPr>
          <a:xfrm rot="16200000">
            <a:off x="249183" y="3671956"/>
            <a:ext cx="2493342" cy="760469"/>
            <a:chOff x="5987387" y="1643972"/>
            <a:chExt cx="2493342" cy="760469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grpSp>
        <p:nvGrpSpPr>
          <p:cNvPr id="13" name="Группа 12"/>
          <p:cNvGrpSpPr/>
          <p:nvPr/>
        </p:nvGrpSpPr>
        <p:grpSpPr>
          <a:xfrm rot="16200000">
            <a:off x="1200910" y="3685077"/>
            <a:ext cx="2493342" cy="760469"/>
            <a:chOff x="5987387" y="1643972"/>
            <a:chExt cx="2493342" cy="760469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2061" y="1185697"/>
            <a:ext cx="2817796" cy="1105932"/>
            <a:chOff x="5987387" y="1643972"/>
            <a:chExt cx="2493342" cy="76046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347864" y="259726"/>
            <a:ext cx="2493342" cy="760469"/>
            <a:chOff x="5987387" y="1643972"/>
            <a:chExt cx="2493342" cy="76046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918100" y="1155911"/>
            <a:ext cx="2493342" cy="760469"/>
            <a:chOff x="5987387" y="1643972"/>
            <a:chExt cx="2493342" cy="760469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517681" y="2372555"/>
            <a:ext cx="4323525" cy="3865197"/>
            <a:chOff x="5987387" y="-1460756"/>
            <a:chExt cx="4323525" cy="3865197"/>
          </a:xfrm>
        </p:grpSpPr>
        <p:sp>
          <p:nvSpPr>
            <p:cNvPr id="26" name="Прямоугольник 25"/>
            <p:cNvSpPr/>
            <p:nvPr/>
          </p:nvSpPr>
          <p:spPr>
            <a:xfrm rot="16200000">
              <a:off x="8684007" y="-594320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433640" y="316794"/>
            <a:ext cx="2560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Металлы – простые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вещества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270" y="1383009"/>
            <a:ext cx="2824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Типы кристаллических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решеток металлов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 rot="5400000">
            <a:off x="6153835" y="3227868"/>
            <a:ext cx="2493342" cy="760469"/>
            <a:chOff x="5987387" y="1643972"/>
            <a:chExt cx="2493342" cy="76046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grpSp>
        <p:nvGrpSpPr>
          <p:cNvPr id="33" name="Группа 32"/>
          <p:cNvGrpSpPr/>
          <p:nvPr/>
        </p:nvGrpSpPr>
        <p:grpSpPr>
          <a:xfrm rot="5400000">
            <a:off x="7135009" y="3238993"/>
            <a:ext cx="2493342" cy="760469"/>
            <a:chOff x="5987387" y="1643972"/>
            <a:chExt cx="2493342" cy="760469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grpSp>
        <p:nvGrpSpPr>
          <p:cNvPr id="36" name="Группа 35"/>
          <p:cNvGrpSpPr/>
          <p:nvPr/>
        </p:nvGrpSpPr>
        <p:grpSpPr>
          <a:xfrm rot="16200000">
            <a:off x="5127870" y="3237255"/>
            <a:ext cx="2493342" cy="760469"/>
            <a:chOff x="5987387" y="1643972"/>
            <a:chExt cx="2493342" cy="760469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Прямоугольник 37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sp>
        <p:nvSpPr>
          <p:cNvPr id="39" name="TextBox 38">
            <a:hlinkClick r:id="rId3" action="ppaction://hlinksldjump"/>
          </p:cNvPr>
          <p:cNvSpPr txBox="1"/>
          <p:nvPr/>
        </p:nvSpPr>
        <p:spPr>
          <a:xfrm>
            <a:off x="5841101" y="1212981"/>
            <a:ext cx="2746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Физические свойства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металлов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 rot="5400000">
            <a:off x="3347352" y="3238992"/>
            <a:ext cx="2493342" cy="760469"/>
            <a:chOff x="5987387" y="1643972"/>
            <a:chExt cx="2493342" cy="760469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wordArtVert"/>
            <a:lstStyle/>
            <a:p>
              <a:endParaRPr lang="ru-RU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460972" y="5195371"/>
            <a:ext cx="1731022" cy="563823"/>
            <a:chOff x="5987387" y="1643972"/>
            <a:chExt cx="2493342" cy="760469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Прямоугольник 44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5460972" y="5955840"/>
            <a:ext cx="1731022" cy="563823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Прямоугольник 46"/>
          <p:cNvSpPr/>
          <p:nvPr/>
        </p:nvSpPr>
        <p:spPr>
          <a:xfrm>
            <a:off x="7780740" y="5955839"/>
            <a:ext cx="1350788" cy="563823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Прямоугольник 47"/>
          <p:cNvSpPr/>
          <p:nvPr/>
        </p:nvSpPr>
        <p:spPr>
          <a:xfrm>
            <a:off x="7780740" y="5195371"/>
            <a:ext cx="1350787" cy="563822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TextBox 48">
            <a:hlinkClick r:id="rId4" action="ppaction://hlinksldjump"/>
          </p:cNvPr>
          <p:cNvSpPr txBox="1"/>
          <p:nvPr/>
        </p:nvSpPr>
        <p:spPr>
          <a:xfrm>
            <a:off x="5716904" y="5293694"/>
            <a:ext cx="1255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Твердые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44082" y="6053084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Мягкие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36787" y="5298862"/>
            <a:ext cx="127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Тяжелые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30401" y="6053084"/>
            <a:ext cx="1021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Легкие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663788" y="1027210"/>
            <a:ext cx="684076" cy="1857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 flipV="1">
            <a:off x="5841208" y="804439"/>
            <a:ext cx="1131233" cy="3514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517681" y="2204637"/>
            <a:ext cx="0" cy="3479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00312" y="2492349"/>
            <a:ext cx="17638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523397" y="2492896"/>
            <a:ext cx="0" cy="3074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00312" y="2492896"/>
            <a:ext cx="16519" cy="3697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264196" y="2492895"/>
            <a:ext cx="0" cy="3074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628217" y="2129815"/>
            <a:ext cx="0" cy="15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191994" y="1916380"/>
            <a:ext cx="0" cy="1739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659633" y="2090362"/>
            <a:ext cx="46063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endCxn id="41" idx="1"/>
          </p:cNvCxnSpPr>
          <p:nvPr/>
        </p:nvCxnSpPr>
        <p:spPr>
          <a:xfrm flipH="1">
            <a:off x="4594023" y="2090362"/>
            <a:ext cx="512" cy="2821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endCxn id="26" idx="3"/>
          </p:cNvCxnSpPr>
          <p:nvPr/>
        </p:nvCxnSpPr>
        <p:spPr>
          <a:xfrm>
            <a:off x="5460972" y="2090362"/>
            <a:ext cx="1" cy="2821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6326483" y="2090362"/>
            <a:ext cx="0" cy="4025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7520283" y="212981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7520283" y="2090362"/>
            <a:ext cx="0" cy="2285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8266017" y="2090362"/>
            <a:ext cx="0" cy="4025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7308691" y="4675742"/>
            <a:ext cx="0" cy="13829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endCxn id="46" idx="3"/>
          </p:cNvCxnSpPr>
          <p:nvPr/>
        </p:nvCxnSpPr>
        <p:spPr>
          <a:xfrm flipH="1">
            <a:off x="7191994" y="6058720"/>
            <a:ext cx="116697" cy="179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endCxn id="44" idx="3"/>
          </p:cNvCxnSpPr>
          <p:nvPr/>
        </p:nvCxnSpPr>
        <p:spPr>
          <a:xfrm flipH="1">
            <a:off x="7191994" y="5195371"/>
            <a:ext cx="116697" cy="2819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H="1">
            <a:off x="7668344" y="4854774"/>
            <a:ext cx="333101" cy="2304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7668344" y="5085184"/>
            <a:ext cx="0" cy="9735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endCxn id="52" idx="1"/>
          </p:cNvCxnSpPr>
          <p:nvPr/>
        </p:nvCxnSpPr>
        <p:spPr>
          <a:xfrm>
            <a:off x="7668344" y="6058720"/>
            <a:ext cx="162057" cy="1790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endCxn id="48" idx="1"/>
          </p:cNvCxnSpPr>
          <p:nvPr/>
        </p:nvCxnSpPr>
        <p:spPr>
          <a:xfrm>
            <a:off x="7668344" y="5336327"/>
            <a:ext cx="112396" cy="1409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Группа 117"/>
          <p:cNvGrpSpPr/>
          <p:nvPr/>
        </p:nvGrpSpPr>
        <p:grpSpPr>
          <a:xfrm rot="5400000">
            <a:off x="2412962" y="3245056"/>
            <a:ext cx="2493342" cy="760469"/>
            <a:chOff x="5987387" y="1643972"/>
            <a:chExt cx="2493342" cy="760469"/>
          </a:xfrm>
        </p:grpSpPr>
        <p:sp>
          <p:nvSpPr>
            <p:cNvPr id="119" name="Прямоугольник 118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wordArtVert"/>
            <a:lstStyle/>
            <a:p>
              <a:endParaRPr lang="ru-RU" dirty="0"/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5987387" y="1643972"/>
              <a:ext cx="2493342" cy="760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wordArtVert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/>
            </a:p>
          </p:txBody>
        </p:sp>
      </p:grpSp>
      <p:cxnSp>
        <p:nvCxnSpPr>
          <p:cNvPr id="129" name="Прямая соединительная линия 128"/>
          <p:cNvCxnSpPr>
            <a:endCxn id="119" idx="1"/>
          </p:cNvCxnSpPr>
          <p:nvPr/>
        </p:nvCxnSpPr>
        <p:spPr>
          <a:xfrm>
            <a:off x="3659633" y="2090362"/>
            <a:ext cx="0" cy="288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Управляющая кнопка: далее 129">
            <a:hlinkClick r:id="rId5" action="ppaction://hlinksldjump" highlightClick="1"/>
          </p:cNvPr>
          <p:cNvSpPr/>
          <p:nvPr/>
        </p:nvSpPr>
        <p:spPr>
          <a:xfrm>
            <a:off x="6273233" y="4437112"/>
            <a:ext cx="354984" cy="23863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Управляющая кнопка: далее 130">
            <a:hlinkClick r:id="rId6" action="ppaction://hlinksldjump" highlightClick="1"/>
          </p:cNvPr>
          <p:cNvSpPr/>
          <p:nvPr/>
        </p:nvSpPr>
        <p:spPr>
          <a:xfrm>
            <a:off x="8824525" y="6605282"/>
            <a:ext cx="263892" cy="2217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58241"/>
              </p:ext>
            </p:extLst>
          </p:nvPr>
        </p:nvGraphicFramePr>
        <p:xfrm>
          <a:off x="899592" y="836712"/>
          <a:ext cx="7488832" cy="525658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640294"/>
                <a:gridCol w="2424269"/>
                <a:gridCol w="2424269"/>
              </a:tblGrid>
              <a:tr h="1543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Тип кристаллической решетки металла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Свойства металла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Примеры металлов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43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Кубическая гранецентрированная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43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Кубическая объёмно-центрированная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59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Гексагональная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812360" y="6453336"/>
            <a:ext cx="288032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298262"/>
            <a:ext cx="8536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</a:rPr>
              <a:t>Влияние типа кристаллической решетки металла на его свойства</a:t>
            </a:r>
            <a:endParaRPr lang="ru-RU" sz="2000" b="1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Зависимость физических свойств металлов от 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строения </a:t>
            </a: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металлической кристаллической решетки</a:t>
            </a:r>
          </a:p>
        </p:txBody>
      </p:sp>
      <p:graphicFrame>
        <p:nvGraphicFramePr>
          <p:cNvPr id="151627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979887"/>
              </p:ext>
            </p:extLst>
          </p:nvPr>
        </p:nvGraphicFramePr>
        <p:xfrm>
          <a:off x="1043608" y="1997573"/>
          <a:ext cx="7168028" cy="4522090"/>
        </p:xfrm>
        <a:graphic>
          <a:graphicData uri="http://schemas.openxmlformats.org/drawingml/2006/table">
            <a:tbl>
              <a:tblPr/>
              <a:tblGrid>
                <a:gridCol w="3024336"/>
                <a:gridCol w="2160240"/>
                <a:gridCol w="1983452"/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Общие физические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свойства металлов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Причины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Примеры металлов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Металлический блеск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Тепло- и электропроводность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Ковкость и пластичность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671950" y="6519663"/>
            <a:ext cx="472050" cy="3383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0" y="0"/>
          <a:ext cx="9144000" cy="691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Диаграмма" r:id="rId3" imgW="6029446" imgH="6905549" progId="MSGraph.Chart.8">
                  <p:embed/>
                </p:oleObj>
              </mc:Choice>
              <mc:Fallback>
                <p:oleObj name="Диаграмма" r:id="rId3" imgW="6029446" imgH="6905549" progId="MSGraph.Chart.8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91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Управляющая кнопка: назад 2">
            <a:hlinkClick r:id="rId5" action="ppaction://hlinksldjump" highlightClick="1"/>
          </p:cNvPr>
          <p:cNvSpPr/>
          <p:nvPr/>
        </p:nvSpPr>
        <p:spPr>
          <a:xfrm>
            <a:off x="7956376" y="5949280"/>
            <a:ext cx="432048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015778"/>
              </p:ext>
            </p:extLst>
          </p:nvPr>
        </p:nvGraphicFramePr>
        <p:xfrm>
          <a:off x="250825" y="620713"/>
          <a:ext cx="8642350" cy="623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Диаграмма" r:id="rId3" imgW="5562708" imgH="9286782" progId="MSGraph.Chart.8">
                  <p:embed/>
                </p:oleObj>
              </mc:Choice>
              <mc:Fallback>
                <p:oleObj name="Диаграмма" r:id="rId3" imgW="5562708" imgH="9286782" progId="MSGraph.Chart.8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20713"/>
                        <a:ext cx="8642350" cy="623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566" y="32048"/>
            <a:ext cx="8233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Температуры плавления металлов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назад 3">
            <a:hlinkClick r:id="rId5" action="ppaction://hlinksldjump" highlightClick="1"/>
          </p:cNvPr>
          <p:cNvSpPr/>
          <p:nvPr/>
        </p:nvSpPr>
        <p:spPr>
          <a:xfrm>
            <a:off x="8613838" y="6519663"/>
            <a:ext cx="472050" cy="3383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002588" cy="706437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Контрольное тестирование 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5538"/>
            <a:ext cx="8686800" cy="5732462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5(А). Пластичность и электропроводность характерны для веществ с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1) ионной связью                        3) ковалентной полярной связью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2) ковалентной неполярной связью      4) металлической связью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6(А). Широко используется в электротехнике для изготовления проводов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1) медь   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2) железо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3) литий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4) кальций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7(А). Токсичным металлом при обычных условиях является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1) цинк    2) медь    3) ртуть    4) олово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8(А). Вольфрам используют для изготовления нити накаливания в электрических лампочках, потому что он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1) пластичен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2) имеет высокую теплопроводность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3) не подвергается коррозии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4) тугоплавкий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             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55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Царь-пушка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84784"/>
            <a:ext cx="4038600" cy="45350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ru-RU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1586 год</a:t>
            </a:r>
          </a:p>
          <a:p>
            <a:pPr>
              <a:lnSpc>
                <a:spcPct val="90000"/>
              </a:lnSpc>
            </a:pPr>
            <a:r>
              <a:rPr lang="ru-RU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Автор Андрей Чохов.</a:t>
            </a:r>
          </a:p>
          <a:p>
            <a:pPr>
              <a:lnSpc>
                <a:spcPct val="90000"/>
              </a:lnSpc>
            </a:pPr>
            <a:r>
              <a:rPr lang="ru-RU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Масса ствола – 40 т, масса с лафетом – 80 т.</a:t>
            </a:r>
          </a:p>
          <a:p>
            <a:pPr>
              <a:lnSpc>
                <a:spcPct val="90000"/>
              </a:lnSpc>
            </a:pPr>
            <a:r>
              <a:rPr lang="ru-RU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Длина – 5,34 м.</a:t>
            </a:r>
          </a:p>
          <a:p>
            <a:pPr>
              <a:lnSpc>
                <a:spcPct val="90000"/>
              </a:lnSpc>
            </a:pPr>
            <a:r>
              <a:rPr lang="ru-RU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Предназначена для стрельбы картечью.</a:t>
            </a:r>
          </a:p>
          <a:p>
            <a:pPr>
              <a:lnSpc>
                <a:spcPct val="90000"/>
              </a:lnSpc>
            </a:pPr>
            <a:r>
              <a:rPr lang="ru-RU" sz="2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Поверхность ствола украшена барельефами, в том числе изображением царя Федора Ивановича, в правление которого была изготовлена.</a:t>
            </a:r>
          </a:p>
          <a:p>
            <a:pPr>
              <a:lnSpc>
                <a:spcPct val="90000"/>
              </a:lnSpc>
            </a:pPr>
            <a:endParaRPr lang="ru-RU" sz="2800" b="1" dirty="0"/>
          </a:p>
        </p:txBody>
      </p:sp>
      <p:pic>
        <p:nvPicPr>
          <p:cNvPr id="52232" name="Picture 8" descr="царь-пушка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97088"/>
            <a:ext cx="4643438" cy="3924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5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Ответы на вопросы контрольных тестов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1(А). 1)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2(А). 2)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3(А). 2)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4(В). 1) 5)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5(А). 4)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6(А). 1)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7(А). 3)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8(А). 4)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правильных ответов – «3»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правильных ответов – «4»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 правильных ответов – «5»</a:t>
            </a:r>
          </a:p>
        </p:txBody>
      </p:sp>
    </p:spTree>
    <p:extLst>
      <p:ext uri="{BB962C8B-B14F-4D97-AF65-F5344CB8AC3E}">
        <p14:creationId xmlns:p14="http://schemas.microsoft.com/office/powerpoint/2010/main" val="31943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</a:p>
        </p:txBody>
      </p:sp>
      <p:pic>
        <p:nvPicPr>
          <p:cNvPr id="204805" name="Picture 5" descr="22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341438"/>
            <a:ext cx="2462213" cy="2462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0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§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34, 1 абзац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§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35,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§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</a:t>
            </a:r>
          </a:p>
          <a:p>
            <a:r>
              <a:rPr lang="ru-RU" sz="2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*Подготовить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сообщения об истории создания памятников: </a:t>
            </a:r>
          </a:p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арь-пушка;</a:t>
            </a:r>
          </a:p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арь-колокол;</a:t>
            </a:r>
          </a:p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едный всадник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Синквейн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Первая строка – имя существительное;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Вторая строка – два прилагательных;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Третья строка – три глагола;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Четвертая строка –предложение(афоризм), </a:t>
            </a:r>
          </a:p>
          <a:p>
            <a:pPr algn="ctr"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отражающее суть предмета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Пятая строка – одно слово (чувство, личное отношение к предмету)</a:t>
            </a:r>
          </a:p>
        </p:txBody>
      </p:sp>
    </p:spTree>
    <p:extLst>
      <p:ext uri="{BB962C8B-B14F-4D97-AF65-F5344CB8AC3E}">
        <p14:creationId xmlns:p14="http://schemas.microsoft.com/office/powerpoint/2010/main" val="17985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Рефлексивный тест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(В случае своего согласия с утверждением поставьте знак + рядом с номером утверждения.)</a:t>
            </a:r>
          </a:p>
          <a:p>
            <a:pPr algn="just"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1. Я узнал(а) на уроке много нового.</a:t>
            </a:r>
          </a:p>
          <a:p>
            <a:pPr algn="just"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2. Мне это пригодится в жизни.</a:t>
            </a:r>
          </a:p>
          <a:p>
            <a:pPr algn="just"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3. На уроке было над чем подумать.</a:t>
            </a:r>
          </a:p>
          <a:p>
            <a:pPr algn="just"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4. На все возникшие у меня в ходе урока вопросы, я получил(а) ответы.</a:t>
            </a:r>
          </a:p>
          <a:p>
            <a:pPr algn="just">
              <a:buFontTx/>
              <a:buNone/>
            </a:pPr>
            <a:r>
              <a:rPr lang="ru-RU" sz="2800" dirty="0">
                <a:solidFill>
                  <a:schemeClr val="bg1"/>
                </a:solidFill>
              </a:rPr>
              <a:t>5. На уроке я поработал(а) добросовестно и цели урока достиг(ла)</a:t>
            </a:r>
          </a:p>
        </p:txBody>
      </p:sp>
    </p:spTree>
    <p:extLst>
      <p:ext uri="{BB962C8B-B14F-4D97-AF65-F5344CB8AC3E}">
        <p14:creationId xmlns:p14="http://schemas.microsoft.com/office/powerpoint/2010/main" val="2232019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Царь-колокол</a:t>
            </a:r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1733 – 1735 г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Авторы Иван  и Михаил </a:t>
            </a: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Моторины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Вес 200 т. Высота 6,14 м. Диаметр 6,6 м.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Сильно пострадал во время тушения пожара в Московском Кремле в 1737 году, вес отколовшейся части – 11,5 т.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Водружен на постамент в 1836 году.</a:t>
            </a:r>
          </a:p>
          <a:p>
            <a:pPr>
              <a:lnSpc>
                <a:spcPct val="90000"/>
              </a:lnSpc>
            </a:pPr>
            <a:endParaRPr lang="ru-RU" sz="2000" dirty="0"/>
          </a:p>
        </p:txBody>
      </p:sp>
      <p:pic>
        <p:nvPicPr>
          <p:cNvPr id="153608" name="Picture 8" descr="царь-колокол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557338"/>
            <a:ext cx="4070350" cy="4967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64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60648"/>
            <a:ext cx="8002587" cy="504527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«Медный всадник»</a:t>
            </a:r>
            <a:b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(Памятник Петру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Санкт-Петербурге)</a:t>
            </a:r>
            <a:r>
              <a:rPr lang="ru-RU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ru-RU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7706" name="Picture 10" descr="мед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7744" y="1268760"/>
            <a:ext cx="5256312" cy="3929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770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724400"/>
            <a:ext cx="8229600" cy="1873250"/>
          </a:xfrm>
        </p:spPr>
        <p:txBody>
          <a:bodyPr/>
          <a:lstStyle/>
          <a:p>
            <a:pPr>
              <a:buFontTx/>
              <a:buNone/>
            </a:pPr>
            <a:endParaRPr lang="ru-RU" sz="2800" dirty="0"/>
          </a:p>
          <a:p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1765 – 1782 гг. </a:t>
            </a:r>
          </a:p>
          <a:p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Автор </a:t>
            </a:r>
            <a:r>
              <a:rPr lang="ru-RU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Этьен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Морис Фальконе</a:t>
            </a:r>
          </a:p>
          <a:p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Масса скалы 275 т, масса статуи 50 т, высота 5,3 м</a:t>
            </a:r>
          </a:p>
        </p:txBody>
      </p:sp>
    </p:spTree>
    <p:extLst>
      <p:ext uri="{BB962C8B-B14F-4D97-AF65-F5344CB8AC3E}">
        <p14:creationId xmlns:p14="http://schemas.microsoft.com/office/powerpoint/2010/main" val="157174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59113" y="549275"/>
            <a:ext cx="5257800" cy="2374900"/>
          </a:xfrm>
        </p:spPr>
        <p:txBody>
          <a:bodyPr/>
          <a:lstStyle/>
          <a:p>
            <a:pPr algn="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Ни едино художество, </a:t>
            </a:r>
            <a:b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ни едино ремесло простое употребления металлов миновать не может.</a:t>
            </a:r>
            <a:b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М.В. Ломоносов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41663"/>
            <a:ext cx="6400800" cy="2497137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Тема урока: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«Металлы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периодической системе.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Металлическая связь и физические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свойства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металлов»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Представления о металлах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Существует гипотеза, что термин «металлы» произошел от греч. «</a:t>
            </a:r>
            <a:r>
              <a:rPr lang="ru-RU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металлон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», которое в первоначальном переводе означало «копи», «рудники»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Более 200 лет назад </a:t>
            </a:r>
            <a:r>
              <a:rPr lang="ru-RU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М.В.Ломоносов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труде «Первые основы металлургии» дал металлам такое определение: «Металлы суть ковкие блестящие тела»</a:t>
            </a:r>
          </a:p>
        </p:txBody>
      </p:sp>
    </p:spTree>
    <p:extLst>
      <p:ext uri="{BB962C8B-B14F-4D97-AF65-F5344CB8AC3E}">
        <p14:creationId xmlns:p14="http://schemas.microsoft.com/office/powerpoint/2010/main" val="2218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Металлы в алхимии</a:t>
            </a:r>
            <a:b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Золото – Солнце    Серебро - Луна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Медь – Венера  ♀   Железо – Марс  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Олово – Юпитер    Свинец – Сатурн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Ртуть – Меркурий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5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Diagram 2"/>
          <p:cNvGrpSpPr>
            <a:grpSpLocks/>
          </p:cNvGrpSpPr>
          <p:nvPr/>
        </p:nvGrpSpPr>
        <p:grpSpPr bwMode="auto">
          <a:xfrm>
            <a:off x="0" y="-9525"/>
            <a:ext cx="9144000" cy="6858000"/>
            <a:chOff x="272" y="151"/>
            <a:chExt cx="5171" cy="3674"/>
          </a:xfrm>
        </p:grpSpPr>
        <p:sp>
          <p:nvSpPr>
            <p:cNvPr id="6" name="_s2052"/>
            <p:cNvSpPr>
              <a:spLocks noChangeShapeType="1"/>
            </p:cNvSpPr>
            <p:nvPr/>
          </p:nvSpPr>
          <p:spPr bwMode="auto">
            <a:xfrm flipV="1">
              <a:off x="2857" y="1115"/>
              <a:ext cx="0" cy="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_s2053"/>
            <p:cNvSpPr>
              <a:spLocks noChangeArrowheads="1"/>
            </p:cNvSpPr>
            <p:nvPr/>
          </p:nvSpPr>
          <p:spPr bwMode="auto">
            <a:xfrm>
              <a:off x="1066" y="243"/>
              <a:ext cx="3787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2. Строение атомов</a:t>
              </a:r>
            </a:p>
          </p:txBody>
        </p:sp>
        <p:sp>
          <p:nvSpPr>
            <p:cNvPr id="8" name="_s2054"/>
            <p:cNvSpPr>
              <a:spLocks noChangeShapeType="1"/>
            </p:cNvSpPr>
            <p:nvPr/>
          </p:nvSpPr>
          <p:spPr bwMode="auto">
            <a:xfrm>
              <a:off x="3293" y="1988"/>
              <a:ext cx="4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_s2055"/>
            <p:cNvSpPr>
              <a:spLocks noChangeArrowheads="1"/>
            </p:cNvSpPr>
            <p:nvPr/>
          </p:nvSpPr>
          <p:spPr bwMode="auto">
            <a:xfrm>
              <a:off x="3730" y="1602"/>
              <a:ext cx="1713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hlinkClick r:id="rId2" action="ppaction://hlinksldjump"/>
                </a:rPr>
                <a:t>3. Распространение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hlinkClick r:id="rId2" action="ppaction://hlinksldjump"/>
                </a:rPr>
                <a:t>в земной коре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_s2056"/>
            <p:cNvSpPr>
              <a:spLocks noChangeShapeType="1"/>
            </p:cNvSpPr>
            <p:nvPr/>
          </p:nvSpPr>
          <p:spPr bwMode="auto">
            <a:xfrm>
              <a:off x="2857" y="2424"/>
              <a:ext cx="0" cy="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_s2057"/>
            <p:cNvSpPr>
              <a:spLocks noChangeArrowheads="1"/>
            </p:cNvSpPr>
            <p:nvPr/>
          </p:nvSpPr>
          <p:spPr bwMode="auto">
            <a:xfrm>
              <a:off x="618" y="2861"/>
              <a:ext cx="4316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hlinkClick r:id="rId3" action="ppaction://hlinksldjump"/>
                </a:rPr>
                <a:t>4. Биологическая роль металлов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_s2058"/>
            <p:cNvSpPr>
              <a:spLocks noChangeShapeType="1"/>
            </p:cNvSpPr>
            <p:nvPr/>
          </p:nvSpPr>
          <p:spPr bwMode="auto">
            <a:xfrm flipH="1">
              <a:off x="1984" y="1988"/>
              <a:ext cx="4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_s2059"/>
            <p:cNvSpPr>
              <a:spLocks noChangeArrowheads="1"/>
            </p:cNvSpPr>
            <p:nvPr/>
          </p:nvSpPr>
          <p:spPr bwMode="auto">
            <a:xfrm>
              <a:off x="272" y="1564"/>
              <a:ext cx="1690" cy="8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1. Положение  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в периодической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системе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14" name="_s2060"/>
            <p:cNvSpPr>
              <a:spLocks noChangeArrowheads="1"/>
            </p:cNvSpPr>
            <p:nvPr/>
          </p:nvSpPr>
          <p:spPr bwMode="auto">
            <a:xfrm>
              <a:off x="2084" y="1294"/>
              <a:ext cx="1547" cy="14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Металлы –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химические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элементы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07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Самостоятельная работа</a:t>
            </a:r>
          </a:p>
        </p:txBody>
      </p:sp>
      <p:pic>
        <p:nvPicPr>
          <p:cNvPr id="212997" name="Picture 5" descr="Рисунок 24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220913"/>
            <a:ext cx="2835275" cy="203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29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59113" y="1600200"/>
            <a:ext cx="5627687" cy="4533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Вариант 1.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Прочитайте текст последнего абзаца на стр. 103 и первый абзац на стр. 104. Ответьте на вопрос: какие особенности строения присущи атомам металлов?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Вариант 2.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Прочитайте 1 абзац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§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35 (стр. 104 – 105), разберите схему 12. Ответьте на вопрос: в каком состоянии встречаются металлы в природе?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8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977</Words>
  <Application>Microsoft Office PowerPoint</Application>
  <PresentationFormat>Экран (4:3)</PresentationFormat>
  <Paragraphs>150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Диаграмма</vt:lpstr>
      <vt:lpstr>Что общего у  достопримечательностей?</vt:lpstr>
      <vt:lpstr>Царь-пушка</vt:lpstr>
      <vt:lpstr>Царь-колокол</vt:lpstr>
      <vt:lpstr>  «Медный всадник» (Памятник Петру I в Санкт-Петербурге)   </vt:lpstr>
      <vt:lpstr>Ни едино художество,  ни едино ремесло простое употребления металлов миновать не может. М.В. Ломоносов</vt:lpstr>
      <vt:lpstr>Представления о металлах</vt:lpstr>
      <vt:lpstr>Металлы в алхимии </vt:lpstr>
      <vt:lpstr>Презентация PowerPoint</vt:lpstr>
      <vt:lpstr>Самостоятельная работа</vt:lpstr>
      <vt:lpstr>Распространение металлов  в земной коре</vt:lpstr>
      <vt:lpstr>Биологическая роль металлов</vt:lpstr>
      <vt:lpstr>Химические элементы металлы в организме человека составляют 3 % массы тела  </vt:lpstr>
      <vt:lpstr>Контрольное тестирование  </vt:lpstr>
      <vt:lpstr>Презентация PowerPoint</vt:lpstr>
      <vt:lpstr>Презентация PowerPoint</vt:lpstr>
      <vt:lpstr>Зависимость физических свойств металлов от строения металлической кристаллической решетки</vt:lpstr>
      <vt:lpstr>Презентация PowerPoint</vt:lpstr>
      <vt:lpstr>Презентация PowerPoint</vt:lpstr>
      <vt:lpstr>Контрольное тестирование </vt:lpstr>
      <vt:lpstr>Ответы на вопросы контрольных тестов</vt:lpstr>
      <vt:lpstr>Домашнее задание</vt:lpstr>
      <vt:lpstr>Синквейн</vt:lpstr>
      <vt:lpstr>Рефлексивный тест</vt:lpstr>
    </vt:vector>
  </TitlesOfParts>
  <Company>МБОУ "Обоянская СОШ №1"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Царь-пушка</dc:title>
  <dc:creator>Климова Татьяна</dc:creator>
  <cp:lastModifiedBy>Татьяна</cp:lastModifiedBy>
  <cp:revision>22</cp:revision>
  <dcterms:modified xsi:type="dcterms:W3CDTF">2013-01-10T13:29:01Z</dcterms:modified>
</cp:coreProperties>
</file>