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7" r:id="rId4"/>
    <p:sldId id="294" r:id="rId5"/>
    <p:sldId id="287" r:id="rId6"/>
    <p:sldId id="260" r:id="rId7"/>
    <p:sldId id="261" r:id="rId8"/>
    <p:sldId id="302" r:id="rId9"/>
    <p:sldId id="295" r:id="rId10"/>
    <p:sldId id="289" r:id="rId11"/>
    <p:sldId id="264" r:id="rId12"/>
    <p:sldId id="290" r:id="rId13"/>
    <p:sldId id="291" r:id="rId14"/>
    <p:sldId id="258" r:id="rId15"/>
    <p:sldId id="265" r:id="rId16"/>
    <p:sldId id="278" r:id="rId17"/>
    <p:sldId id="292" r:id="rId18"/>
    <p:sldId id="279" r:id="rId19"/>
    <p:sldId id="280" r:id="rId20"/>
    <p:sldId id="281" r:id="rId21"/>
    <p:sldId id="282" r:id="rId22"/>
    <p:sldId id="283" r:id="rId23"/>
    <p:sldId id="284" r:id="rId24"/>
    <p:sldId id="259" r:id="rId25"/>
    <p:sldId id="293" r:id="rId26"/>
    <p:sldId id="300" r:id="rId27"/>
    <p:sldId id="301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800000"/>
    <a:srgbClr val="006600"/>
    <a:srgbClr val="CC0000"/>
    <a:srgbClr val="FF5050"/>
    <a:srgbClr val="FF0000"/>
    <a:srgbClr val="3333FF"/>
    <a:srgbClr val="008A00"/>
    <a:srgbClr val="99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94660"/>
  </p:normalViewPr>
  <p:slideViewPr>
    <p:cSldViewPr>
      <p:cViewPr>
        <p:scale>
          <a:sx n="69" d="100"/>
          <a:sy n="69" d="100"/>
        </p:scale>
        <p:origin x="-16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 userDrawn="1"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grpSp>
        <p:nvGrpSpPr>
          <p:cNvPr id="5" name="Group 46"/>
          <p:cNvGrpSpPr>
            <a:grpSpLocks/>
          </p:cNvGrpSpPr>
          <p:nvPr userDrawn="1"/>
        </p:nvGrpSpPr>
        <p:grpSpPr bwMode="auto">
          <a:xfrm rot="10800000">
            <a:off x="0" y="3657600"/>
            <a:ext cx="9144000" cy="3200400"/>
            <a:chOff x="0" y="0"/>
            <a:chExt cx="5760" cy="2016"/>
          </a:xfrm>
        </p:grpSpPr>
        <p:pic>
          <p:nvPicPr>
            <p:cNvPr id="6" name="Picture 47" descr="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8" descr="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10" descr="1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4" descr="water_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0" descr="fire14"/>
          <p:cNvPicPr>
            <a:picLocks noChangeAspect="1" noChangeArrowheads="1" noCrop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7620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1" descr="B_Fly26"/>
          <p:cNvPicPr>
            <a:picLocks noChangeAspect="1" noChangeArrowheads="1" noCrop="1"/>
          </p:cNvPicPr>
          <p:nvPr userDrawn="1"/>
        </p:nvPicPr>
        <p:blipFill>
          <a:blip r:embed="rId7" cstate="print">
            <a:lum bright="-12000" contrast="-100000"/>
            <a:grayscl/>
          </a:blip>
          <a:srcRect/>
          <a:stretch>
            <a:fillRect/>
          </a:stretch>
        </p:blipFill>
        <p:spPr bwMode="auto">
          <a:xfrm>
            <a:off x="609600" y="449263"/>
            <a:ext cx="99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2" descr="B_Fly26"/>
          <p:cNvPicPr>
            <a:picLocks noChangeAspect="1" noChangeArrowheads="1" noCrop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81000"/>
            <a:ext cx="99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3" descr="bupestrid beetle 5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259513"/>
            <a:ext cx="838200" cy="32226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4" name="Picture 55" descr="WB01292_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5105400"/>
            <a:ext cx="400050" cy="40005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161" name="Rectangle 4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5" name="Rectangle 4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4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Rectangle 4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29247-3410-49AC-85AF-DFC98B8584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4BE5C-AF30-4769-B673-BD71A560AE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049E3-F7EF-4D43-AFE8-5E34710A62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77724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ED4D0-3E96-46A5-A20D-ADE587BFD3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0E11C-B99D-4023-89F0-1E5E661448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77724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7D6DC-1C9F-4079-9DA5-1CCAD63E28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E3448-6FE8-4AF6-97BB-F284F38070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DB379-D1E3-4E85-8268-17CFE9DF67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5F0DA-B2FC-4ECF-9A01-D59859E8F6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146CD-B3B4-4E98-B651-0E80FD6350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3E76A-A50A-4F7C-9EF8-942ADA9424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3CCDE-D1A9-4489-84CD-14C0B40C48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402FC-FEE8-4158-8452-E909521B62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47559-2E43-4D54-8AAB-0F263FECC2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52831-5EB4-4BD3-AD8F-BC0FFC08A5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A00"/>
            </a:gs>
            <a:gs pos="100000">
              <a:srgbClr val="99FF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 userDrawn="1"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34" name="Picture 10" descr="123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052" name="Picture 11" descr="water_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751507F-3AC7-42AB-AADA-77DD3D29B3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33" name="Freeform 9"/>
          <p:cNvSpPr>
            <a:spLocks/>
          </p:cNvSpPr>
          <p:nvPr userDrawn="1"/>
        </p:nvSpPr>
        <p:spPr bwMode="gray">
          <a:xfrm rot="10800000">
            <a:off x="0" y="6629400"/>
            <a:ext cx="9144000" cy="228600"/>
          </a:xfrm>
          <a:custGeom>
            <a:avLst/>
            <a:gdLst/>
            <a:ahLst/>
            <a:cxnLst>
              <a:cxn ang="0">
                <a:pos x="8" y="2730"/>
              </a:cxn>
              <a:cxn ang="0">
                <a:pos x="3040" y="2726"/>
              </a:cxn>
              <a:cxn ang="0">
                <a:pos x="3347" y="2630"/>
              </a:cxn>
              <a:cxn ang="0">
                <a:pos x="3795" y="2170"/>
              </a:cxn>
              <a:cxn ang="0">
                <a:pos x="4115" y="2080"/>
              </a:cxn>
              <a:cxn ang="0">
                <a:pos x="5760" y="2093"/>
              </a:cxn>
              <a:cxn ang="0">
                <a:pos x="5767" y="0"/>
              </a:cxn>
              <a:cxn ang="0">
                <a:pos x="0" y="1"/>
              </a:cxn>
              <a:cxn ang="0">
                <a:pos x="8" y="2730"/>
              </a:cxn>
            </a:cxnLst>
            <a:rect l="0" t="0" r="r" b="b"/>
            <a:pathLst>
              <a:path w="5767" h="2730">
                <a:moveTo>
                  <a:pt x="8" y="2730"/>
                </a:moveTo>
                <a:lnTo>
                  <a:pt x="3040" y="2726"/>
                </a:lnTo>
                <a:cubicBezTo>
                  <a:pt x="3181" y="2726"/>
                  <a:pt x="3224" y="2728"/>
                  <a:pt x="3347" y="2630"/>
                </a:cubicBezTo>
                <a:lnTo>
                  <a:pt x="3795" y="2170"/>
                </a:lnTo>
                <a:cubicBezTo>
                  <a:pt x="3923" y="2078"/>
                  <a:pt x="3942" y="2074"/>
                  <a:pt x="4115" y="2080"/>
                </a:cubicBezTo>
                <a:lnTo>
                  <a:pt x="5760" y="2093"/>
                </a:lnTo>
                <a:lnTo>
                  <a:pt x="5767" y="0"/>
                </a:lnTo>
                <a:lnTo>
                  <a:pt x="0" y="1"/>
                </a:lnTo>
                <a:lnTo>
                  <a:pt x="8" y="2730"/>
                </a:lnTo>
                <a:close/>
              </a:path>
            </a:pathLst>
          </a:custGeom>
          <a:solidFill>
            <a:srgbClr val="008A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36" name="Picture 12" descr="butterfly 19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 rot="629051">
            <a:off x="457200" y="304800"/>
            <a:ext cx="914400" cy="9048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0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1" Type="http://schemas.openxmlformats.org/officeDocument/2006/relationships/audio" Target="file:///C:\Documents%20and%20Settings\&#1059;&#1095;&#1077;&#1085;&#1080;&#1082;\&#1056;&#1072;&#1073;&#1086;&#1095;&#1080;&#1081;%20&#1089;&#1090;&#1086;&#1083;\04%20-%20ENNIO%20MORRICONE%20''%20FROM%20THE%20FILM%20''LA%20PROFESSIONAL''%20.mp3" TargetMode="Externa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3400" y="1143000"/>
            <a:ext cx="8212505" cy="2554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000" b="1" i="1" dirty="0">
                <a:ln w="11430"/>
                <a:solidFill>
                  <a:srgbClr val="0066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Внешнее строение листа</a:t>
            </a:r>
            <a:endParaRPr lang="ru-RU" sz="8000" b="1" dirty="0">
              <a:ln w="11430"/>
              <a:solidFill>
                <a:srgbClr val="0066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733800"/>
            <a:ext cx="74676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i="1" smtClean="0">
                <a:solidFill>
                  <a:srgbClr val="006600"/>
                </a:solidFill>
                <a:latin typeface="Calisto MT" pitchFamily="18" charset="0"/>
              </a:rPr>
              <a:t>Урок изучения нового материала 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smtClean="0">
                <a:solidFill>
                  <a:srgbClr val="006600"/>
                </a:solidFill>
                <a:latin typeface="Calisto MT" pitchFamily="18" charset="0"/>
              </a:rPr>
              <a:t>(технология развития критического мышления) </a:t>
            </a:r>
          </a:p>
          <a:p>
            <a:pPr eaLnBrk="1" hangingPunct="1">
              <a:lnSpc>
                <a:spcPct val="90000"/>
              </a:lnSpc>
            </a:pPr>
            <a:endParaRPr lang="ru-RU" sz="2000" smtClean="0"/>
          </a:p>
          <a:p>
            <a:pPr eaLnBrk="1" hangingPunct="1">
              <a:lnSpc>
                <a:spcPct val="90000"/>
              </a:lnSpc>
            </a:pPr>
            <a:endParaRPr lang="ru-RU" sz="2000" b="1" i="1" smtClean="0">
              <a:latin typeface="Calisto MT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000" b="1" i="1" smtClean="0">
              <a:latin typeface="Calisto MT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1125" y="6324600"/>
            <a:ext cx="522287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i="1" kern="0" dirty="0">
                <a:solidFill>
                  <a:srgbClr val="000000"/>
                </a:solidFill>
                <a:latin typeface="Calisto MT" pitchFamily="18" charset="0"/>
              </a:rPr>
              <a:t>Учитель: Сазонова Галина Геннадьевна</a:t>
            </a:r>
          </a:p>
        </p:txBody>
      </p:sp>
      <p:sp>
        <p:nvSpPr>
          <p:cNvPr id="4101" name="TextBox 12"/>
          <p:cNvSpPr txBox="1">
            <a:spLocks noChangeArrowheads="1"/>
          </p:cNvSpPr>
          <p:nvPr/>
        </p:nvSpPr>
        <p:spPr bwMode="auto">
          <a:xfrm>
            <a:off x="3276600" y="152400"/>
            <a:ext cx="2566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Monotype Corsiva" pitchFamily="66" charset="0"/>
              </a:rPr>
              <a:t>МОУ СОШ №12 , Арзамас</a:t>
            </a:r>
          </a:p>
        </p:txBody>
      </p:sp>
    </p:spTree>
  </p:cSld>
  <p:clrMapOvr>
    <a:masterClrMapping/>
  </p:clrMapOvr>
  <p:transition advTm="140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1143000"/>
          </a:xfrm>
        </p:spPr>
        <p:txBody>
          <a:bodyPr/>
          <a:lstStyle/>
          <a:p>
            <a:r>
              <a:rPr lang="ru-RU" sz="5100" b="1" smtClean="0">
                <a:solidFill>
                  <a:schemeClr val="accent2"/>
                </a:solidFill>
              </a:rPr>
              <a:t>Листорасположение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89563" y="1219200"/>
            <a:ext cx="3754437" cy="5040313"/>
          </a:xfrm>
        </p:spPr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ru-RU" sz="3600" b="1" smtClean="0">
                <a:solidFill>
                  <a:srgbClr val="FF0000"/>
                </a:solidFill>
              </a:rPr>
              <a:t>элодея</a:t>
            </a:r>
          </a:p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ru-RU" sz="3600" b="1" smtClean="0">
                <a:solidFill>
                  <a:srgbClr val="FF0000"/>
                </a:solidFill>
              </a:rPr>
              <a:t>сирень</a:t>
            </a:r>
          </a:p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ru-RU" sz="3600" b="1" smtClean="0">
                <a:solidFill>
                  <a:srgbClr val="FF0000"/>
                </a:solidFill>
              </a:rPr>
              <a:t>роза </a:t>
            </a:r>
          </a:p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ru-RU" sz="3600" b="1" smtClean="0">
                <a:solidFill>
                  <a:srgbClr val="FF0000"/>
                </a:solidFill>
              </a:rPr>
              <a:t>клён</a:t>
            </a:r>
          </a:p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ru-RU" sz="3600" b="1" smtClean="0">
                <a:solidFill>
                  <a:srgbClr val="FF0000"/>
                </a:solidFill>
              </a:rPr>
              <a:t>яблоня</a:t>
            </a:r>
          </a:p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ru-RU" sz="3600" b="1" smtClean="0">
                <a:solidFill>
                  <a:srgbClr val="FF0000"/>
                </a:solidFill>
              </a:rPr>
              <a:t>вороний глаз          </a:t>
            </a:r>
          </a:p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ru-RU" sz="3600" b="1" smtClean="0">
                <a:solidFill>
                  <a:srgbClr val="FF0000"/>
                </a:solidFill>
              </a:rPr>
              <a:t>гвоздика</a:t>
            </a:r>
          </a:p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ru-RU" sz="3600" b="1" smtClean="0">
                <a:solidFill>
                  <a:srgbClr val="FF0000"/>
                </a:solidFill>
              </a:rPr>
              <a:t>василёк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25538"/>
            <a:ext cx="1474787" cy="2085975"/>
          </a:xfrm>
          <a:prstGeom prst="rect">
            <a:avLst/>
          </a:prstGeom>
          <a:solidFill>
            <a:srgbClr val="CCECFF"/>
          </a:solidFill>
          <a:ln w="15875" algn="ctr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141663"/>
            <a:ext cx="1960563" cy="1871662"/>
          </a:xfrm>
          <a:prstGeom prst="rect">
            <a:avLst/>
          </a:prstGeom>
          <a:noFill/>
          <a:ln w="15875" algn="ctr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800600"/>
            <a:ext cx="1511300" cy="1871663"/>
          </a:xfrm>
          <a:prstGeom prst="rect">
            <a:avLst/>
          </a:prstGeom>
          <a:noFill/>
          <a:ln w="15875" algn="ctr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1981200" y="1371600"/>
            <a:ext cx="2305050" cy="719138"/>
          </a:xfrm>
          <a:prstGeom prst="flowChartAlternateProcess">
            <a:avLst/>
          </a:prstGeom>
          <a:solidFill>
            <a:srgbClr val="CCFFCC"/>
          </a:solidFill>
          <a:ln w="2222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800" b="1"/>
              <a:t>очередное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1600200" y="2895600"/>
            <a:ext cx="2376488" cy="720725"/>
          </a:xfrm>
          <a:prstGeom prst="flowChartAlternateProcess">
            <a:avLst/>
          </a:prstGeom>
          <a:solidFill>
            <a:srgbClr val="FFFF66"/>
          </a:solidFill>
          <a:ln w="25400" algn="ctr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800" b="1"/>
              <a:t>супротивное</a:t>
            </a: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1905000" y="5181600"/>
            <a:ext cx="2447925" cy="720725"/>
          </a:xfrm>
          <a:prstGeom prst="flowChartAlternateProcess">
            <a:avLst/>
          </a:prstGeom>
          <a:solidFill>
            <a:srgbClr val="CCECFF"/>
          </a:solidFill>
          <a:ln w="25400" algn="ctr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800" b="1"/>
              <a:t>мутовчатое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7747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Маркировочная таблица</a:t>
            </a:r>
            <a:r>
              <a:rPr lang="ru-RU" smtClean="0">
                <a:solidFill>
                  <a:srgbClr val="FF0000"/>
                </a:solidFill>
              </a:rPr>
              <a:t/>
            </a:r>
            <a:br>
              <a:rPr lang="ru-RU" smtClean="0">
                <a:solidFill>
                  <a:srgbClr val="FF0000"/>
                </a:solidFill>
              </a:rPr>
            </a:br>
            <a:endParaRPr lang="ru-RU" sz="2600" smtClean="0">
              <a:solidFill>
                <a:srgbClr val="FF0000"/>
              </a:solidFill>
            </a:endParaRPr>
          </a:p>
        </p:txBody>
      </p:sp>
      <p:graphicFrame>
        <p:nvGraphicFramePr>
          <p:cNvPr id="92201" name="Group 41"/>
          <p:cNvGraphicFramePr>
            <a:graphicFrameLocks noGrp="1"/>
          </p:cNvGraphicFramePr>
          <p:nvPr/>
        </p:nvGraphicFramePr>
        <p:xfrm>
          <a:off x="152400" y="1143000"/>
          <a:ext cx="8763000" cy="5486400"/>
        </p:xfrm>
        <a:graphic>
          <a:graphicData uri="http://schemas.openxmlformats.org/drawingml/2006/table">
            <a:tbl>
              <a:tblPr/>
              <a:tblGrid>
                <a:gridCol w="2946400"/>
                <a:gridCol w="3302000"/>
                <a:gridCol w="2514600"/>
              </a:tblGrid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Знаю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Хочу знать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Узнал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003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1.Лист есть у всех растений, он бывает разным по форме, по окраске.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2.Мы можем узнать сразу какому растению лист принадлежит.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3.Лист нужен растениям. В них происходит процесс: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а)образования органических веществ (фотосинтез),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б)газообмен,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в)испарение воды,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г)запас питательных веществ </a:t>
                      </a:r>
                      <a:endParaRPr kumimoji="0" lang="ru-RU" sz="2400" b="1" i="1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64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2163"/>
          </a:xfrm>
        </p:spPr>
        <p:txBody>
          <a:bodyPr/>
          <a:lstStyle/>
          <a:p>
            <a:r>
              <a:rPr lang="ru-RU" sz="4200" b="1" smtClean="0">
                <a:solidFill>
                  <a:srgbClr val="FF0000"/>
                </a:solidFill>
              </a:rPr>
              <a:t>Маркировочная таблица</a:t>
            </a:r>
          </a:p>
        </p:txBody>
      </p:sp>
      <p:graphicFrame>
        <p:nvGraphicFramePr>
          <p:cNvPr id="39971" name="Group 35"/>
          <p:cNvGraphicFramePr>
            <a:graphicFrameLocks noGrp="1"/>
          </p:cNvGraphicFramePr>
          <p:nvPr>
            <p:ph idx="1"/>
          </p:nvPr>
        </p:nvGraphicFramePr>
        <p:xfrm>
          <a:off x="228600" y="990600"/>
          <a:ext cx="8534400" cy="5705856"/>
        </p:xfrm>
        <a:graphic>
          <a:graphicData uri="http://schemas.openxmlformats.org/drawingml/2006/table">
            <a:tbl>
              <a:tblPr/>
              <a:tblGrid>
                <a:gridCol w="2870200"/>
                <a:gridCol w="3214688"/>
                <a:gridCol w="2449512"/>
              </a:tblGrid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Знаю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Хочу знать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Узнал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12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1.Лист есть у всех растений, он бывает разным по форме, по окраске.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2.Мы можем узнать сразу какому растению лист принадлежит.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3.Лист нужен растениям. В них происходит процесс: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а)образования органических веществ (фотосинтез),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б)газообмен,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в)испарение воды,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г)запас питательных веществ </a:t>
                      </a:r>
                      <a:endParaRPr kumimoji="0" lang="ru-RU" sz="2400" b="1" i="1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Как устроен лист?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Из каких частей он состоит?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Какие различают      листья по форме, по характеру жилкования?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Как определить по листьям класс растения?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Каково значение листьев для растений?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208963" cy="1143000"/>
          </a:xfrm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ru-RU" sz="4200" b="1" smtClean="0">
                <a:solidFill>
                  <a:schemeClr val="accent2"/>
                </a:solidFill>
                <a:latin typeface="Century Gothic" pitchFamily="34" charset="0"/>
              </a:rPr>
              <a:t>Тема урока:</a:t>
            </a:r>
            <a:r>
              <a:rPr lang="ru-RU" sz="5100" b="1" smtClean="0">
                <a:solidFill>
                  <a:srgbClr val="008000"/>
                </a:solidFill>
                <a:latin typeface="Century Gothic" pitchFamily="34" charset="0"/>
              </a:rPr>
              <a:t> </a:t>
            </a:r>
            <a:br>
              <a:rPr lang="ru-RU" sz="5100" b="1" smtClean="0">
                <a:solidFill>
                  <a:srgbClr val="008000"/>
                </a:solidFill>
                <a:latin typeface="Century Gothic" pitchFamily="34" charset="0"/>
              </a:rPr>
            </a:br>
            <a:r>
              <a:rPr lang="ru-RU" sz="5700" b="1" smtClean="0">
                <a:solidFill>
                  <a:srgbClr val="FF0000"/>
                </a:solidFill>
                <a:latin typeface="Monotype Corsiva" pitchFamily="66" charset="0"/>
              </a:rPr>
              <a:t>Внешнее строение листа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67000"/>
            <a:ext cx="8424863" cy="40322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ru-RU" sz="3600" b="1" smtClean="0"/>
          </a:p>
          <a:p>
            <a:pPr>
              <a:lnSpc>
                <a:spcPct val="90000"/>
              </a:lnSpc>
              <a:buFontTx/>
              <a:buNone/>
            </a:pPr>
            <a:r>
              <a:rPr lang="ru-RU" sz="3600" b="1" smtClean="0"/>
              <a:t>  </a:t>
            </a:r>
            <a:r>
              <a:rPr lang="ru-RU" b="1" smtClean="0">
                <a:solidFill>
                  <a:srgbClr val="008000"/>
                </a:solidFill>
              </a:rPr>
              <a:t>Формирование навыков исследовательской деятельности учащихся в процессе ознакомления с внешним строением листа.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b="1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b="1" smtClean="0">
                <a:solidFill>
                  <a:srgbClr val="008000"/>
                </a:solidFill>
              </a:rPr>
              <a:t>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 smtClean="0">
                <a:solidFill>
                  <a:srgbClr val="008000"/>
                </a:solidFill>
              </a:rPr>
              <a:t>           </a:t>
            </a:r>
            <a:endParaRPr lang="ru-RU" sz="2400" b="1" smtClean="0">
              <a:solidFill>
                <a:srgbClr val="008000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sz="2800" b="1" i="1" smtClean="0">
              <a:solidFill>
                <a:schemeClr val="hlink"/>
              </a:solidFill>
              <a:latin typeface="Calisto MT" pitchFamily="18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38200" y="2286000"/>
            <a:ext cx="1495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Цель: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наташа\Рабочий стол\Новая папка (4)\Ф о т к и!!!!!!!!!!!!!!!!!!!!!!!!!!!!!!!!!\PICT6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наташа\Рабочий стол\Новая папка (4)\Ф о т к и!!!!!!!!!!!!!!!!!!!!!!!!!!!!!!!!!\PICT6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наташа\Рабочий стол\Новая папка (4)\Ф о т к и!!!!!!!!!!!!!!!!!!!!!!!!!!!!!!!!!\муравей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525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наташа\Рабочий стол\Новая папка (4)\Ф о т к и!!!!!!!!!!!!!!!!!!!!!!!!!!!!!!!!!\PICT96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525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наташа\Рабочий стол\Новая папка (4)\Ф о т к и!!!!!!!!!!!!!!!!!!!!!!!!!!!!!!!!!\PICT59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525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наташа\Рабочий стол\Новая папка (4)\Ф о т к и!!!!!!!!!!!!!!!!!!!!!!!!!!!!!!!!!\PICT59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525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наташа\Рабочий стол\Новая папка (4)\Ф о т к и!!!!!!!!!!!!!!!!!!!!!!!!!!!!!!!!!\PICT2979-1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525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наташа\Рабочий стол\Новая папка (4)\Ф о т к и!!!!!!!!!!!!!!!!!!!!!!!!!!!!!!!!!\фото\и в этих тихих городах.(деревья моего края)\PICT600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525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F:\ФОТОАЛЬБОМ\Арзамасские фотографии\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525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F:\ФОТОАЛЬБОМ\школа\поход\IMG_104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Documents and Settings\наташа\Рабочий стол\Новая папка (4)\Ф о т к и!!!!!!!!!!!!!!!!!!!!!!!!!!!!!!!!!\фото\и в этих тихих городах.(деревья моего края)\PICT622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Documents and Settings\наташа\Рабочий стол\Новая папка (4)\Ф о т к и!!!!!!!!!!!!!!!!!!!!!!!!!!!!!!!!!\PICT596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525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Documents and Settings\наташа\Рабочий стол\Новая папка (4)\Ф о т к и!!!!!!!!!!!!!!!!!!!!!!!!!!!!!!!!!\PICT596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04 - ENNIO MORRICONE '' FROM THE FILM ''LA PROFESSIONAL''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8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12"/>
          <p:cNvSpPr>
            <a:spLocks noChangeArrowheads="1"/>
          </p:cNvSpPr>
          <p:nvPr/>
        </p:nvSpPr>
        <p:spPr bwMode="auto">
          <a:xfrm>
            <a:off x="4032250" y="838200"/>
            <a:ext cx="5111750" cy="5545138"/>
          </a:xfrm>
          <a:prstGeom prst="verticalScroll">
            <a:avLst>
              <a:gd name="adj" fmla="val 12500"/>
            </a:avLst>
          </a:prstGeom>
          <a:solidFill>
            <a:srgbClr val="FFFFCC"/>
          </a:solidFill>
          <a:ln w="158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362950" cy="774700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chemeClr val="accent2"/>
                </a:solidFill>
                <a:latin typeface="Monotype Corsiva" pitchFamily="66" charset="0"/>
              </a:rPr>
              <a:t>Работа с текстом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463" y="1700213"/>
            <a:ext cx="4103687" cy="48974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200" b="1" i="1" u="sng" smtClean="0">
                <a:solidFill>
                  <a:srgbClr val="0000CC"/>
                </a:solidFill>
              </a:rPr>
              <a:t>Условные обозначения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200" b="1" i="1" u="sng" smtClean="0">
                <a:solidFill>
                  <a:srgbClr val="0000CC"/>
                </a:solidFill>
              </a:rPr>
              <a:t>при работе с текстом: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400" i="1" smtClean="0">
              <a:solidFill>
                <a:srgbClr val="CC0000"/>
              </a:solidFill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4000" b="1" smtClean="0">
                <a:solidFill>
                  <a:schemeClr val="accent2"/>
                </a:solidFill>
                <a:sym typeface="Wingdings" pitchFamily="2" charset="2"/>
              </a:rPr>
              <a:t></a:t>
            </a:r>
            <a:r>
              <a:rPr lang="ru-RU" sz="2400" smtClean="0"/>
              <a:t> </a:t>
            </a:r>
            <a:r>
              <a:rPr lang="ru-RU" sz="2400" smtClean="0">
                <a:solidFill>
                  <a:srgbClr val="000099"/>
                </a:solidFill>
              </a:rPr>
              <a:t>- знаю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000" b="1" smtClean="0">
                <a:solidFill>
                  <a:schemeClr val="accent2"/>
                </a:solidFill>
              </a:rPr>
              <a:t>+</a:t>
            </a:r>
            <a:r>
              <a:rPr lang="ru-RU" sz="2400" smtClean="0"/>
              <a:t>  </a:t>
            </a:r>
            <a:r>
              <a:rPr lang="ru-RU" sz="2400" smtClean="0">
                <a:solidFill>
                  <a:srgbClr val="000099"/>
                </a:solidFill>
              </a:rPr>
              <a:t>- новое</a:t>
            </a:r>
            <a:r>
              <a:rPr lang="ru-RU" sz="24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000" b="1" smtClean="0">
                <a:solidFill>
                  <a:schemeClr val="accent2"/>
                </a:solidFill>
              </a:rPr>
              <a:t>–</a:t>
            </a:r>
            <a:r>
              <a:rPr lang="ru-RU" sz="2400" smtClean="0">
                <a:solidFill>
                  <a:schemeClr val="accent2"/>
                </a:solidFill>
              </a:rPr>
              <a:t>   </a:t>
            </a:r>
            <a:r>
              <a:rPr lang="ru-RU" sz="2400" smtClean="0">
                <a:solidFill>
                  <a:srgbClr val="000099"/>
                </a:solidFill>
              </a:rPr>
              <a:t>- думал иначе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000" b="1" smtClean="0">
                <a:solidFill>
                  <a:schemeClr val="accent2"/>
                </a:solidFill>
              </a:rPr>
              <a:t>?</a:t>
            </a:r>
            <a:r>
              <a:rPr lang="ru-RU" sz="2400" smtClean="0"/>
              <a:t> </a:t>
            </a:r>
            <a:r>
              <a:rPr lang="ru-RU" sz="2400" smtClean="0">
                <a:solidFill>
                  <a:srgbClr val="000099"/>
                </a:solidFill>
              </a:rPr>
              <a:t>- не всё ясно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>
                <a:solidFill>
                  <a:schemeClr val="accent2"/>
                </a:solidFill>
              </a:rPr>
              <a:t> </a:t>
            </a:r>
            <a:r>
              <a:rPr lang="ru-RU" sz="4000" b="1" smtClean="0">
                <a:solidFill>
                  <a:schemeClr val="accent2"/>
                </a:solidFill>
              </a:rPr>
              <a:t>!</a:t>
            </a:r>
            <a:r>
              <a:rPr lang="ru-RU" sz="4000" b="1" smtClean="0"/>
              <a:t> </a:t>
            </a:r>
            <a:r>
              <a:rPr lang="ru-RU" sz="2400" smtClean="0"/>
              <a:t> </a:t>
            </a:r>
            <a:r>
              <a:rPr lang="ru-RU" sz="2400" smtClean="0">
                <a:solidFill>
                  <a:srgbClr val="000099"/>
                </a:solidFill>
              </a:rPr>
              <a:t>- важно запомнить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400" smtClean="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40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400" smtClean="0"/>
          </a:p>
        </p:txBody>
      </p:sp>
      <p:sp>
        <p:nvSpPr>
          <p:cNvPr id="18437" name="AutoShape 6"/>
          <p:cNvSpPr>
            <a:spLocks noChangeArrowheads="1"/>
          </p:cNvSpPr>
          <p:nvPr/>
        </p:nvSpPr>
        <p:spPr bwMode="auto">
          <a:xfrm>
            <a:off x="990600" y="2590800"/>
            <a:ext cx="2663825" cy="769938"/>
          </a:xfrm>
          <a:prstGeom prst="octagon">
            <a:avLst>
              <a:gd name="adj" fmla="val 29287"/>
            </a:avLst>
          </a:prstGeom>
          <a:solidFill>
            <a:srgbClr val="CCFFCC"/>
          </a:solidFill>
          <a:ln w="158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Строение листа</a:t>
            </a:r>
          </a:p>
        </p:txBody>
      </p:sp>
      <p:sp>
        <p:nvSpPr>
          <p:cNvPr id="18438" name="AutoShape 8"/>
          <p:cNvSpPr>
            <a:spLocks noChangeArrowheads="1"/>
          </p:cNvSpPr>
          <p:nvPr/>
        </p:nvSpPr>
        <p:spPr bwMode="auto">
          <a:xfrm>
            <a:off x="990600" y="4572000"/>
            <a:ext cx="2663825" cy="769938"/>
          </a:xfrm>
          <a:prstGeom prst="octagon">
            <a:avLst>
              <a:gd name="adj" fmla="val 29287"/>
            </a:avLst>
          </a:prstGeom>
          <a:solidFill>
            <a:srgbClr val="CCFFCC"/>
          </a:solidFill>
          <a:ln w="158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Жилкование</a:t>
            </a:r>
          </a:p>
        </p:txBody>
      </p:sp>
      <p:sp>
        <p:nvSpPr>
          <p:cNvPr id="18439" name="AutoShape 9"/>
          <p:cNvSpPr>
            <a:spLocks noChangeArrowheads="1"/>
          </p:cNvSpPr>
          <p:nvPr/>
        </p:nvSpPr>
        <p:spPr bwMode="auto">
          <a:xfrm>
            <a:off x="990600" y="3581400"/>
            <a:ext cx="2663825" cy="771525"/>
          </a:xfrm>
          <a:prstGeom prst="octagon">
            <a:avLst>
              <a:gd name="adj" fmla="val 29287"/>
            </a:avLst>
          </a:prstGeom>
          <a:solidFill>
            <a:srgbClr val="CCFFCC"/>
          </a:solidFill>
          <a:ln w="158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Форма листа</a:t>
            </a:r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0" y="1219200"/>
            <a:ext cx="4724400" cy="14319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onotype Corsiva" pitchFamily="66" charset="0"/>
              </a:rPr>
              <a:t>Выделите в тексте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Monotype Corsiva" pitchFamily="66" charset="0"/>
              </a:rPr>
              <a:t>§</a:t>
            </a:r>
            <a:r>
              <a:rPr lang="ru-RU" sz="2400" b="1">
                <a:solidFill>
                  <a:srgbClr val="FF0000"/>
                </a:solidFill>
                <a:latin typeface="Monotype Corsiva" pitchFamily="66" charset="0"/>
              </a:rPr>
              <a:t>18, ст. 65 - 66</a:t>
            </a:r>
            <a:r>
              <a:rPr lang="ru-RU"/>
              <a:t> </a:t>
            </a:r>
          </a:p>
          <a:p>
            <a:pPr algn="ctr"/>
            <a:r>
              <a:rPr lang="ru-RU" sz="3200" b="1">
                <a:solidFill>
                  <a:srgbClr val="FF0000"/>
                </a:solidFill>
                <a:latin typeface="Monotype Corsiva" pitchFamily="66" charset="0"/>
              </a:rPr>
              <a:t>основные смысловые блоки:</a:t>
            </a:r>
          </a:p>
        </p:txBody>
      </p:sp>
      <p:sp>
        <p:nvSpPr>
          <p:cNvPr id="18441" name="AutoShape 11"/>
          <p:cNvSpPr>
            <a:spLocks noChangeArrowheads="1"/>
          </p:cNvSpPr>
          <p:nvPr/>
        </p:nvSpPr>
        <p:spPr bwMode="auto">
          <a:xfrm>
            <a:off x="990600" y="5638800"/>
            <a:ext cx="2663825" cy="771525"/>
          </a:xfrm>
          <a:prstGeom prst="octagon">
            <a:avLst>
              <a:gd name="adj" fmla="val 29287"/>
            </a:avLst>
          </a:prstGeom>
          <a:solidFill>
            <a:srgbClr val="CCFFCC"/>
          </a:solidFill>
          <a:ln w="158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Значение листьев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0" name="Homepage"/>
          <p:cNvSpPr>
            <a:spLocks noEditPoints="1" noChangeArrowheads="1"/>
          </p:cNvSpPr>
          <p:nvPr/>
        </p:nvSpPr>
        <p:spPr bwMode="auto">
          <a:xfrm>
            <a:off x="250825" y="1412875"/>
            <a:ext cx="4608513" cy="514032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10800 h 21600"/>
              <a:gd name="T14" fmla="*/ 999 w 21600"/>
              <a:gd name="T15" fmla="*/ 12174 h 21600"/>
              <a:gd name="T16" fmla="*/ 20813 w 21600"/>
              <a:gd name="T17" fmla="*/ 171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 extrusionOk="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5251" y="7101"/>
                </a:moveTo>
                <a:lnTo>
                  <a:pt x="5251" y="11160"/>
                </a:lnTo>
                <a:lnTo>
                  <a:pt x="16306" y="11160"/>
                </a:lnTo>
                <a:lnTo>
                  <a:pt x="16306" y="7052"/>
                </a:lnTo>
                <a:lnTo>
                  <a:pt x="16901" y="6561"/>
                </a:lnTo>
                <a:lnTo>
                  <a:pt x="15264" y="5236"/>
                </a:lnTo>
                <a:lnTo>
                  <a:pt x="15264" y="1636"/>
                </a:lnTo>
                <a:lnTo>
                  <a:pt x="13478" y="1636"/>
                </a:lnTo>
                <a:lnTo>
                  <a:pt x="13478" y="3698"/>
                </a:lnTo>
                <a:lnTo>
                  <a:pt x="11182" y="1669"/>
                </a:lnTo>
                <a:lnTo>
                  <a:pt x="4847" y="6561"/>
                </a:lnTo>
                <a:lnTo>
                  <a:pt x="5251" y="7101"/>
                </a:lnTo>
                <a:close/>
              </a:path>
              <a:path w="21600" h="21600" extrusionOk="0">
                <a:moveTo>
                  <a:pt x="9396" y="11160"/>
                </a:moveTo>
                <a:lnTo>
                  <a:pt x="9396" y="7772"/>
                </a:lnTo>
                <a:lnTo>
                  <a:pt x="11820" y="7772"/>
                </a:lnTo>
                <a:lnTo>
                  <a:pt x="11820" y="11160"/>
                </a:lnTo>
                <a:lnTo>
                  <a:pt x="9396" y="11160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99060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tx1"/>
                </a:solidFill>
                <a:latin typeface="Monotype Corsiva" pitchFamily="66" charset="0"/>
              </a:rPr>
              <a:t>1.Назовите части листа, представленного на рисунке</a:t>
            </a:r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292725" y="1600200"/>
            <a:ext cx="3394075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400" smtClean="0">
                <a:solidFill>
                  <a:srgbClr val="008000"/>
                </a:solidFill>
              </a:rPr>
              <a:t>1.листовая пластинка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>
                <a:solidFill>
                  <a:srgbClr val="008000"/>
                </a:solidFill>
              </a:rPr>
              <a:t>2.черешок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>
                <a:solidFill>
                  <a:srgbClr val="008000"/>
                </a:solidFill>
              </a:rPr>
              <a:t>3.прилистники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>
                <a:solidFill>
                  <a:srgbClr val="008000"/>
                </a:solidFill>
              </a:rPr>
              <a:t>4.основание  листа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8893175" y="4508500"/>
            <a:ext cx="71438" cy="155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9600"/>
          </a:p>
        </p:txBody>
      </p:sp>
      <p:sp>
        <p:nvSpPr>
          <p:cNvPr id="19462" name="Line 5"/>
          <p:cNvSpPr>
            <a:spLocks noChangeShapeType="1"/>
          </p:cNvSpPr>
          <p:nvPr/>
        </p:nvSpPr>
        <p:spPr bwMode="auto">
          <a:xfrm flipV="1">
            <a:off x="4932363" y="4652963"/>
            <a:ext cx="144462" cy="2889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3789363"/>
            <a:ext cx="3213100" cy="2736850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9464" name="Picture 12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1676400"/>
            <a:ext cx="3913188" cy="44640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260350"/>
            <a:ext cx="7772400" cy="5870575"/>
          </a:xfrm>
        </p:spPr>
        <p:txBody>
          <a:bodyPr/>
          <a:lstStyle/>
          <a:p>
            <a:pPr>
              <a:buFontTx/>
              <a:buNone/>
            </a:pPr>
            <a:r>
              <a:rPr lang="ru-RU" smtClean="0"/>
              <a:t>       </a:t>
            </a:r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1981200" y="228600"/>
            <a:ext cx="6696075" cy="914400"/>
          </a:xfrm>
          <a:prstGeom prst="octagon">
            <a:avLst>
              <a:gd name="adj" fmla="val 29287"/>
            </a:avLst>
          </a:prstGeom>
          <a:solidFill>
            <a:srgbClr val="CCFFCC"/>
          </a:solidFill>
          <a:ln w="158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4000" b="1">
                <a:solidFill>
                  <a:srgbClr val="FF0000"/>
                </a:solidFill>
              </a:rPr>
              <a:t>2. Форма  листа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6781800" y="1143000"/>
            <a:ext cx="485775" cy="542925"/>
          </a:xfrm>
          <a:prstGeom prst="downArrow">
            <a:avLst>
              <a:gd name="adj1" fmla="val 50000"/>
              <a:gd name="adj2" fmla="val 27941"/>
            </a:avLst>
          </a:prstGeom>
          <a:solidFill>
            <a:srgbClr val="FFCC00"/>
          </a:solidFill>
          <a:ln w="158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/>
              <a:t> 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2362200" y="1143000"/>
            <a:ext cx="485775" cy="544513"/>
          </a:xfrm>
          <a:prstGeom prst="downArrow">
            <a:avLst>
              <a:gd name="adj1" fmla="val 50000"/>
              <a:gd name="adj2" fmla="val 28023"/>
            </a:avLst>
          </a:prstGeom>
          <a:solidFill>
            <a:srgbClr val="FFCC00"/>
          </a:solidFill>
          <a:ln w="158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>
              <a:solidFill>
                <a:srgbClr val="FFCC00"/>
              </a:solidFill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611188" y="1700213"/>
            <a:ext cx="3794125" cy="2185987"/>
          </a:xfrm>
          <a:prstGeom prst="ellipse">
            <a:avLst/>
          </a:prstGeom>
          <a:solidFill>
            <a:srgbClr val="FFFF66"/>
          </a:solidFill>
          <a:ln w="15875" algn="ctr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800" b="1">
                <a:solidFill>
                  <a:srgbClr val="FF0000"/>
                </a:solidFill>
              </a:rPr>
              <a:t>Простые </a:t>
            </a:r>
            <a:r>
              <a:rPr lang="ru-RU" sz="2800" b="1">
                <a:solidFill>
                  <a:schemeClr val="hlink"/>
                </a:solidFill>
              </a:rPr>
              <a:t>- </a:t>
            </a:r>
          </a:p>
          <a:p>
            <a:pPr algn="ctr" eaLnBrk="0" hangingPunct="0"/>
            <a:r>
              <a:rPr lang="ru-RU" sz="2800" b="1">
                <a:solidFill>
                  <a:srgbClr val="008000"/>
                </a:solidFill>
              </a:rPr>
              <a:t>имеют </a:t>
            </a:r>
            <a:r>
              <a:rPr lang="ru-RU" sz="2800" b="1">
                <a:solidFill>
                  <a:srgbClr val="0000CC"/>
                </a:solidFill>
              </a:rPr>
              <a:t>одну</a:t>
            </a:r>
            <a:endParaRPr lang="ru-RU" sz="2800" b="1">
              <a:solidFill>
                <a:srgbClr val="008000"/>
              </a:solidFill>
            </a:endParaRPr>
          </a:p>
          <a:p>
            <a:pPr algn="ctr" eaLnBrk="0" hangingPunct="0"/>
            <a:r>
              <a:rPr lang="ru-RU" sz="2800" b="1">
                <a:solidFill>
                  <a:srgbClr val="008000"/>
                </a:solidFill>
              </a:rPr>
              <a:t>листовую </a:t>
            </a:r>
          </a:p>
          <a:p>
            <a:pPr algn="ctr" eaLnBrk="0" hangingPunct="0"/>
            <a:r>
              <a:rPr lang="ru-RU" sz="2800" b="1">
                <a:solidFill>
                  <a:srgbClr val="008000"/>
                </a:solidFill>
              </a:rPr>
              <a:t>пластинку</a:t>
            </a: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5181600" y="1752600"/>
            <a:ext cx="3817938" cy="2057400"/>
          </a:xfrm>
          <a:prstGeom prst="ellipse">
            <a:avLst/>
          </a:prstGeom>
          <a:solidFill>
            <a:srgbClr val="FFFF66"/>
          </a:solidFill>
          <a:ln w="15875" algn="ctr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800" b="1">
                <a:solidFill>
                  <a:srgbClr val="FF0000"/>
                </a:solidFill>
              </a:rPr>
              <a:t>Сложные –</a:t>
            </a:r>
          </a:p>
          <a:p>
            <a:pPr algn="ctr" eaLnBrk="0" hangingPunct="0"/>
            <a:r>
              <a:rPr lang="ru-RU" sz="2800" b="1">
                <a:solidFill>
                  <a:srgbClr val="008000"/>
                </a:solidFill>
              </a:rPr>
              <a:t>имеют </a:t>
            </a:r>
            <a:r>
              <a:rPr lang="ru-RU" sz="2800" b="1">
                <a:solidFill>
                  <a:srgbClr val="0000CC"/>
                </a:solidFill>
              </a:rPr>
              <a:t>несколько</a:t>
            </a:r>
            <a:endParaRPr lang="ru-RU" sz="2800" b="1">
              <a:solidFill>
                <a:srgbClr val="008000"/>
              </a:solidFill>
            </a:endParaRPr>
          </a:p>
          <a:p>
            <a:pPr algn="ctr" eaLnBrk="0" hangingPunct="0"/>
            <a:r>
              <a:rPr lang="ru-RU" sz="2800" b="1">
                <a:solidFill>
                  <a:srgbClr val="008000"/>
                </a:solidFill>
              </a:rPr>
              <a:t>листовых</a:t>
            </a:r>
          </a:p>
          <a:p>
            <a:pPr algn="ctr" eaLnBrk="0" hangingPunct="0"/>
            <a:r>
              <a:rPr lang="ru-RU" sz="2800" b="1">
                <a:solidFill>
                  <a:srgbClr val="008000"/>
                </a:solidFill>
              </a:rPr>
              <a:t>пластинок</a:t>
            </a:r>
          </a:p>
        </p:txBody>
      </p:sp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352800"/>
            <a:ext cx="1238250" cy="1838325"/>
          </a:xfrm>
          <a:prstGeom prst="rect">
            <a:avLst/>
          </a:prstGeom>
          <a:solidFill>
            <a:srgbClr val="FFFF66"/>
          </a:solidFill>
          <a:ln w="190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505200"/>
            <a:ext cx="1209675" cy="1876425"/>
          </a:xfrm>
          <a:prstGeom prst="rect">
            <a:avLst/>
          </a:prstGeom>
          <a:noFill/>
          <a:ln w="190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200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440238"/>
            <a:ext cx="1600200" cy="1651000"/>
          </a:xfrm>
          <a:prstGeom prst="rect">
            <a:avLst/>
          </a:prstGeom>
          <a:noFill/>
          <a:ln w="190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2001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4343400"/>
            <a:ext cx="1066800" cy="1866900"/>
          </a:xfrm>
          <a:prstGeom prst="rect">
            <a:avLst/>
          </a:prstGeom>
          <a:noFill/>
          <a:ln w="190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2003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962400"/>
            <a:ext cx="1809750" cy="1847850"/>
          </a:xfrm>
          <a:prstGeom prst="rect">
            <a:avLst/>
          </a:prstGeom>
          <a:noFill/>
          <a:ln w="190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2004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191000"/>
            <a:ext cx="1792288" cy="1528763"/>
          </a:xfrm>
          <a:prstGeom prst="rect">
            <a:avLst/>
          </a:prstGeom>
          <a:noFill/>
          <a:ln w="190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2005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3886200"/>
            <a:ext cx="1576388" cy="1511300"/>
          </a:xfrm>
          <a:prstGeom prst="rect">
            <a:avLst/>
          </a:prstGeom>
          <a:noFill/>
          <a:ln w="19050" algn="ctr">
            <a:solidFill>
              <a:srgbClr val="99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38 0.07708 L -0.42604 0.0770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38778E-17 L 0.15 0.04444 " pathEditMode="relative" ptsTypes="AA">
                                      <p:cBhvr>
                                        <p:cTn id="34" dur="2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6 0.0544 L 0.44583 -0.0900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125 -0.0027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96 0.03194 L -0.27396 0.1430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16042 0.1553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5185E-6 L 0.31389 0.1675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/>
      <p:bldP spid="41991" grpId="0" animBg="1"/>
      <p:bldP spid="419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8" descr="BD1823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773238"/>
            <a:ext cx="3378200" cy="33782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86688" cy="1420813"/>
          </a:xfrm>
        </p:spPr>
        <p:txBody>
          <a:bodyPr/>
          <a:lstStyle/>
          <a:p>
            <a:pPr eaLnBrk="1" hangingPunct="1"/>
            <a:r>
              <a:rPr lang="ru-RU" sz="3800" b="1" smtClean="0">
                <a:solidFill>
                  <a:srgbClr val="FF0000"/>
                </a:solidFill>
                <a:latin typeface="Monotype Corsiva" pitchFamily="66" charset="0"/>
              </a:rPr>
              <a:t>2.</a:t>
            </a:r>
            <a:r>
              <a:rPr lang="ru-RU" sz="3800" b="1" smtClean="0">
                <a:latin typeface="Monotype Corsiva" pitchFamily="66" charset="0"/>
              </a:rPr>
              <a:t>Среди представленных листьев   выберите номера </a:t>
            </a:r>
            <a:r>
              <a:rPr lang="ru-RU" sz="3800" b="1" smtClean="0">
                <a:solidFill>
                  <a:srgbClr val="FF0000"/>
                </a:solidFill>
                <a:latin typeface="Monotype Corsiva" pitchFamily="66" charset="0"/>
              </a:rPr>
              <a:t>простых</a:t>
            </a:r>
            <a:r>
              <a:rPr lang="ru-RU" sz="3800" b="1" smtClean="0">
                <a:solidFill>
                  <a:schemeClr val="accent2"/>
                </a:solidFill>
                <a:latin typeface="Monotype Corsiva" pitchFamily="66" charset="0"/>
              </a:rPr>
              <a:t> </a:t>
            </a:r>
            <a:r>
              <a:rPr lang="ru-RU" sz="3800" b="1" smtClean="0">
                <a:solidFill>
                  <a:schemeClr val="tx1"/>
                </a:solidFill>
                <a:latin typeface="Monotype Corsiva" pitchFamily="66" charset="0"/>
              </a:rPr>
              <a:t>и</a:t>
            </a:r>
            <a:r>
              <a:rPr lang="ru-RU" sz="3800" b="1" smtClean="0">
                <a:solidFill>
                  <a:schemeClr val="accent2"/>
                </a:solidFill>
                <a:latin typeface="Monotype Corsiva" pitchFamily="66" charset="0"/>
              </a:rPr>
              <a:t> </a:t>
            </a:r>
            <a:r>
              <a:rPr lang="ru-RU" sz="3800" b="1" smtClean="0">
                <a:solidFill>
                  <a:srgbClr val="0000CC"/>
                </a:solidFill>
                <a:latin typeface="Monotype Corsiva" pitchFamily="66" charset="0"/>
              </a:rPr>
              <a:t>сидячих </a:t>
            </a:r>
            <a:endParaRPr lang="ru-RU" sz="3800" b="1" smtClean="0">
              <a:latin typeface="Monotype Corsiva" pitchFamily="66" charset="0"/>
            </a:endParaRPr>
          </a:p>
        </p:txBody>
      </p:sp>
      <p:pic>
        <p:nvPicPr>
          <p:cNvPr id="21508" name="Picture 3" descr="Рисунок 15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>
          <a:xfrm>
            <a:off x="1371600" y="1752600"/>
            <a:ext cx="5988050" cy="4637088"/>
          </a:xfrm>
          <a:noFill/>
          <a:ln>
            <a:solidFill>
              <a:srgbClr val="008A00"/>
            </a:solidFill>
          </a:ln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447800" y="3048000"/>
            <a:ext cx="503238" cy="823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/>
              <a:t>1</a:t>
            </a:r>
            <a:endParaRPr lang="ru-RU" sz="4800"/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5105400" y="2743200"/>
            <a:ext cx="576263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2</a:t>
            </a:r>
            <a:endParaRPr lang="ru-RU" sz="4400"/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7380288" y="1844675"/>
            <a:ext cx="13684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9600"/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6934200" y="2971800"/>
            <a:ext cx="460375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3</a:t>
            </a:r>
            <a:endParaRPr lang="ru-RU" sz="4400"/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395288" y="5013325"/>
            <a:ext cx="12969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9600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2819400" y="5257800"/>
            <a:ext cx="503238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5</a:t>
            </a:r>
            <a:endParaRPr lang="ru-RU" sz="4400"/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5562600" y="4191000"/>
            <a:ext cx="504825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6</a:t>
            </a:r>
            <a:endParaRPr lang="ru-RU" sz="4400"/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7010400" y="4724400"/>
            <a:ext cx="431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7</a:t>
            </a:r>
            <a:endParaRPr lang="ru-RU" sz="4400"/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4724400" y="5562600"/>
            <a:ext cx="504825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8</a:t>
            </a:r>
            <a:endParaRPr lang="ru-RU" sz="4400"/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6019800" y="5715000"/>
            <a:ext cx="6096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9</a:t>
            </a:r>
            <a:endParaRPr lang="ru-RU" sz="4000" b="1"/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 flipH="1">
            <a:off x="1524000" y="5638800"/>
            <a:ext cx="563563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/>
              <a:t>4</a:t>
            </a:r>
            <a:endParaRPr lang="ru-RU" sz="36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 animBg="1"/>
      <p:bldP spid="105477" grpId="0" animBg="1"/>
      <p:bldP spid="105479" grpId="0" animBg="1"/>
      <p:bldP spid="105482" grpId="0" animBg="1"/>
      <p:bldP spid="105483" grpId="0" animBg="1"/>
      <p:bldP spid="105484" grpId="0" animBg="1"/>
      <p:bldP spid="105485" grpId="0" animBg="1"/>
      <p:bldP spid="105486" grpId="0" animBg="1"/>
      <p:bldP spid="10548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D1823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364163" y="4005263"/>
            <a:ext cx="2520950" cy="251936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</p:pic>
      <p:pic>
        <p:nvPicPr>
          <p:cNvPr id="22531" name="Picture 3" descr="BD1823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773238"/>
            <a:ext cx="3378200" cy="33782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86688" cy="1420813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Monotype Corsiva" pitchFamily="66" charset="0"/>
              </a:rPr>
              <a:t>3.</a:t>
            </a:r>
            <a:r>
              <a:rPr lang="ru-RU" b="1" smtClean="0">
                <a:latin typeface="Monotype Corsiva" pitchFamily="66" charset="0"/>
              </a:rPr>
              <a:t>Среди представленных листьев    выберите номера </a:t>
            </a:r>
            <a:r>
              <a:rPr lang="ru-RU" b="1" smtClean="0">
                <a:solidFill>
                  <a:srgbClr val="FF0000"/>
                </a:solidFill>
                <a:latin typeface="Monotype Corsiva" pitchFamily="66" charset="0"/>
              </a:rPr>
              <a:t>сложных </a:t>
            </a:r>
          </a:p>
        </p:txBody>
      </p:sp>
      <p:pic>
        <p:nvPicPr>
          <p:cNvPr id="22533" name="Picture 5" descr="Рисунок 15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>
          <a:xfrm>
            <a:off x="1828800" y="1828800"/>
            <a:ext cx="5988050" cy="4637088"/>
          </a:xfrm>
          <a:noFill/>
        </p:spPr>
      </p:pic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1835150" y="3068638"/>
            <a:ext cx="503238" cy="823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/>
              <a:t>1</a:t>
            </a:r>
            <a:endParaRPr lang="ru-RU" sz="4800"/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5435600" y="2708275"/>
            <a:ext cx="576263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2</a:t>
            </a:r>
            <a:endParaRPr lang="ru-RU" sz="4400"/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7315200" y="3124200"/>
            <a:ext cx="536575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3</a:t>
            </a:r>
            <a:endParaRPr lang="ru-RU" sz="4400"/>
          </a:p>
        </p:txBody>
      </p:sp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395288" y="5013325"/>
            <a:ext cx="12969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9600"/>
          </a:p>
        </p:txBody>
      </p:sp>
      <p:sp>
        <p:nvSpPr>
          <p:cNvPr id="126988" name="Text Box 12"/>
          <p:cNvSpPr txBox="1">
            <a:spLocks noChangeArrowheads="1"/>
          </p:cNvSpPr>
          <p:nvPr/>
        </p:nvSpPr>
        <p:spPr bwMode="auto">
          <a:xfrm>
            <a:off x="3276600" y="5229225"/>
            <a:ext cx="503238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5</a:t>
            </a:r>
            <a:endParaRPr lang="ru-RU" sz="4400"/>
          </a:p>
        </p:txBody>
      </p:sp>
      <p:sp>
        <p:nvSpPr>
          <p:cNvPr id="126989" name="Text Box 13"/>
          <p:cNvSpPr txBox="1">
            <a:spLocks noChangeArrowheads="1"/>
          </p:cNvSpPr>
          <p:nvPr/>
        </p:nvSpPr>
        <p:spPr bwMode="auto">
          <a:xfrm>
            <a:off x="5795963" y="4221163"/>
            <a:ext cx="504825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6</a:t>
            </a:r>
            <a:endParaRPr lang="ru-RU" sz="4400"/>
          </a:p>
        </p:txBody>
      </p:sp>
      <p:sp>
        <p:nvSpPr>
          <p:cNvPr id="126990" name="Text Box 14"/>
          <p:cNvSpPr txBox="1">
            <a:spLocks noChangeArrowheads="1"/>
          </p:cNvSpPr>
          <p:nvPr/>
        </p:nvSpPr>
        <p:spPr bwMode="auto">
          <a:xfrm>
            <a:off x="7380288" y="4508500"/>
            <a:ext cx="431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7</a:t>
            </a:r>
            <a:endParaRPr lang="ru-RU" sz="4400"/>
          </a:p>
        </p:txBody>
      </p:sp>
      <p:sp>
        <p:nvSpPr>
          <p:cNvPr id="126991" name="Text Box 15"/>
          <p:cNvSpPr txBox="1">
            <a:spLocks noChangeArrowheads="1"/>
          </p:cNvSpPr>
          <p:nvPr/>
        </p:nvSpPr>
        <p:spPr bwMode="auto">
          <a:xfrm>
            <a:off x="5076825" y="5805488"/>
            <a:ext cx="504825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8</a:t>
            </a:r>
            <a:endParaRPr lang="ru-RU" sz="4400"/>
          </a:p>
        </p:txBody>
      </p:sp>
      <p:sp>
        <p:nvSpPr>
          <p:cNvPr id="126992" name="Text Box 16"/>
          <p:cNvSpPr txBox="1">
            <a:spLocks noChangeArrowheads="1"/>
          </p:cNvSpPr>
          <p:nvPr/>
        </p:nvSpPr>
        <p:spPr bwMode="auto">
          <a:xfrm>
            <a:off x="6659563" y="5734050"/>
            <a:ext cx="504825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9</a:t>
            </a:r>
            <a:endParaRPr lang="ru-RU" sz="4400"/>
          </a:p>
        </p:txBody>
      </p:sp>
      <p:sp>
        <p:nvSpPr>
          <p:cNvPr id="126993" name="Text Box 17"/>
          <p:cNvSpPr txBox="1">
            <a:spLocks noChangeArrowheads="1"/>
          </p:cNvSpPr>
          <p:nvPr/>
        </p:nvSpPr>
        <p:spPr bwMode="auto">
          <a:xfrm>
            <a:off x="1905000" y="5791200"/>
            <a:ext cx="5334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4</a:t>
            </a:r>
            <a:endParaRPr lang="ru-RU" sz="4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2" grpId="0" animBg="1"/>
      <p:bldP spid="126983" grpId="0" animBg="1"/>
      <p:bldP spid="126985" grpId="0" animBg="1"/>
      <p:bldP spid="126988" grpId="0" animBg="1"/>
      <p:bldP spid="126989" grpId="0" animBg="1"/>
      <p:bldP spid="126990" grpId="0" animBg="1"/>
      <p:bldP spid="126991" grpId="0" animBg="1"/>
      <p:bldP spid="126992" grpId="0" animBg="1"/>
      <p:bldP spid="1269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685800" y="1524000"/>
            <a:ext cx="81534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sz="4400" b="1">
                <a:solidFill>
                  <a:srgbClr val="008000"/>
                </a:solidFill>
                <a:latin typeface="Monotype Corsiva" pitchFamily="66" charset="0"/>
              </a:rPr>
              <a:t>Формирование навыков исследовательской деятельности учащихся в процессе ознакомления с внешним строением листа.</a:t>
            </a:r>
          </a:p>
          <a:p>
            <a:pPr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ru-RU" sz="4800" b="1">
              <a:solidFill>
                <a:srgbClr val="008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733800" y="457200"/>
            <a:ext cx="1631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u="sng">
                <a:solidFill>
                  <a:srgbClr val="FF0000"/>
                </a:solidFill>
                <a:latin typeface="Monotype Corsiva" pitchFamily="66" charset="0"/>
              </a:rPr>
              <a:t>Цель: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90800"/>
            <a:ext cx="1944688" cy="1800225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53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495800"/>
            <a:ext cx="1944688" cy="2016125"/>
          </a:xfrm>
          <a:prstGeom prst="rect">
            <a:avLst/>
          </a:prstGeom>
          <a:noFill/>
          <a:ln w="25400" algn="ctr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536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514600"/>
            <a:ext cx="1778000" cy="1800225"/>
          </a:xfrm>
          <a:prstGeom prst="rect">
            <a:avLst/>
          </a:prstGeom>
          <a:noFill/>
          <a:ln w="25400" algn="ctr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15365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4495800"/>
            <a:ext cx="1574800" cy="1943100"/>
          </a:xfrm>
          <a:prstGeom prst="rect">
            <a:avLst/>
          </a:prstGeom>
          <a:noFill/>
          <a:ln w="25400" algn="ctr">
            <a:solidFill>
              <a:srgbClr val="008080"/>
            </a:solidFill>
            <a:miter lim="800000"/>
            <a:headEnd/>
            <a:tailEnd/>
          </a:ln>
        </p:spPr>
      </p:pic>
      <p:sp>
        <p:nvSpPr>
          <p:cNvPr id="23558" name="AutoShape 19"/>
          <p:cNvSpPr>
            <a:spLocks noChangeArrowheads="1"/>
          </p:cNvSpPr>
          <p:nvPr/>
        </p:nvSpPr>
        <p:spPr bwMode="auto">
          <a:xfrm>
            <a:off x="2209800" y="304800"/>
            <a:ext cx="5256213" cy="914400"/>
          </a:xfrm>
          <a:prstGeom prst="plaque">
            <a:avLst>
              <a:gd name="adj" fmla="val 16667"/>
            </a:avLst>
          </a:prstGeom>
          <a:solidFill>
            <a:srgbClr val="FFFF00"/>
          </a:solidFill>
          <a:ln w="158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200" b="1">
                <a:solidFill>
                  <a:schemeClr val="accent2"/>
                </a:solidFill>
              </a:rPr>
              <a:t>жилкование</a:t>
            </a:r>
          </a:p>
        </p:txBody>
      </p:sp>
      <p:sp>
        <p:nvSpPr>
          <p:cNvPr id="15367" name="AutoShape 21"/>
          <p:cNvSpPr>
            <a:spLocks noChangeArrowheads="1"/>
          </p:cNvSpPr>
          <p:nvPr/>
        </p:nvSpPr>
        <p:spPr bwMode="auto">
          <a:xfrm rot="10800000">
            <a:off x="6248400" y="1600200"/>
            <a:ext cx="2522538" cy="863600"/>
          </a:xfrm>
          <a:prstGeom prst="wedgeRectCallout">
            <a:avLst>
              <a:gd name="adj1" fmla="val -1606"/>
              <a:gd name="adj2" fmla="val 109111"/>
            </a:avLst>
          </a:prstGeom>
          <a:solidFill>
            <a:srgbClr val="92D050"/>
          </a:solidFill>
          <a:ln w="15875" algn="ctr">
            <a:solidFill>
              <a:srgbClr val="008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Класс однодольных</a:t>
            </a:r>
          </a:p>
        </p:txBody>
      </p:sp>
      <p:sp>
        <p:nvSpPr>
          <p:cNvPr id="15368" name="AutoShape 23"/>
          <p:cNvSpPr>
            <a:spLocks noChangeArrowheads="1"/>
          </p:cNvSpPr>
          <p:nvPr/>
        </p:nvSpPr>
        <p:spPr bwMode="auto">
          <a:xfrm rot="10800000">
            <a:off x="900113" y="1628775"/>
            <a:ext cx="2522537" cy="863600"/>
          </a:xfrm>
          <a:prstGeom prst="wedgeRectCallout">
            <a:avLst>
              <a:gd name="adj1" fmla="val 597"/>
              <a:gd name="adj2" fmla="val 115991"/>
            </a:avLst>
          </a:prstGeom>
          <a:solidFill>
            <a:srgbClr val="FFCC00"/>
          </a:solidFill>
          <a:ln w="15875" algn="ctr">
            <a:solidFill>
              <a:srgbClr val="008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Класс двудольных</a:t>
            </a:r>
          </a:p>
        </p:txBody>
      </p:sp>
      <p:pic>
        <p:nvPicPr>
          <p:cNvPr id="15371" name="Picture 26" descr="Цветок 055"/>
          <p:cNvPicPr>
            <a:picLocks noChangeAspect="1" noChangeArrowheads="1"/>
          </p:cNvPicPr>
          <p:nvPr/>
        </p:nvPicPr>
        <p:blipFill>
          <a:blip r:embed="rId6" cstate="print"/>
          <a:srcRect t="-3"/>
          <a:stretch>
            <a:fillRect/>
          </a:stretch>
        </p:blipFill>
        <p:spPr bwMode="auto">
          <a:xfrm>
            <a:off x="2895600" y="2743200"/>
            <a:ext cx="1450975" cy="1728788"/>
          </a:xfrm>
          <a:prstGeom prst="rect">
            <a:avLst/>
          </a:prstGeom>
          <a:noFill/>
          <a:ln w="9525">
            <a:solidFill>
              <a:srgbClr val="008A00"/>
            </a:solidFill>
            <a:miter lim="800000"/>
            <a:headEnd/>
            <a:tailEnd/>
          </a:ln>
        </p:spPr>
      </p:pic>
      <p:pic>
        <p:nvPicPr>
          <p:cNvPr id="15372" name="Picture 27" descr="DSC01729_resiz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2667000"/>
            <a:ext cx="1519238" cy="1800225"/>
          </a:xfrm>
          <a:prstGeom prst="rect">
            <a:avLst/>
          </a:prstGeom>
          <a:noFill/>
          <a:ln w="9525">
            <a:solidFill>
              <a:srgbClr val="008A00"/>
            </a:solidFill>
            <a:miter lim="800000"/>
            <a:headEnd/>
            <a:tailEnd/>
          </a:ln>
        </p:spPr>
      </p:pic>
      <p:pic>
        <p:nvPicPr>
          <p:cNvPr id="15373" name="Picture 28" descr="DSC01717_resiz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4953000"/>
            <a:ext cx="1800225" cy="1617663"/>
          </a:xfrm>
          <a:prstGeom prst="rect">
            <a:avLst/>
          </a:prstGeom>
          <a:noFill/>
          <a:ln w="9525">
            <a:solidFill>
              <a:srgbClr val="008A00"/>
            </a:solidFill>
            <a:miter lim="800000"/>
            <a:headEnd/>
            <a:tailEnd/>
          </a:ln>
        </p:spPr>
      </p:pic>
      <p:pic>
        <p:nvPicPr>
          <p:cNvPr id="15374" name="Picture 29" descr="DSC010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5600" y="4953000"/>
            <a:ext cx="1798638" cy="1643063"/>
          </a:xfrm>
          <a:prstGeom prst="rect">
            <a:avLst/>
          </a:prstGeom>
          <a:noFill/>
          <a:ln w="9525">
            <a:solidFill>
              <a:srgbClr val="008A00"/>
            </a:solidFill>
            <a:miter lim="800000"/>
            <a:headEnd/>
            <a:tailEnd/>
          </a:ln>
        </p:spPr>
      </p:pic>
      <p:pic>
        <p:nvPicPr>
          <p:cNvPr id="15" name="Picture 25" descr="DSC0024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38600" y="3581400"/>
            <a:ext cx="1438275" cy="1728788"/>
          </a:xfrm>
          <a:prstGeom prst="rect">
            <a:avLst/>
          </a:prstGeom>
          <a:noFill/>
          <a:ln w="9525">
            <a:solidFill>
              <a:srgbClr val="008A00"/>
            </a:solidFill>
            <a:miter lim="800000"/>
            <a:headEnd/>
            <a:tailEnd/>
          </a:ln>
        </p:spPr>
      </p:pic>
      <p:pic>
        <p:nvPicPr>
          <p:cNvPr id="16" name="Picture 24" descr="Цветок 04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14800" y="1676400"/>
            <a:ext cx="1373188" cy="1455738"/>
          </a:xfrm>
          <a:prstGeom prst="rect">
            <a:avLst/>
          </a:prstGeom>
          <a:noFill/>
          <a:ln w="9525">
            <a:solidFill>
              <a:srgbClr val="008A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/>
          <p:cNvSpPr>
            <a:spLocks noChangeArrowheads="1"/>
          </p:cNvSpPr>
          <p:nvPr/>
        </p:nvSpPr>
        <p:spPr bwMode="auto">
          <a:xfrm>
            <a:off x="5562600" y="3429000"/>
            <a:ext cx="1447800" cy="8382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/>
              <a:t>листья</a:t>
            </a: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867400" y="1371600"/>
            <a:ext cx="1524000" cy="7620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дуговое</a:t>
            </a: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6553200" y="5410200"/>
            <a:ext cx="1981200" cy="762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Простые </a:t>
            </a:r>
          </a:p>
        </p:txBody>
      </p:sp>
      <p:sp>
        <p:nvSpPr>
          <p:cNvPr id="24581" name="AutoShape 6"/>
          <p:cNvSpPr>
            <a:spLocks noChangeArrowheads="1"/>
          </p:cNvSpPr>
          <p:nvPr/>
        </p:nvSpPr>
        <p:spPr bwMode="auto">
          <a:xfrm>
            <a:off x="4267200" y="4267200"/>
            <a:ext cx="4114800" cy="8382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/>
              <a:t>По форме</a:t>
            </a:r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7543800" y="1447800"/>
            <a:ext cx="1600200" cy="6858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параллельное</a:t>
            </a:r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4267200" y="5410200"/>
            <a:ext cx="19812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сложные</a:t>
            </a:r>
          </a:p>
        </p:txBody>
      </p:sp>
      <p:sp>
        <p:nvSpPr>
          <p:cNvPr id="24584" name="Oval 13"/>
          <p:cNvSpPr>
            <a:spLocks noChangeArrowheads="1"/>
          </p:cNvSpPr>
          <p:nvPr/>
        </p:nvSpPr>
        <p:spPr bwMode="auto">
          <a:xfrm>
            <a:off x="4191000" y="1371600"/>
            <a:ext cx="1676400" cy="6858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сетчатое</a:t>
            </a:r>
          </a:p>
        </p:txBody>
      </p:sp>
      <p:sp>
        <p:nvSpPr>
          <p:cNvPr id="24585" name="Oval 14"/>
          <p:cNvSpPr>
            <a:spLocks noChangeArrowheads="1"/>
          </p:cNvSpPr>
          <p:nvPr/>
        </p:nvSpPr>
        <p:spPr bwMode="auto">
          <a:xfrm>
            <a:off x="2590800" y="1524000"/>
            <a:ext cx="1600200" cy="7620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пальчатое</a:t>
            </a:r>
          </a:p>
        </p:txBody>
      </p:sp>
      <p:sp>
        <p:nvSpPr>
          <p:cNvPr id="24586" name="AutoShape 15"/>
          <p:cNvSpPr>
            <a:spLocks noChangeArrowheads="1"/>
          </p:cNvSpPr>
          <p:nvPr/>
        </p:nvSpPr>
        <p:spPr bwMode="auto">
          <a:xfrm>
            <a:off x="381000" y="2819400"/>
            <a:ext cx="1066800" cy="4572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/>
              <a:t>Черешковые</a:t>
            </a:r>
          </a:p>
          <a:p>
            <a:pPr algn="ctr"/>
            <a:r>
              <a:rPr lang="ru-RU" sz="1200"/>
              <a:t>Есть черешок</a:t>
            </a:r>
          </a:p>
        </p:txBody>
      </p:sp>
      <p:sp>
        <p:nvSpPr>
          <p:cNvPr id="24587" name="AutoShape 16"/>
          <p:cNvSpPr>
            <a:spLocks noChangeArrowheads="1"/>
          </p:cNvSpPr>
          <p:nvPr/>
        </p:nvSpPr>
        <p:spPr bwMode="auto">
          <a:xfrm>
            <a:off x="381000" y="3733800"/>
            <a:ext cx="1066800" cy="4572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/>
              <a:t>Сидячие</a:t>
            </a:r>
          </a:p>
          <a:p>
            <a:pPr algn="ctr"/>
            <a:r>
              <a:rPr lang="ru-RU" sz="1200"/>
              <a:t>Нет черешка</a:t>
            </a:r>
          </a:p>
        </p:txBody>
      </p:sp>
      <p:sp>
        <p:nvSpPr>
          <p:cNvPr id="24588" name="AutoShape 17"/>
          <p:cNvSpPr>
            <a:spLocks noChangeArrowheads="1"/>
          </p:cNvSpPr>
          <p:nvPr/>
        </p:nvSpPr>
        <p:spPr bwMode="auto">
          <a:xfrm>
            <a:off x="2286000" y="2590800"/>
            <a:ext cx="990600" cy="4572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Листовая </a:t>
            </a:r>
          </a:p>
          <a:p>
            <a:pPr algn="ctr"/>
            <a:r>
              <a:rPr lang="ru-RU" sz="1200" b="1"/>
              <a:t>пластинка</a:t>
            </a:r>
          </a:p>
        </p:txBody>
      </p:sp>
      <p:sp>
        <p:nvSpPr>
          <p:cNvPr id="24589" name="AutoShape 18"/>
          <p:cNvSpPr>
            <a:spLocks noChangeArrowheads="1"/>
          </p:cNvSpPr>
          <p:nvPr/>
        </p:nvSpPr>
        <p:spPr bwMode="auto">
          <a:xfrm>
            <a:off x="2209800" y="3200400"/>
            <a:ext cx="1066800" cy="4572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черешок</a:t>
            </a:r>
          </a:p>
        </p:txBody>
      </p:sp>
      <p:sp>
        <p:nvSpPr>
          <p:cNvPr id="24590" name="AutoShape 19"/>
          <p:cNvSpPr>
            <a:spLocks noChangeArrowheads="1"/>
          </p:cNvSpPr>
          <p:nvPr/>
        </p:nvSpPr>
        <p:spPr bwMode="auto">
          <a:xfrm>
            <a:off x="2209800" y="3810000"/>
            <a:ext cx="1066800" cy="3810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Основание</a:t>
            </a:r>
          </a:p>
          <a:p>
            <a:pPr algn="ctr"/>
            <a:r>
              <a:rPr lang="ru-RU" sz="1200" b="1"/>
              <a:t> листа</a:t>
            </a:r>
          </a:p>
        </p:txBody>
      </p:sp>
      <p:sp>
        <p:nvSpPr>
          <p:cNvPr id="24591" name="AutoShape 20"/>
          <p:cNvSpPr>
            <a:spLocks noChangeArrowheads="1"/>
          </p:cNvSpPr>
          <p:nvPr/>
        </p:nvSpPr>
        <p:spPr bwMode="auto">
          <a:xfrm>
            <a:off x="2209800" y="4343400"/>
            <a:ext cx="1066800" cy="4572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прилистники</a:t>
            </a:r>
          </a:p>
        </p:txBody>
      </p:sp>
      <p:sp>
        <p:nvSpPr>
          <p:cNvPr id="24592" name="Rectangle 21"/>
          <p:cNvSpPr>
            <a:spLocks noChangeArrowheads="1"/>
          </p:cNvSpPr>
          <p:nvPr/>
        </p:nvSpPr>
        <p:spPr bwMode="auto">
          <a:xfrm>
            <a:off x="3505200" y="2438400"/>
            <a:ext cx="304800" cy="2362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С</a:t>
            </a:r>
          </a:p>
          <a:p>
            <a:pPr algn="ctr"/>
            <a:r>
              <a:rPr lang="ru-RU" sz="1200" b="1"/>
              <a:t>Т</a:t>
            </a:r>
          </a:p>
          <a:p>
            <a:pPr algn="ctr"/>
            <a:r>
              <a:rPr lang="ru-RU" sz="1200" b="1"/>
              <a:t>Р</a:t>
            </a:r>
          </a:p>
          <a:p>
            <a:pPr algn="ctr"/>
            <a:r>
              <a:rPr lang="ru-RU" sz="1200" b="1"/>
              <a:t>О</a:t>
            </a:r>
          </a:p>
          <a:p>
            <a:pPr algn="ctr"/>
            <a:r>
              <a:rPr lang="ru-RU" sz="1200" b="1"/>
              <a:t>Е</a:t>
            </a:r>
          </a:p>
          <a:p>
            <a:pPr algn="ctr"/>
            <a:r>
              <a:rPr lang="ru-RU" sz="1200" b="1"/>
              <a:t>Н</a:t>
            </a:r>
          </a:p>
          <a:p>
            <a:pPr algn="ctr"/>
            <a:r>
              <a:rPr lang="ru-RU" sz="1200" b="1"/>
              <a:t>И</a:t>
            </a:r>
          </a:p>
          <a:p>
            <a:pPr algn="ctr"/>
            <a:r>
              <a:rPr lang="ru-RU" sz="1200" b="1"/>
              <a:t>Е</a:t>
            </a:r>
          </a:p>
          <a:p>
            <a:pPr algn="ctr"/>
            <a:endParaRPr lang="ru-RU" sz="1200"/>
          </a:p>
        </p:txBody>
      </p:sp>
      <p:sp>
        <p:nvSpPr>
          <p:cNvPr id="24593" name="Line 22"/>
          <p:cNvSpPr>
            <a:spLocks noChangeShapeType="1"/>
          </p:cNvSpPr>
          <p:nvPr/>
        </p:nvSpPr>
        <p:spPr bwMode="auto">
          <a:xfrm flipH="1" flipV="1">
            <a:off x="1447800" y="3124200"/>
            <a:ext cx="762000" cy="306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4" name="Line 23"/>
          <p:cNvSpPr>
            <a:spLocks noChangeShapeType="1"/>
          </p:cNvSpPr>
          <p:nvPr/>
        </p:nvSpPr>
        <p:spPr bwMode="auto">
          <a:xfrm flipH="1">
            <a:off x="3810000" y="35814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5" name="Line 24"/>
          <p:cNvSpPr>
            <a:spLocks noChangeShapeType="1"/>
          </p:cNvSpPr>
          <p:nvPr/>
        </p:nvSpPr>
        <p:spPr bwMode="auto">
          <a:xfrm flipH="1">
            <a:off x="1403350" y="3429000"/>
            <a:ext cx="80645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6" name="Line 25"/>
          <p:cNvSpPr>
            <a:spLocks noChangeShapeType="1"/>
          </p:cNvSpPr>
          <p:nvPr/>
        </p:nvSpPr>
        <p:spPr bwMode="auto">
          <a:xfrm flipV="1">
            <a:off x="6705600" y="2133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7" name="Line 26"/>
          <p:cNvSpPr>
            <a:spLocks noChangeShapeType="1"/>
          </p:cNvSpPr>
          <p:nvPr/>
        </p:nvSpPr>
        <p:spPr bwMode="auto">
          <a:xfrm flipH="1" flipV="1">
            <a:off x="3962400" y="22098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8" name="Line 27"/>
          <p:cNvSpPr>
            <a:spLocks noChangeShapeType="1"/>
          </p:cNvSpPr>
          <p:nvPr/>
        </p:nvSpPr>
        <p:spPr bwMode="auto">
          <a:xfrm flipH="1" flipV="1">
            <a:off x="5105400" y="2057400"/>
            <a:ext cx="198438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9" name="Line 28"/>
          <p:cNvSpPr>
            <a:spLocks noChangeShapeType="1"/>
          </p:cNvSpPr>
          <p:nvPr/>
        </p:nvSpPr>
        <p:spPr bwMode="auto">
          <a:xfrm flipV="1">
            <a:off x="7772400" y="22098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00" name="Rectangle 32"/>
          <p:cNvSpPr>
            <a:spLocks noChangeArrowheads="1"/>
          </p:cNvSpPr>
          <p:nvPr/>
        </p:nvSpPr>
        <p:spPr bwMode="auto">
          <a:xfrm>
            <a:off x="1447800" y="381000"/>
            <a:ext cx="7467600" cy="64611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chemeClr val="accent2"/>
                </a:solidFill>
              </a:rPr>
              <a:t>Структурно-логическая схема</a:t>
            </a:r>
          </a:p>
        </p:txBody>
      </p:sp>
      <p:sp>
        <p:nvSpPr>
          <p:cNvPr id="24601" name="AutoShape 12"/>
          <p:cNvSpPr>
            <a:spLocks noChangeArrowheads="1"/>
          </p:cNvSpPr>
          <p:nvPr/>
        </p:nvSpPr>
        <p:spPr bwMode="auto">
          <a:xfrm flipH="1">
            <a:off x="3962400" y="2590800"/>
            <a:ext cx="4648200" cy="762000"/>
          </a:xfrm>
          <a:prstGeom prst="flowChartMerge">
            <a:avLst/>
          </a:prstGeom>
          <a:solidFill>
            <a:srgbClr val="FF99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По характеру жилкования</a:t>
            </a:r>
          </a:p>
        </p:txBody>
      </p:sp>
      <p:sp>
        <p:nvSpPr>
          <p:cNvPr id="24602" name="Line 33"/>
          <p:cNvSpPr>
            <a:spLocks noChangeShapeType="1"/>
          </p:cNvSpPr>
          <p:nvPr/>
        </p:nvSpPr>
        <p:spPr bwMode="auto">
          <a:xfrm flipH="1">
            <a:off x="5334000" y="5105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03" name="Line 34"/>
          <p:cNvSpPr>
            <a:spLocks noChangeShapeType="1"/>
          </p:cNvSpPr>
          <p:nvPr/>
        </p:nvSpPr>
        <p:spPr bwMode="auto">
          <a:xfrm>
            <a:off x="7162800" y="5105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7772400" cy="981075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accent2"/>
                </a:solidFill>
                <a:cs typeface="Times New Roman" pitchFamily="18" charset="0"/>
              </a:rPr>
              <a:t>Лабораторная работа</a:t>
            </a:r>
            <a:r>
              <a:rPr lang="ru-RU" b="1" smtClean="0">
                <a:solidFill>
                  <a:schemeClr val="accent2"/>
                </a:solidFill>
                <a:cs typeface="Times New Roman" pitchFamily="18" charset="0"/>
              </a:rPr>
              <a:t/>
            </a:r>
            <a:br>
              <a:rPr lang="ru-RU" b="1" smtClean="0">
                <a:solidFill>
                  <a:schemeClr val="accent2"/>
                </a:solidFill>
                <a:cs typeface="Times New Roman" pitchFamily="18" charset="0"/>
              </a:rPr>
            </a:br>
            <a:r>
              <a:rPr lang="ru-RU" sz="3200" b="1" smtClean="0">
                <a:solidFill>
                  <a:schemeClr val="accent2"/>
                </a:solidFill>
                <a:cs typeface="Times New Roman" pitchFamily="18" charset="0"/>
              </a:rPr>
              <a:t>Тема.</a:t>
            </a:r>
            <a:r>
              <a:rPr lang="ru-RU" sz="3200" b="1" smtClean="0">
                <a:solidFill>
                  <a:schemeClr val="hlink"/>
                </a:solidFill>
                <a:cs typeface="Times New Roman" pitchFamily="18" charset="0"/>
              </a:rPr>
              <a:t> </a:t>
            </a:r>
            <a:r>
              <a:rPr lang="ru-RU" sz="4000" b="1" smtClean="0">
                <a:solidFill>
                  <a:srgbClr val="008000"/>
                </a:solidFill>
                <a:latin typeface="Monotype Corsiva" pitchFamily="66" charset="0"/>
                <a:cs typeface="Times New Roman" pitchFamily="18" charset="0"/>
              </a:rPr>
              <a:t>Внешнее строение листа.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84313"/>
            <a:ext cx="8291512" cy="2160587"/>
          </a:xfrm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</a:pPr>
            <a:r>
              <a:rPr lang="ru-RU" sz="2400" smtClean="0"/>
              <a:t>  </a:t>
            </a:r>
            <a:r>
              <a:rPr lang="ru-RU" sz="2400" smtClean="0">
                <a:solidFill>
                  <a:schemeClr val="accent2"/>
                </a:solidFill>
              </a:rPr>
              <a:t>Цель</a:t>
            </a:r>
            <a:r>
              <a:rPr lang="ru-RU" sz="2400" smtClean="0"/>
              <a:t>: Изучить внешнее строение простых и сложных    листьев.</a:t>
            </a:r>
          </a:p>
          <a:p>
            <a:pPr marL="457200" indent="-457200" eaLnBrk="1" hangingPunct="1">
              <a:buFont typeface="Wingdings" pitchFamily="2" charset="2"/>
              <a:buNone/>
            </a:pPr>
            <a:r>
              <a:rPr lang="ru-RU" sz="2400" smtClean="0"/>
              <a:t>  </a:t>
            </a:r>
            <a:r>
              <a:rPr lang="ru-RU" sz="2400" smtClean="0">
                <a:solidFill>
                  <a:schemeClr val="accent2"/>
                </a:solidFill>
              </a:rPr>
              <a:t>Ход работы</a:t>
            </a:r>
            <a:r>
              <a:rPr lang="ru-RU" sz="2400" smtClean="0"/>
              <a:t>: </a:t>
            </a:r>
          </a:p>
          <a:p>
            <a:pPr marL="457200" indent="-457200" eaLnBrk="1" hangingPunct="1">
              <a:buFont typeface="Wingdings" pitchFamily="2" charset="2"/>
              <a:buNone/>
            </a:pPr>
            <a:r>
              <a:rPr lang="ru-RU" sz="2400" smtClean="0"/>
              <a:t>  1.Рассмотрите предложенные вам образцы листьев.</a:t>
            </a:r>
          </a:p>
          <a:p>
            <a:pPr marL="457200" indent="-457200" eaLnBrk="1" hangingPunct="1">
              <a:buFont typeface="Wingdings" pitchFamily="2" charset="2"/>
              <a:buNone/>
            </a:pPr>
            <a:r>
              <a:rPr lang="ru-RU" sz="2400" smtClean="0"/>
              <a:t>  2.Заполните таблицу: </a:t>
            </a:r>
          </a:p>
        </p:txBody>
      </p:sp>
      <p:graphicFrame>
        <p:nvGraphicFramePr>
          <p:cNvPr id="128027" name="Group 27"/>
          <p:cNvGraphicFramePr>
            <a:graphicFrameLocks noGrp="1"/>
          </p:cNvGraphicFramePr>
          <p:nvPr>
            <p:ph sz="half" idx="2"/>
          </p:nvPr>
        </p:nvGraphicFramePr>
        <p:xfrm>
          <a:off x="611188" y="4005263"/>
          <a:ext cx="8075612" cy="2357437"/>
        </p:xfrm>
        <a:graphic>
          <a:graphicData uri="http://schemas.openxmlformats.org/drawingml/2006/table">
            <a:tbl>
              <a:tblPr/>
              <a:tblGrid>
                <a:gridCol w="2690812"/>
                <a:gridCol w="2693988"/>
                <a:gridCol w="2690812"/>
              </a:tblGrid>
              <a:tr h="1008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Название растения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Листья простые или сложные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Жилкование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349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smtClean="0">
                <a:solidFill>
                  <a:srgbClr val="FF0000"/>
                </a:solidFill>
                <a:latin typeface="Monotype Corsiva" pitchFamily="66" charset="0"/>
              </a:rPr>
              <a:t>Синквейн</a:t>
            </a:r>
          </a:p>
        </p:txBody>
      </p:sp>
      <p:sp>
        <p:nvSpPr>
          <p:cNvPr id="26627" name="Прямоугольник 3"/>
          <p:cNvSpPr>
            <a:spLocks noChangeArrowheads="1"/>
          </p:cNvSpPr>
          <p:nvPr/>
        </p:nvSpPr>
        <p:spPr bwMode="auto">
          <a:xfrm>
            <a:off x="1524000" y="1600200"/>
            <a:ext cx="5638800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>
                <a:solidFill>
                  <a:srgbClr val="262673"/>
                </a:solidFill>
              </a:rPr>
              <a:t>1 существительное</a:t>
            </a:r>
          </a:p>
          <a:p>
            <a:endParaRPr lang="ru-RU" sz="3200" b="1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>
                <a:solidFill>
                  <a:srgbClr val="800000"/>
                </a:solidFill>
              </a:rPr>
              <a:t>2 прилагательных</a:t>
            </a:r>
          </a:p>
          <a:p>
            <a:pPr>
              <a:buFont typeface="Wingdings" pitchFamily="2" charset="2"/>
              <a:buChar char="Ø"/>
            </a:pPr>
            <a:endParaRPr lang="ru-RU" sz="3200" b="1">
              <a:solidFill>
                <a:srgbClr val="8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>
                <a:solidFill>
                  <a:srgbClr val="7030A0"/>
                </a:solidFill>
              </a:rPr>
              <a:t>3 глагола</a:t>
            </a:r>
          </a:p>
          <a:p>
            <a:pPr>
              <a:buFont typeface="Wingdings" pitchFamily="2" charset="2"/>
              <a:buChar char="Ø"/>
            </a:pPr>
            <a:endParaRPr lang="ru-RU" sz="3200" b="1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/>
              <a:t>4 слова</a:t>
            </a:r>
          </a:p>
          <a:p>
            <a:pPr>
              <a:buFont typeface="Wingdings" pitchFamily="2" charset="2"/>
              <a:buChar char="Ø"/>
            </a:pPr>
            <a:endParaRPr lang="ru-RU" sz="3200" b="1"/>
          </a:p>
          <a:p>
            <a:pPr>
              <a:buFont typeface="Wingdings" pitchFamily="2" charset="2"/>
              <a:buChar char="Ø"/>
            </a:pPr>
            <a:r>
              <a:rPr lang="ru-RU" sz="3200" b="1"/>
              <a:t>синоним</a:t>
            </a:r>
          </a:p>
        </p:txBody>
      </p:sp>
      <p:pic>
        <p:nvPicPr>
          <p:cNvPr id="26628" name="Picture 6" descr="Осенние листья фото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733800"/>
            <a:ext cx="3176588" cy="212090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2057400" y="1676400"/>
            <a:ext cx="510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2400" b="1">
                <a:solidFill>
                  <a:srgbClr val="262673"/>
                </a:solidFill>
              </a:rPr>
              <a:t>Листья</a:t>
            </a:r>
          </a:p>
          <a:p>
            <a:pPr marL="342900" indent="-342900">
              <a:spcBef>
                <a:spcPct val="20000"/>
              </a:spcBef>
            </a:pPr>
            <a:endParaRPr lang="ru-RU" sz="2400" b="1">
              <a:solidFill>
                <a:srgbClr val="262673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2400" b="1">
                <a:solidFill>
                  <a:srgbClr val="800000"/>
                </a:solidFill>
              </a:rPr>
              <a:t>Простые , сложные</a:t>
            </a:r>
          </a:p>
          <a:p>
            <a:pPr marL="342900" indent="-342900">
              <a:spcBef>
                <a:spcPct val="20000"/>
              </a:spcBef>
            </a:pPr>
            <a:endParaRPr lang="ru-RU" sz="2400" b="1">
              <a:solidFill>
                <a:srgbClr val="800000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2400" b="1">
                <a:solidFill>
                  <a:srgbClr val="7030A0"/>
                </a:solidFill>
              </a:rPr>
              <a:t>Растут, опадают, выделяют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endParaRPr lang="ru-RU" sz="2400" b="1">
              <a:solidFill>
                <a:srgbClr val="7030A0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2400" b="1">
                <a:solidFill>
                  <a:srgbClr val="3333FF"/>
                </a:solidFill>
              </a:rPr>
              <a:t>нужны растению для жизни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endParaRPr lang="ru-RU" sz="2400" b="1">
              <a:solidFill>
                <a:srgbClr val="3333FF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2400" b="1">
                <a:solidFill>
                  <a:srgbClr val="3333FF"/>
                </a:solidFill>
              </a:rPr>
              <a:t>фотосинтез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209800" y="533400"/>
            <a:ext cx="232568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FF0000"/>
                </a:solidFill>
                <a:latin typeface="Monotype Corsiva" pitchFamily="66" charset="0"/>
              </a:rPr>
              <a:t>Синквейн</a:t>
            </a:r>
          </a:p>
        </p:txBody>
      </p:sp>
      <p:pic>
        <p:nvPicPr>
          <p:cNvPr id="27652" name="Picture 4" descr="Осенние листья фото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1677988" cy="251460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7653" name="Picture 5" descr="Осенние листья фото 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04800"/>
            <a:ext cx="2735263" cy="183197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7654" name="Picture 6" descr="Осенние листья фото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71102">
            <a:off x="6676231" y="1629569"/>
            <a:ext cx="1722438" cy="257810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7655" name="Picture 7" descr="Осенние листья фото 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492942">
            <a:off x="152400" y="2209800"/>
            <a:ext cx="2057400" cy="1408113"/>
          </a:xfrm>
          <a:prstGeom prst="rect">
            <a:avLst/>
          </a:prstGeom>
          <a:noFill/>
          <a:ln w="1905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27656" name="Picture 8" descr="Цветы фото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4724400"/>
            <a:ext cx="2514600" cy="1860550"/>
          </a:xfrm>
          <a:prstGeom prst="rect">
            <a:avLst/>
          </a:prstGeom>
          <a:noFill/>
          <a:ln w="1905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772400" cy="792163"/>
          </a:xfrm>
        </p:spPr>
        <p:txBody>
          <a:bodyPr/>
          <a:lstStyle/>
          <a:p>
            <a:r>
              <a:rPr lang="ru-RU" sz="4200" b="1" smtClean="0">
                <a:solidFill>
                  <a:schemeClr val="accent2"/>
                </a:solidFill>
              </a:rPr>
              <a:t>Маркировочная таблица</a:t>
            </a:r>
          </a:p>
        </p:txBody>
      </p:sp>
      <p:graphicFrame>
        <p:nvGraphicFramePr>
          <p:cNvPr id="43026" name="Group 18"/>
          <p:cNvGraphicFramePr>
            <a:graphicFrameLocks noGrp="1"/>
          </p:cNvGraphicFramePr>
          <p:nvPr>
            <p:ph type="tbl" idx="1"/>
          </p:nvPr>
        </p:nvGraphicFramePr>
        <p:xfrm>
          <a:off x="228600" y="842963"/>
          <a:ext cx="8686800" cy="5492750"/>
        </p:xfrm>
        <a:graphic>
          <a:graphicData uri="http://schemas.openxmlformats.org/drawingml/2006/table">
            <a:tbl>
              <a:tblPr/>
              <a:tblGrid>
                <a:gridCol w="3107067"/>
                <a:gridCol w="2790699"/>
                <a:gridCol w="2789034"/>
              </a:tblGrid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Знаю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Хочу знать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Узнал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7823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1.Лист есть у всех растений, он бывает разным по форме, по окраске.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2.Мы можем узнать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сразу какому растению лист принадлежит.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3.Лист нужен растениям в них происходит процесс а)образования органических веществ (фотосинтез),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б)газообмен,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в)испарение воды,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г)запас питательных веществ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Как устроен лист?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Из каких частей он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состоит?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Какие различают      листья по форме, по характеру жилкования?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Как определить по листьям класс растения?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Каково значение листьев для растений?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1.Лист состоит из листовой пластинки, черешка, основания листа и прилистника.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2.Они бывают черешковые и сидячие; простые и сложные.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3.Листья различают по характеру жилкования, которое бывает сетчатым, пальчатым (для двудольных), параллельным и дуговым (для однодольных).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990600" y="3048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</a:rPr>
              <a:t>Домашнее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задание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699" name="Прямоугольник 4"/>
          <p:cNvSpPr>
            <a:spLocks noChangeArrowheads="1"/>
          </p:cNvSpPr>
          <p:nvPr/>
        </p:nvSpPr>
        <p:spPr bwMode="auto">
          <a:xfrm>
            <a:off x="685800" y="1905000"/>
            <a:ext cx="78486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Monotype Corsiva" pitchFamily="66" charset="0"/>
              </a:rPr>
              <a:t>§</a:t>
            </a:r>
            <a:r>
              <a:rPr lang="ru-RU" sz="4000" b="1">
                <a:solidFill>
                  <a:srgbClr val="FF0000"/>
                </a:solidFill>
                <a:latin typeface="Monotype Corsiva" pitchFamily="66" charset="0"/>
              </a:rPr>
              <a:t>18, ст. 65 - 66</a:t>
            </a:r>
            <a:r>
              <a:rPr lang="ru-RU" sz="4000"/>
              <a:t> </a:t>
            </a:r>
          </a:p>
          <a:p>
            <a:r>
              <a:rPr lang="en-US" sz="4000" b="1">
                <a:solidFill>
                  <a:srgbClr val="FF0000"/>
                </a:solidFill>
                <a:latin typeface="Monotype Corsiva" pitchFamily="66" charset="0"/>
              </a:rPr>
              <a:t>§</a:t>
            </a:r>
            <a:r>
              <a:rPr lang="ru-RU" sz="4000" b="1">
                <a:solidFill>
                  <a:srgbClr val="FF0000"/>
                </a:solidFill>
                <a:latin typeface="Monotype Corsiva" pitchFamily="66" charset="0"/>
              </a:rPr>
              <a:t>19, ст. 69 – 71, пересказ</a:t>
            </a:r>
          </a:p>
          <a:p>
            <a:r>
              <a:rPr lang="ru-RU" sz="4000" b="1">
                <a:solidFill>
                  <a:srgbClr val="FF0000"/>
                </a:solidFill>
                <a:latin typeface="Monotype Corsiva" pitchFamily="66" charset="0"/>
              </a:rPr>
              <a:t>Творческое задание: </a:t>
            </a:r>
          </a:p>
          <a:p>
            <a:r>
              <a:rPr lang="ru-RU" sz="4000" b="1">
                <a:solidFill>
                  <a:srgbClr val="FF0000"/>
                </a:solidFill>
                <a:latin typeface="Monotype Corsiva" pitchFamily="66" charset="0"/>
              </a:rPr>
              <a:t>составить коллаж  из осенних листьев</a:t>
            </a:r>
            <a:r>
              <a:rPr lang="ru-RU" sz="4000"/>
              <a:t> </a:t>
            </a:r>
          </a:p>
          <a:p>
            <a:endParaRPr lang="ru-RU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4"/>
          <p:cNvSpPr>
            <a:spLocks noChangeArrowheads="1" noChangeShapeType="1" noTextEdit="1"/>
          </p:cNvSpPr>
          <p:nvPr/>
        </p:nvSpPr>
        <p:spPr bwMode="auto">
          <a:xfrm>
            <a:off x="685800" y="1828800"/>
            <a:ext cx="7921625" cy="2667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Творческих Вам успехов!</a:t>
            </a:r>
          </a:p>
        </p:txBody>
      </p:sp>
      <p:sp>
        <p:nvSpPr>
          <p:cNvPr id="30723" name="WordArt 5"/>
          <p:cNvSpPr>
            <a:spLocks noChangeArrowheads="1" noChangeShapeType="1" noTextEdit="1"/>
          </p:cNvSpPr>
          <p:nvPr/>
        </p:nvSpPr>
        <p:spPr bwMode="auto">
          <a:xfrm>
            <a:off x="1939925" y="609600"/>
            <a:ext cx="5257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effectLst>
                  <a:outerShdw dist="107763" dir="2700000" algn="ctr" rotWithShape="0">
                    <a:schemeClr val="tx1"/>
                  </a:outerShdw>
                </a:effectLst>
                <a:latin typeface="Impact"/>
              </a:rPr>
              <a:t>Спасибо за внимание</a:t>
            </a:r>
          </a:p>
        </p:txBody>
      </p:sp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343400"/>
            <a:ext cx="25146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5"/>
          <p:cNvSpPr>
            <a:spLocks noChangeArrowheads="1"/>
          </p:cNvSpPr>
          <p:nvPr/>
        </p:nvSpPr>
        <p:spPr bwMode="auto">
          <a:xfrm>
            <a:off x="0" y="1503363"/>
            <a:ext cx="914400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u="sng">
                <a:solidFill>
                  <a:srgbClr val="C00000"/>
                </a:solidFill>
                <a:cs typeface="Times New Roman" pitchFamily="18" charset="0"/>
              </a:rPr>
              <a:t>Образовательные:</a:t>
            </a:r>
          </a:p>
          <a:p>
            <a:r>
              <a:rPr lang="ru-RU">
                <a:cs typeface="Times New Roman" pitchFamily="18" charset="0"/>
              </a:rPr>
              <a:t>    сформировать понятия, связанные с морфологией листа, изучить</a:t>
            </a:r>
          </a:p>
          <a:p>
            <a:r>
              <a:rPr lang="ru-RU">
                <a:cs typeface="Times New Roman" pitchFamily="18" charset="0"/>
              </a:rPr>
              <a:t>    особенности внешнего строения листа, жилкование листьев,</a:t>
            </a:r>
          </a:p>
          <a:p>
            <a:r>
              <a:rPr lang="ru-RU">
                <a:cs typeface="Times New Roman" pitchFamily="18" charset="0"/>
              </a:rPr>
              <a:t>    разнообразие листьев, положение на стебле, значение листа в жизни</a:t>
            </a:r>
          </a:p>
          <a:p>
            <a:r>
              <a:rPr lang="ru-RU">
                <a:cs typeface="Times New Roman" pitchFamily="18" charset="0"/>
              </a:rPr>
              <a:t>    растений</a:t>
            </a:r>
            <a:r>
              <a:rPr lang="ru-RU" b="1">
                <a:cs typeface="Times New Roman" pitchFamily="18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ru-RU" b="1" u="sng">
                <a:solidFill>
                  <a:srgbClr val="C00000"/>
                </a:solidFill>
                <a:cs typeface="Times New Roman" pitchFamily="18" charset="0"/>
              </a:rPr>
              <a:t>Дидактические:</a:t>
            </a:r>
            <a:endParaRPr lang="ru-RU" b="1" u="sng">
              <a:solidFill>
                <a:srgbClr val="C00000"/>
              </a:solidFill>
            </a:endParaRPr>
          </a:p>
          <a:p>
            <a:r>
              <a:rPr lang="ru-RU" sz="1600" b="1">
                <a:cs typeface="Times New Roman" pitchFamily="18" charset="0"/>
              </a:rPr>
              <a:t>     </a:t>
            </a:r>
            <a:r>
              <a:rPr lang="ru-RU"/>
              <a:t>с</a:t>
            </a:r>
            <a:r>
              <a:rPr lang="ru-RU">
                <a:cs typeface="Times New Roman" pitchFamily="18" charset="0"/>
              </a:rPr>
              <a:t>оздать условия для усвоения нового учебного материала на уровне</a:t>
            </a:r>
          </a:p>
          <a:p>
            <a:r>
              <a:rPr lang="ru-RU">
                <a:cs typeface="Times New Roman" pitchFamily="18" charset="0"/>
              </a:rPr>
              <a:t>    общих представлений по основополагающим понятиям темы, используя </a:t>
            </a:r>
          </a:p>
          <a:p>
            <a:r>
              <a:rPr lang="ru-RU">
                <a:cs typeface="Times New Roman" pitchFamily="18" charset="0"/>
              </a:rPr>
              <a:t>     технологию развития критического мышления.</a:t>
            </a:r>
          </a:p>
          <a:p>
            <a:endParaRPr lang="ru-RU" b="1"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u="sng">
                <a:solidFill>
                  <a:srgbClr val="C00000"/>
                </a:solidFill>
                <a:cs typeface="Times New Roman" pitchFamily="18" charset="0"/>
              </a:rPr>
              <a:t>Развивающие:</a:t>
            </a:r>
          </a:p>
          <a:p>
            <a:r>
              <a:rPr lang="ru-RU" b="1">
                <a:cs typeface="Times New Roman" pitchFamily="18" charset="0"/>
              </a:rPr>
              <a:t>     </a:t>
            </a:r>
            <a:r>
              <a:rPr lang="ru-RU">
                <a:cs typeface="Times New Roman" pitchFamily="18" charset="0"/>
              </a:rPr>
              <a:t>Развитие критического мышления, развитие мотивации к изучению</a:t>
            </a:r>
          </a:p>
          <a:p>
            <a:r>
              <a:rPr lang="ru-RU">
                <a:cs typeface="Times New Roman" pitchFamily="18" charset="0"/>
              </a:rPr>
              <a:t>    нового материала, развитие навыков работы с текстом и составлением</a:t>
            </a:r>
          </a:p>
          <a:p>
            <a:r>
              <a:rPr lang="ru-RU">
                <a:cs typeface="Times New Roman" pitchFamily="18" charset="0"/>
              </a:rPr>
              <a:t>    структурно- логической схемы, творческих и аналитических способностей.</a:t>
            </a:r>
          </a:p>
          <a:p>
            <a:r>
              <a:rPr lang="ru-RU">
                <a:cs typeface="Times New Roman" pitchFamily="18" charset="0"/>
              </a:rPr>
              <a:t>     </a:t>
            </a:r>
            <a:endParaRPr lang="ru-RU" b="1"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u="sng">
                <a:solidFill>
                  <a:srgbClr val="C00000"/>
                </a:solidFill>
                <a:cs typeface="Times New Roman" pitchFamily="18" charset="0"/>
              </a:rPr>
              <a:t>Воспитывающие: </a:t>
            </a:r>
          </a:p>
          <a:p>
            <a:r>
              <a:rPr lang="ru-RU" b="1">
                <a:cs typeface="Times New Roman" pitchFamily="18" charset="0"/>
              </a:rPr>
              <a:t>     </a:t>
            </a:r>
            <a:r>
              <a:rPr lang="ru-RU">
                <a:cs typeface="Times New Roman" pitchFamily="18" charset="0"/>
              </a:rPr>
              <a:t>Ответственность за качество собственного образования, привитие культуры </a:t>
            </a:r>
          </a:p>
          <a:p>
            <a:r>
              <a:rPr lang="ru-RU">
                <a:cs typeface="Times New Roman" pitchFamily="18" charset="0"/>
              </a:rPr>
              <a:t>     умственного труда, умение эффективно работать совместно с другими людьми.</a:t>
            </a:r>
          </a:p>
          <a:p>
            <a:pPr>
              <a:buFont typeface="Wingdings" pitchFamily="2" charset="2"/>
              <a:buNone/>
            </a:pPr>
            <a:r>
              <a:rPr lang="ru-RU" b="1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04800"/>
            <a:ext cx="2819400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Задачи:</a:t>
            </a:r>
          </a:p>
        </p:txBody>
      </p:sp>
    </p:spTree>
  </p:cSld>
  <p:clrMapOvr>
    <a:masterClrMapping/>
  </p:clrMapOvr>
  <p:transition advTm="56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3400" y="1143000"/>
            <a:ext cx="8212505" cy="2554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000" b="1" i="1" dirty="0">
                <a:ln w="11430"/>
                <a:solidFill>
                  <a:srgbClr val="0066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Внешнее строение листа</a:t>
            </a:r>
            <a:endParaRPr lang="ru-RU" sz="8000" b="1" dirty="0">
              <a:ln w="11430"/>
              <a:solidFill>
                <a:srgbClr val="0066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733800"/>
            <a:ext cx="74676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i="1" smtClean="0">
                <a:solidFill>
                  <a:srgbClr val="006600"/>
                </a:solidFill>
                <a:latin typeface="Calisto MT" pitchFamily="18" charset="0"/>
              </a:rPr>
              <a:t>Урок изучения нового материала 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smtClean="0">
                <a:solidFill>
                  <a:srgbClr val="006600"/>
                </a:solidFill>
                <a:latin typeface="Calisto MT" pitchFamily="18" charset="0"/>
              </a:rPr>
              <a:t>(технология развития критического мышления) </a:t>
            </a:r>
          </a:p>
          <a:p>
            <a:pPr eaLnBrk="1" hangingPunct="1">
              <a:lnSpc>
                <a:spcPct val="90000"/>
              </a:lnSpc>
            </a:pPr>
            <a:endParaRPr lang="ru-RU" sz="2000" smtClean="0"/>
          </a:p>
          <a:p>
            <a:pPr eaLnBrk="1" hangingPunct="1">
              <a:lnSpc>
                <a:spcPct val="90000"/>
              </a:lnSpc>
            </a:pPr>
            <a:endParaRPr lang="ru-RU" sz="2000" b="1" i="1" smtClean="0">
              <a:latin typeface="Calisto MT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000" b="1" i="1" smtClean="0">
              <a:latin typeface="Calisto MT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1125" y="6324600"/>
            <a:ext cx="522287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b="1" i="1" kern="0" dirty="0">
                <a:solidFill>
                  <a:srgbClr val="000000"/>
                </a:solidFill>
                <a:latin typeface="Calisto MT" pitchFamily="18" charset="0"/>
              </a:rPr>
              <a:t>Учитель: Сазонова Галина Геннадьевна</a:t>
            </a:r>
          </a:p>
        </p:txBody>
      </p:sp>
      <p:sp>
        <p:nvSpPr>
          <p:cNvPr id="7173" name="TextBox 12"/>
          <p:cNvSpPr txBox="1">
            <a:spLocks noChangeArrowheads="1"/>
          </p:cNvSpPr>
          <p:nvPr/>
        </p:nvSpPr>
        <p:spPr bwMode="auto">
          <a:xfrm>
            <a:off x="3276600" y="152400"/>
            <a:ext cx="2566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Monotype Corsiva" pitchFamily="66" charset="0"/>
              </a:rPr>
              <a:t>МОУ СОШ №12 , Арзамас</a:t>
            </a:r>
          </a:p>
        </p:txBody>
      </p:sp>
    </p:spTree>
  </p:cSld>
  <p:clrMapOvr>
    <a:masterClrMapping/>
  </p:clrMapOvr>
  <p:transition advTm="140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23850" y="117475"/>
          <a:ext cx="8675688" cy="6507163"/>
        </p:xfrm>
        <a:graphic>
          <a:graphicData uri="http://schemas.openxmlformats.org/presentationml/2006/ole">
            <p:oleObj spid="_x0000_s1026" name="Slide" r:id="rId3" imgW="4572139" imgH="3429123" progId="PowerPoint.Slide.8">
              <p:embed/>
            </p:oleObj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763713" y="1341438"/>
            <a:ext cx="5976937" cy="31400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5000" b="1">
                <a:solidFill>
                  <a:srgbClr val="CCFFCC"/>
                </a:solidFill>
              </a:rPr>
              <a:t>Здравствуй, друг!</a:t>
            </a:r>
          </a:p>
          <a:p>
            <a:pPr algn="ctr" eaLnBrk="0" hangingPunct="0"/>
            <a:r>
              <a:rPr lang="ru-RU" sz="5000" b="1">
                <a:solidFill>
                  <a:srgbClr val="CCFFCC"/>
                </a:solidFill>
              </a:rPr>
              <a:t>Я - пришёл,</a:t>
            </a:r>
          </a:p>
          <a:p>
            <a:pPr algn="ctr" eaLnBrk="0" hangingPunct="0"/>
            <a:r>
              <a:rPr lang="ru-RU" sz="5000" b="1">
                <a:solidFill>
                  <a:srgbClr val="CCFFCC"/>
                </a:solidFill>
              </a:rPr>
              <a:t>Ты мне рад?</a:t>
            </a:r>
          </a:p>
          <a:p>
            <a:pPr algn="ctr" eaLnBrk="0" hangingPunct="0"/>
            <a:r>
              <a:rPr lang="ru-RU" sz="5000" b="1">
                <a:solidFill>
                  <a:srgbClr val="CCFFCC"/>
                </a:solidFill>
              </a:rPr>
              <a:t>Хорошо!!!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1905000" y="228600"/>
            <a:ext cx="6769100" cy="9144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5400" algn="ctr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>
                <a:solidFill>
                  <a:schemeClr val="accent2"/>
                </a:solidFill>
              </a:rPr>
              <a:t>Органы цветковых растений</a:t>
            </a: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295400" y="1447800"/>
            <a:ext cx="2592388" cy="71913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5875" algn="ctr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5791200" y="1524000"/>
            <a:ext cx="2520950" cy="71913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5875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4643438" y="2636838"/>
            <a:ext cx="1295400" cy="7207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5875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6084888" y="2636838"/>
            <a:ext cx="1295400" cy="7207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5875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7524750" y="2636838"/>
            <a:ext cx="1368425" cy="7207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5875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6248400" y="3657600"/>
            <a:ext cx="1152525" cy="64928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5875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1" name="AutoShape 14"/>
          <p:cNvSpPr>
            <a:spLocks noChangeArrowheads="1"/>
          </p:cNvSpPr>
          <p:nvPr/>
        </p:nvSpPr>
        <p:spPr bwMode="auto">
          <a:xfrm>
            <a:off x="3132138" y="2636838"/>
            <a:ext cx="1295400" cy="7207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5875" algn="ctr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17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4724400"/>
            <a:ext cx="1712913" cy="1773238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203" name="AutoShape 15"/>
          <p:cNvSpPr>
            <a:spLocks noChangeArrowheads="1"/>
          </p:cNvSpPr>
          <p:nvPr/>
        </p:nvSpPr>
        <p:spPr bwMode="auto">
          <a:xfrm>
            <a:off x="250825" y="2636838"/>
            <a:ext cx="1295400" cy="7207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5875" algn="ctr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4" name="AutoShape 16"/>
          <p:cNvSpPr>
            <a:spLocks noChangeArrowheads="1"/>
          </p:cNvSpPr>
          <p:nvPr/>
        </p:nvSpPr>
        <p:spPr bwMode="auto">
          <a:xfrm>
            <a:off x="1676400" y="2590800"/>
            <a:ext cx="1295400" cy="7207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5875" algn="ctr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181" name="AutoShape 19"/>
          <p:cNvCxnSpPr>
            <a:cxnSpLocks noChangeShapeType="1"/>
            <a:endCxn id="8201" idx="2"/>
          </p:cNvCxnSpPr>
          <p:nvPr/>
        </p:nvCxnSpPr>
        <p:spPr bwMode="auto">
          <a:xfrm flipV="1">
            <a:off x="1476375" y="3365500"/>
            <a:ext cx="2303463" cy="1071563"/>
          </a:xfrm>
          <a:prstGeom prst="straightConnector1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</p:spPr>
      </p:cxnSp>
      <p:cxnSp>
        <p:nvCxnSpPr>
          <p:cNvPr id="7182" name="AutoShape 21"/>
          <p:cNvCxnSpPr>
            <a:cxnSpLocks noChangeShapeType="1"/>
          </p:cNvCxnSpPr>
          <p:nvPr/>
        </p:nvCxnSpPr>
        <p:spPr bwMode="auto">
          <a:xfrm flipV="1">
            <a:off x="1258888" y="3357563"/>
            <a:ext cx="1079500" cy="1079500"/>
          </a:xfrm>
          <a:prstGeom prst="straightConnector1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</p:spPr>
      </p:cxnSp>
      <p:cxnSp>
        <p:nvCxnSpPr>
          <p:cNvPr id="7183" name="AutoShape 22"/>
          <p:cNvCxnSpPr>
            <a:cxnSpLocks noChangeShapeType="1"/>
          </p:cNvCxnSpPr>
          <p:nvPr/>
        </p:nvCxnSpPr>
        <p:spPr bwMode="auto">
          <a:xfrm flipH="1" flipV="1">
            <a:off x="900113" y="3357563"/>
            <a:ext cx="215900" cy="1079500"/>
          </a:xfrm>
          <a:prstGeom prst="straightConnector1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</p:spPr>
      </p:cxnSp>
      <p:cxnSp>
        <p:nvCxnSpPr>
          <p:cNvPr id="7184" name="AutoShape 23"/>
          <p:cNvCxnSpPr>
            <a:cxnSpLocks noChangeShapeType="1"/>
            <a:stCxn id="8204" idx="2"/>
          </p:cNvCxnSpPr>
          <p:nvPr/>
        </p:nvCxnSpPr>
        <p:spPr bwMode="auto">
          <a:xfrm>
            <a:off x="2324100" y="3319463"/>
            <a:ext cx="1008063" cy="1071562"/>
          </a:xfrm>
          <a:prstGeom prst="straightConnector1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7185" name="AutoShape 24"/>
          <p:cNvCxnSpPr>
            <a:cxnSpLocks noChangeShapeType="1"/>
          </p:cNvCxnSpPr>
          <p:nvPr/>
        </p:nvCxnSpPr>
        <p:spPr bwMode="auto">
          <a:xfrm flipV="1">
            <a:off x="3492500" y="3357563"/>
            <a:ext cx="287338" cy="1079500"/>
          </a:xfrm>
          <a:prstGeom prst="straightConnector1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</p:spPr>
      </p:cxnSp>
      <p:pic>
        <p:nvPicPr>
          <p:cNvPr id="7186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419600"/>
            <a:ext cx="1154113" cy="2160588"/>
          </a:xfrm>
          <a:prstGeom prst="rect">
            <a:avLst/>
          </a:prstGeom>
          <a:noFill/>
          <a:ln w="25400" algn="ctr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87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419600"/>
            <a:ext cx="1250950" cy="2016125"/>
          </a:xfrm>
          <a:prstGeom prst="rect">
            <a:avLst/>
          </a:prstGeom>
          <a:noFill/>
          <a:ln w="25400" algn="ctr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7188" name="AutoShape 27"/>
          <p:cNvCxnSpPr>
            <a:cxnSpLocks noChangeShapeType="1"/>
            <a:endCxn id="8200" idx="2"/>
          </p:cNvCxnSpPr>
          <p:nvPr/>
        </p:nvCxnSpPr>
        <p:spPr bwMode="auto">
          <a:xfrm rot="5400000" flipH="1" flipV="1">
            <a:off x="6138070" y="4037806"/>
            <a:ext cx="417512" cy="955675"/>
          </a:xfrm>
          <a:prstGeom prst="straightConnector1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7189" name="AutoShape 28"/>
          <p:cNvCxnSpPr>
            <a:cxnSpLocks noChangeShapeType="1"/>
          </p:cNvCxnSpPr>
          <p:nvPr/>
        </p:nvCxnSpPr>
        <p:spPr bwMode="auto">
          <a:xfrm rot="5400000" flipH="1" flipV="1">
            <a:off x="7896225" y="4295775"/>
            <a:ext cx="417513" cy="360363"/>
          </a:xfrm>
          <a:prstGeom prst="straightConnector1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</p:spPr>
      </p:cxnSp>
      <p:pic>
        <p:nvPicPr>
          <p:cNvPr id="719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4724400"/>
            <a:ext cx="1728788" cy="1768475"/>
          </a:xfrm>
          <a:prstGeom prst="rect">
            <a:avLst/>
          </a:prstGeom>
          <a:solidFill>
            <a:srgbClr val="FF9900"/>
          </a:solidFill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215" name="AutoShape 9"/>
          <p:cNvSpPr>
            <a:spLocks noChangeArrowheads="1"/>
          </p:cNvSpPr>
          <p:nvPr/>
        </p:nvSpPr>
        <p:spPr bwMode="auto">
          <a:xfrm>
            <a:off x="7696200" y="3657600"/>
            <a:ext cx="1225550" cy="64928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5875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1828800" y="1524000"/>
            <a:ext cx="16033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корень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6248400" y="1600200"/>
            <a:ext cx="1370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Побег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365125" y="2779713"/>
            <a:ext cx="1069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главный</a:t>
            </a: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1752600" y="2743200"/>
            <a:ext cx="1044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боковой</a:t>
            </a: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3124200" y="2743200"/>
            <a:ext cx="1279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придаточный</a:t>
            </a: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4784725" y="2779713"/>
            <a:ext cx="1039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стебель</a:t>
            </a: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6232525" y="2779713"/>
            <a:ext cx="906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листья</a:t>
            </a: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7832725" y="2855913"/>
            <a:ext cx="78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почки</a:t>
            </a: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6248400" y="3810000"/>
            <a:ext cx="1130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вегетативная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7696200" y="3810000"/>
            <a:ext cx="1311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генеративная</a:t>
            </a:r>
          </a:p>
        </p:txBody>
      </p:sp>
    </p:spTree>
  </p:cSld>
  <p:clrMapOvr>
    <a:masterClrMapping/>
  </p:clrMapOvr>
  <p:transition advTm="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743200" y="304800"/>
            <a:ext cx="5791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>
                <a:solidFill>
                  <a:srgbClr val="C00000"/>
                </a:solidFill>
              </a:rPr>
              <a:t>Найди ошибку</a:t>
            </a:r>
          </a:p>
        </p:txBody>
      </p:sp>
      <p:pic>
        <p:nvPicPr>
          <p:cNvPr id="9219" name="Picture 3" descr="Scan0004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14400" y="2133600"/>
            <a:ext cx="30241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352800" y="2057400"/>
            <a:ext cx="12969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Почечные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чешуи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9388" y="5084763"/>
            <a:ext cx="14398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Зачаточные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 листья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28600" y="3581400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Зачаточный стебель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563938" y="3789363"/>
            <a:ext cx="14795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Зачаточные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 почки 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635375" y="2852738"/>
            <a:ext cx="143986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Конус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нарастания</a:t>
            </a:r>
          </a:p>
        </p:txBody>
      </p:sp>
      <p:pic>
        <p:nvPicPr>
          <p:cNvPr id="9225" name="Picture 9" descr="Scan0003"/>
          <p:cNvPicPr>
            <a:picLocks noChangeAspect="1" noChangeArrowheads="1"/>
          </p:cNvPicPr>
          <p:nvPr/>
        </p:nvPicPr>
        <p:blipFill>
          <a:blip r:embed="rId3" cstate="print">
            <a:lum bright="-8000" contrast="32000"/>
          </a:blip>
          <a:srcRect/>
          <a:stretch>
            <a:fillRect/>
          </a:stretch>
        </p:blipFill>
        <p:spPr bwMode="auto">
          <a:xfrm>
            <a:off x="5795963" y="1484313"/>
            <a:ext cx="23622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257800" y="4191000"/>
            <a:ext cx="11303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Главный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корень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7440613" y="3352800"/>
            <a:ext cx="170338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Придаточные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 корни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7308850" y="1484313"/>
            <a:ext cx="1211263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Боковые</a:t>
            </a:r>
          </a:p>
          <a:p>
            <a:pPr>
              <a:spcBef>
                <a:spcPct val="50000"/>
              </a:spcBef>
            </a:pPr>
            <a:r>
              <a:rPr lang="ru-RU">
                <a:latin typeface="Tahoma" pitchFamily="34" charset="0"/>
              </a:rPr>
              <a:t> корни</a:t>
            </a:r>
          </a:p>
        </p:txBody>
      </p:sp>
    </p:spTree>
  </p:cSld>
  <p:clrMapOvr>
    <a:masterClrMapping/>
  </p:clrMapOvr>
  <p:transition advTm="37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2163" y="228600"/>
            <a:ext cx="8351837" cy="7620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accent2"/>
                </a:solidFill>
              </a:rPr>
              <a:t>Самостоятельная работа по теме</a:t>
            </a:r>
            <a:r>
              <a:rPr lang="en-US" sz="2400" b="1" smtClean="0">
                <a:solidFill>
                  <a:schemeClr val="accent2"/>
                </a:solidFill>
              </a:rPr>
              <a:t> </a:t>
            </a:r>
            <a:r>
              <a:rPr lang="ru-RU" sz="2400" b="1" smtClean="0">
                <a:solidFill>
                  <a:schemeClr val="accent2"/>
                </a:solidFill>
              </a:rPr>
              <a:t/>
            </a:r>
            <a:br>
              <a:rPr lang="ru-RU" sz="2400" b="1" smtClean="0">
                <a:solidFill>
                  <a:schemeClr val="accent2"/>
                </a:solidFill>
              </a:rPr>
            </a:br>
            <a:r>
              <a:rPr lang="ru-RU" sz="2400" b="1" smtClean="0">
                <a:solidFill>
                  <a:schemeClr val="accent2"/>
                </a:solidFill>
              </a:rPr>
              <a:t>«Корень. Побег.»</a:t>
            </a:r>
            <a:r>
              <a:rPr lang="en-US" sz="2400" b="1" smtClean="0">
                <a:solidFill>
                  <a:srgbClr val="C00000"/>
                </a:solidFill>
              </a:rPr>
              <a:t> </a:t>
            </a:r>
            <a:r>
              <a:rPr lang="ru-RU" sz="2400" smtClean="0">
                <a:solidFill>
                  <a:srgbClr val="C00000"/>
                </a:solidFill>
              </a:rPr>
              <a:t/>
            </a:r>
            <a:br>
              <a:rPr lang="ru-RU" sz="2400" smtClean="0">
                <a:solidFill>
                  <a:srgbClr val="C00000"/>
                </a:solidFill>
              </a:rPr>
            </a:br>
            <a:endParaRPr lang="ru-RU" sz="2400" b="1" smtClean="0">
              <a:solidFill>
                <a:schemeClr val="accent2"/>
              </a:solidFill>
            </a:endParaRP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343400"/>
            <a:ext cx="4648200" cy="68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>
                <a:solidFill>
                  <a:srgbClr val="000099"/>
                </a:solidFill>
              </a:rPr>
              <a:t> 4.Снаружи почка покрыта видоизменёнными листьями –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>
                <a:solidFill>
                  <a:srgbClr val="000099"/>
                </a:solidFill>
              </a:rPr>
              <a:t>                </a:t>
            </a:r>
          </a:p>
        </p:txBody>
      </p:sp>
      <p:sp>
        <p:nvSpPr>
          <p:cNvPr id="48132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00600" y="5638800"/>
            <a:ext cx="3894138" cy="533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>
                <a:solidFill>
                  <a:srgbClr val="008000"/>
                </a:solidFill>
              </a:rPr>
              <a:t>5.Размещение листьев на стебле в определённом порядке…</a:t>
            </a:r>
          </a:p>
        </p:txBody>
      </p:sp>
      <p:sp>
        <p:nvSpPr>
          <p:cNvPr id="48133" name="Line 7"/>
          <p:cNvSpPr>
            <a:spLocks noChangeShapeType="1"/>
          </p:cNvSpPr>
          <p:nvPr/>
        </p:nvSpPr>
        <p:spPr bwMode="auto">
          <a:xfrm>
            <a:off x="4572000" y="990600"/>
            <a:ext cx="46038" cy="548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34" name="Прямоугольник 8"/>
          <p:cNvSpPr>
            <a:spLocks noChangeArrowheads="1"/>
          </p:cNvSpPr>
          <p:nvPr/>
        </p:nvSpPr>
        <p:spPr bwMode="auto">
          <a:xfrm>
            <a:off x="152400" y="1447800"/>
            <a:ext cx="41449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0099"/>
                </a:solidFill>
              </a:rPr>
              <a:t>1. Главный корень развивается из …</a:t>
            </a:r>
          </a:p>
        </p:txBody>
      </p:sp>
      <p:sp>
        <p:nvSpPr>
          <p:cNvPr id="48135" name="Прямоугольник 10"/>
          <p:cNvSpPr>
            <a:spLocks noChangeArrowheads="1"/>
          </p:cNvSpPr>
          <p:nvPr/>
        </p:nvSpPr>
        <p:spPr bwMode="auto">
          <a:xfrm>
            <a:off x="2286000" y="1066800"/>
            <a:ext cx="1358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>
                <a:solidFill>
                  <a:srgbClr val="C00000"/>
                </a:solidFill>
              </a:rPr>
              <a:t>I</a:t>
            </a:r>
            <a:r>
              <a:rPr lang="ru-RU" sz="2000" b="1">
                <a:solidFill>
                  <a:srgbClr val="C00000"/>
                </a:solidFill>
              </a:rPr>
              <a:t> вариант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14400" y="1828800"/>
            <a:ext cx="2957513" cy="346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>
                <a:solidFill>
                  <a:srgbClr val="C00000"/>
                </a:solidFill>
              </a:rPr>
              <a:t>зародышевого  корня</a:t>
            </a:r>
          </a:p>
        </p:txBody>
      </p:sp>
      <p:sp>
        <p:nvSpPr>
          <p:cNvPr id="48137" name="Прямоугольник 14"/>
          <p:cNvSpPr>
            <a:spLocks noChangeArrowheads="1"/>
          </p:cNvSpPr>
          <p:nvPr/>
        </p:nvSpPr>
        <p:spPr bwMode="auto">
          <a:xfrm>
            <a:off x="152400" y="2286000"/>
            <a:ext cx="44196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0099"/>
                </a:solidFill>
              </a:rPr>
              <a:t>2. Стержневую корневую систему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0099"/>
                </a:solidFill>
              </a:rPr>
              <a:t>    имеют растения Класса 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6800" y="2819400"/>
            <a:ext cx="1800225" cy="406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>
                <a:solidFill>
                  <a:srgbClr val="C00000"/>
                </a:solidFill>
              </a:rPr>
              <a:t>двудольных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2400" y="3276600"/>
            <a:ext cx="4343400" cy="7572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kern="0" dirty="0">
                <a:solidFill>
                  <a:srgbClr val="000099"/>
                </a:solidFill>
                <a:latin typeface="Arial"/>
              </a:rPr>
              <a:t>3.У моркови, свёклы, редиса видоизменённые корни называют…   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38200" y="5181600"/>
            <a:ext cx="2855913" cy="346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000" b="1">
                <a:solidFill>
                  <a:srgbClr val="C00000"/>
                </a:solidFill>
              </a:rPr>
              <a:t>почечными чешуями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95400" y="4038600"/>
            <a:ext cx="1560513" cy="406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>
                <a:solidFill>
                  <a:srgbClr val="C00000"/>
                </a:solidFill>
              </a:rPr>
              <a:t>корнеплод</a:t>
            </a:r>
          </a:p>
        </p:txBody>
      </p:sp>
      <p:sp>
        <p:nvSpPr>
          <p:cNvPr id="48142" name="Прямоугольник 27"/>
          <p:cNvSpPr>
            <a:spLocks noChangeArrowheads="1"/>
          </p:cNvSpPr>
          <p:nvPr/>
        </p:nvSpPr>
        <p:spPr bwMode="auto">
          <a:xfrm>
            <a:off x="228600" y="5715000"/>
            <a:ext cx="4572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0099"/>
                </a:solidFill>
              </a:rPr>
              <a:t>5.Почки , имеющие зачатки цветка называются…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>
                <a:solidFill>
                  <a:srgbClr val="000099"/>
                </a:solidFill>
              </a:rPr>
              <a:t> </a:t>
            </a:r>
            <a:endParaRPr lang="ru-RU" sz="1600"/>
          </a:p>
        </p:txBody>
      </p:sp>
      <p:sp>
        <p:nvSpPr>
          <p:cNvPr id="29" name="TextBox 28"/>
          <p:cNvSpPr txBox="1"/>
          <p:nvPr/>
        </p:nvSpPr>
        <p:spPr>
          <a:xfrm>
            <a:off x="990600" y="6248400"/>
            <a:ext cx="2209800" cy="406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генеративные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943600" y="990600"/>
            <a:ext cx="143351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C00000"/>
                </a:solidFill>
                <a:latin typeface="Arial"/>
                <a:ea typeface="+mj-ea"/>
                <a:cs typeface="+mj-cs"/>
              </a:rPr>
              <a:t>II</a:t>
            </a:r>
            <a:r>
              <a:rPr lang="ru-RU" sz="2000" b="1" kern="0" dirty="0">
                <a:solidFill>
                  <a:srgbClr val="C00000"/>
                </a:solidFill>
                <a:latin typeface="Arial"/>
                <a:ea typeface="+mj-ea"/>
                <a:cs typeface="+mj-cs"/>
              </a:rPr>
              <a:t> вариант</a:t>
            </a:r>
            <a:endParaRPr lang="ru-RU" sz="1400" dirty="0"/>
          </a:p>
        </p:txBody>
      </p:sp>
      <p:sp>
        <p:nvSpPr>
          <p:cNvPr id="48145" name="Прямоугольник 36"/>
          <p:cNvSpPr>
            <a:spLocks noChangeArrowheads="1"/>
          </p:cNvSpPr>
          <p:nvPr/>
        </p:nvSpPr>
        <p:spPr bwMode="auto">
          <a:xfrm>
            <a:off x="4724400" y="1447800"/>
            <a:ext cx="4394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8000"/>
                </a:solidFill>
              </a:rPr>
              <a:t>1.Придаточные корни образуются на …</a:t>
            </a:r>
          </a:p>
        </p:txBody>
      </p:sp>
      <p:sp>
        <p:nvSpPr>
          <p:cNvPr id="48146" name="Прямоугольник 37"/>
          <p:cNvSpPr>
            <a:spLocks noChangeArrowheads="1"/>
          </p:cNvSpPr>
          <p:nvPr/>
        </p:nvSpPr>
        <p:spPr bwMode="auto">
          <a:xfrm>
            <a:off x="4800600" y="2286000"/>
            <a:ext cx="41148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8000"/>
                </a:solidFill>
              </a:rPr>
              <a:t>2. Мочковатую корневую систему имеют растения  Класса …</a:t>
            </a:r>
          </a:p>
        </p:txBody>
      </p:sp>
      <p:sp>
        <p:nvSpPr>
          <p:cNvPr id="48147" name="Прямоугольник 38"/>
          <p:cNvSpPr>
            <a:spLocks noChangeArrowheads="1"/>
          </p:cNvSpPr>
          <p:nvPr/>
        </p:nvSpPr>
        <p:spPr bwMode="auto">
          <a:xfrm>
            <a:off x="4800600" y="3276600"/>
            <a:ext cx="43434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8000"/>
                </a:solidFill>
              </a:rPr>
              <a:t>3.У георгина, батата видоизменённые корни называют… </a:t>
            </a:r>
          </a:p>
        </p:txBody>
      </p:sp>
      <p:sp>
        <p:nvSpPr>
          <p:cNvPr id="48148" name="Прямоугольник 39"/>
          <p:cNvSpPr>
            <a:spLocks noChangeArrowheads="1"/>
          </p:cNvSpPr>
          <p:nvPr/>
        </p:nvSpPr>
        <p:spPr bwMode="auto">
          <a:xfrm>
            <a:off x="4876800" y="4572000"/>
            <a:ext cx="19161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>
                <a:solidFill>
                  <a:srgbClr val="008000"/>
                </a:solidFill>
              </a:rPr>
              <a:t>4.Почка – это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91200" y="1752600"/>
            <a:ext cx="1371600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</a:rPr>
              <a:t>стебле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15000" y="2819400"/>
            <a:ext cx="1968500" cy="406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>
                <a:solidFill>
                  <a:srgbClr val="C00000"/>
                </a:solidFill>
              </a:rPr>
              <a:t>однодольных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86400" y="3962400"/>
            <a:ext cx="2381250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</a:rPr>
              <a:t>корневые шишки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562600" y="4953000"/>
            <a:ext cx="2489200" cy="406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>
                <a:solidFill>
                  <a:srgbClr val="C00000"/>
                </a:solidFill>
              </a:rPr>
              <a:t>зачаточный побег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62600" y="6172200"/>
            <a:ext cx="2765425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</a:rPr>
              <a:t>листорасположение</a:t>
            </a:r>
          </a:p>
        </p:txBody>
      </p:sp>
      <p:sp>
        <p:nvSpPr>
          <p:cNvPr id="48154" name="Rectangle 27"/>
          <p:cNvSpPr>
            <a:spLocks noChangeArrowheads="1"/>
          </p:cNvSpPr>
          <p:nvPr/>
        </p:nvSpPr>
        <p:spPr bwMode="auto">
          <a:xfrm>
            <a:off x="2286000" y="685800"/>
            <a:ext cx="4710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>
                <a:solidFill>
                  <a:srgbClr val="FF0000"/>
                </a:solidFill>
              </a:rPr>
              <a:t>Задание: вставьте пропущенные слова</a:t>
            </a:r>
          </a:p>
        </p:txBody>
      </p:sp>
    </p:spTree>
  </p:cSld>
  <p:clrMapOvr>
    <a:masterClrMapping/>
  </p:clrMapOvr>
  <p:transition advTm="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7" grpId="0" animBg="1"/>
      <p:bldP spid="2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7"/>
          <p:cNvSpPr>
            <a:spLocks noChangeArrowheads="1"/>
          </p:cNvSpPr>
          <p:nvPr/>
        </p:nvSpPr>
        <p:spPr bwMode="auto">
          <a:xfrm>
            <a:off x="2590800" y="685800"/>
            <a:ext cx="480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Критерии оценок</a:t>
            </a:r>
            <a:endParaRPr lang="ru-RU" sz="360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219200" y="2133600"/>
            <a:ext cx="7162800" cy="205581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sz="3600" b="1" kern="0">
                <a:solidFill>
                  <a:srgbClr val="FF0000"/>
                </a:solidFill>
                <a:latin typeface="+mn-lt"/>
              </a:rPr>
              <a:t>Оценка «5» - нет ошибок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sz="3600" b="1" kern="0">
                <a:solidFill>
                  <a:srgbClr val="FF5050"/>
                </a:solidFill>
                <a:latin typeface="+mn-lt"/>
              </a:rPr>
              <a:t>Оценка «4» - одна ошибка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sz="3600" b="1" kern="0">
                <a:solidFill>
                  <a:srgbClr val="008000"/>
                </a:solidFill>
                <a:latin typeface="+mn-lt"/>
              </a:rPr>
              <a:t>Оценка «3» - две ошибки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ru-RU" sz="3600" b="1" kern="0" dirty="0">
              <a:solidFill>
                <a:srgbClr val="008000"/>
              </a:solidFill>
              <a:latin typeface="+mn-lt"/>
            </a:endParaRPr>
          </a:p>
        </p:txBody>
      </p:sp>
    </p:spTree>
  </p:cSld>
  <p:clrMapOvr>
    <a:masterClrMapping/>
  </p:clrMapOvr>
  <p:transition advTm="140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892</Words>
  <Application>Microsoft Office PowerPoint</Application>
  <PresentationFormat>Экран (4:3)</PresentationFormat>
  <Paragraphs>295</Paragraphs>
  <Slides>27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Calisto MT</vt:lpstr>
      <vt:lpstr>Monotype Corsiva</vt:lpstr>
      <vt:lpstr>Times New Roman</vt:lpstr>
      <vt:lpstr>Wingdings</vt:lpstr>
      <vt:lpstr>Tahoma</vt:lpstr>
      <vt:lpstr>Century Gothic</vt:lpstr>
      <vt:lpstr>Оформление по умолчанию</vt:lpstr>
      <vt:lpstr>Microsoft PowerPoint Slide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Самостоятельная работа по теме  «Корень. Побег.»  </vt:lpstr>
      <vt:lpstr>Слайд 9</vt:lpstr>
      <vt:lpstr>Листорасположение</vt:lpstr>
      <vt:lpstr>Маркировочная таблица </vt:lpstr>
      <vt:lpstr>Маркировочная таблица</vt:lpstr>
      <vt:lpstr>Тема урока:  Внешнее строение листа</vt:lpstr>
      <vt:lpstr>Слайд 14</vt:lpstr>
      <vt:lpstr>Работа с текстом</vt:lpstr>
      <vt:lpstr>1.Назовите части листа, представленного на рисунке</vt:lpstr>
      <vt:lpstr>Слайд 17</vt:lpstr>
      <vt:lpstr>2.Среди представленных листьев   выберите номера простых и сидячих </vt:lpstr>
      <vt:lpstr>3.Среди представленных листьев    выберите номера сложных </vt:lpstr>
      <vt:lpstr>Слайд 20</vt:lpstr>
      <vt:lpstr>Слайд 21</vt:lpstr>
      <vt:lpstr>Лабораторная работа Тема. Внешнее строение листа.</vt:lpstr>
      <vt:lpstr>Синквейн</vt:lpstr>
      <vt:lpstr>Слайд 24</vt:lpstr>
      <vt:lpstr>Маркировочная таблица</vt:lpstr>
      <vt:lpstr>Домашнее задание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биология</dc:subject>
  <dc:creator>Стрелкова Н.</dc:creator>
  <cp:lastModifiedBy>re</cp:lastModifiedBy>
  <cp:revision>46</cp:revision>
  <cp:lastPrinted>1601-01-01T00:00:00Z</cp:lastPrinted>
  <dcterms:created xsi:type="dcterms:W3CDTF">1601-01-01T00:00:00Z</dcterms:created>
  <dcterms:modified xsi:type="dcterms:W3CDTF">2013-05-03T19:13:33Z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