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1" r:id="rId3"/>
    <p:sldId id="258" r:id="rId4"/>
    <p:sldId id="260" r:id="rId5"/>
    <p:sldId id="296" r:id="rId6"/>
    <p:sldId id="290" r:id="rId7"/>
    <p:sldId id="270" r:id="rId8"/>
    <p:sldId id="268" r:id="rId9"/>
    <p:sldId id="271" r:id="rId10"/>
    <p:sldId id="289" r:id="rId11"/>
    <p:sldId id="272" r:id="rId12"/>
    <p:sldId id="273" r:id="rId13"/>
    <p:sldId id="274" r:id="rId14"/>
    <p:sldId id="275" r:id="rId15"/>
    <p:sldId id="277" r:id="rId16"/>
    <p:sldId id="278" r:id="rId17"/>
    <p:sldId id="276" r:id="rId18"/>
    <p:sldId id="265" r:id="rId19"/>
    <p:sldId id="291" r:id="rId20"/>
    <p:sldId id="281" r:id="rId21"/>
    <p:sldId id="280" r:id="rId22"/>
    <p:sldId id="279" r:id="rId23"/>
    <p:sldId id="264" r:id="rId24"/>
    <p:sldId id="288" r:id="rId25"/>
    <p:sldId id="286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28C88-79A5-42CE-AAB4-197010231C4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F0717-B41F-4C84-8CD0-A38262AAB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F0717-B41F-4C84-8CD0-A38262AAB4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F0717-B41F-4C84-8CD0-A38262AAB4D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apedia.mobi/ru/%D0%A4%D0%B0%D0%B9%D0%BB:Joulupukki.jp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6.gif"/><Relationship Id="rId7" Type="http://schemas.openxmlformats.org/officeDocument/2006/relationships/image" Target="../media/image22.gif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50.gif"/><Relationship Id="rId5" Type="http://schemas.openxmlformats.org/officeDocument/2006/relationships/image" Target="../media/image23.gif"/><Relationship Id="rId10" Type="http://schemas.openxmlformats.org/officeDocument/2006/relationships/image" Target="../media/image5.gif"/><Relationship Id="rId4" Type="http://schemas.openxmlformats.org/officeDocument/2006/relationships/image" Target="../media/image43.gif"/><Relationship Id="rId9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1%84%D1%8C%D1%8F%D0%BD" TargetMode="External"/><Relationship Id="rId13" Type="http://schemas.openxmlformats.org/officeDocument/2006/relationships/hyperlink" Target="http://ru.wikipedia.org/wiki/%D0%92%D0%B5%D0%BB%D0%B8%D0%BA%D0%B8%D0%B9_%D0%A3%D1%81%D1%82%D1%8E%D0%B3" TargetMode="External"/><Relationship Id="rId18" Type="http://schemas.openxmlformats.org/officeDocument/2006/relationships/hyperlink" Target="http://ru.wikipedia.org/wiki/%D0%95%D0%BB%D0%B8" TargetMode="External"/><Relationship Id="rId3" Type="http://schemas.openxmlformats.org/officeDocument/2006/relationships/hyperlink" Target="http://ru.wikipedia.org/wiki/%D0%A2%D1%83%D0%BB%D1%83%D0%BF" TargetMode="External"/><Relationship Id="rId7" Type="http://schemas.openxmlformats.org/officeDocument/2006/relationships/hyperlink" Target="http://ru.wikipedia.org/wiki/%D0%92%D0%B0%D0%BB%D0%B5%D0%BD%D0%BA%D0%B8" TargetMode="External"/><Relationship Id="rId12" Type="http://schemas.openxmlformats.org/officeDocument/2006/relationships/hyperlink" Target="http://ru.wikipedia.org/wiki/%D0%A1%D0%B5%D0%B2%D0%B5%D1%80%D0%BD%D1%8B%D0%B9_%D0%9F%D0%BE%D0%BB%D1%8E%D1%81" TargetMode="External"/><Relationship Id="rId17" Type="http://schemas.openxmlformats.org/officeDocument/2006/relationships/hyperlink" Target="http://ru.wikipedia.org/wiki/%D0%AD%D0%BB%D1%8C%D1%84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ru.wikipedia.org/wiki/%D0%93%D0%BD%D0%BE%D0%BC" TargetMode="External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u.wikipedia.org/wiki/%D0%9F%D0%BE%D1%81%D0%BE%D1%85" TargetMode="External"/><Relationship Id="rId11" Type="http://schemas.openxmlformats.org/officeDocument/2006/relationships/hyperlink" Target="http://ru.wikipedia.org/wiki/%D0%9E%D0%BB%D0%B5%D0%BD%D1%8C" TargetMode="External"/><Relationship Id="rId5" Type="http://schemas.openxmlformats.org/officeDocument/2006/relationships/hyperlink" Target="http://ru.wikipedia.org/wiki/%D0%9E%D1%80%D0%BD%D0%B0%D0%BC%D0%B5%D0%BD%D1%82" TargetMode="External"/><Relationship Id="rId15" Type="http://schemas.openxmlformats.org/officeDocument/2006/relationships/hyperlink" Target="http://ru.wikipedia.org/wiki/%D0%A1%D0%BD%D0%B5%D0%B3%D1%83%D1%80%D0%BE%D1%87%D0%BA%D0%B0" TargetMode="External"/><Relationship Id="rId10" Type="http://schemas.openxmlformats.org/officeDocument/2006/relationships/hyperlink" Target="http://ru.wikipedia.org/wiki/%D0%A2%D1%80%D0%BE%D0%B9%D0%BA%D0%B0_%D0%BB%D0%BE%D1%88%D0%B0%D0%B4%D0%B5%D0%B9" TargetMode="External"/><Relationship Id="rId19" Type="http://schemas.openxmlformats.org/officeDocument/2006/relationships/image" Target="../media/image16.gif"/><Relationship Id="rId4" Type="http://schemas.openxmlformats.org/officeDocument/2006/relationships/hyperlink" Target="http://ru.wikipedia.org/w/index.php?title=%D0%9F%D0%BE%D0%BB%D1%83%D1%88%D1%83%D0%B1%D0%BE%D0%BA&amp;action=edit&amp;redlink=1" TargetMode="External"/><Relationship Id="rId9" Type="http://schemas.openxmlformats.org/officeDocument/2006/relationships/hyperlink" Target="http://ru.wikipedia.org/wiki/%D0%A1%D0%B0%D0%BD%D0%B8" TargetMode="External"/><Relationship Id="rId14" Type="http://schemas.openxmlformats.org/officeDocument/2006/relationships/hyperlink" Target="http://ru.wikipedia.org/wiki/%D0%9B%D0%B0%D0%BF%D0%BB%D0%B0%D0%BD%D0%B4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\Рабочий стол\картинки Новый год\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35718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11760" y="3500438"/>
            <a:ext cx="5303512" cy="1752600"/>
          </a:xfrm>
          <a:prstGeom prst="rect">
            <a:avLst/>
          </a:prstGeom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«Гимназия №5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г.Саратова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Колесникова Любовь Яковлевна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 Финляндии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рождественского  деда зовут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Йоулупукки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Светлана\Рабочий стол\картинки Новый год\Йоулупукки.jpg"/>
          <p:cNvPicPr>
            <a:picLocks noChangeAspect="1" noChangeArrowheads="1"/>
          </p:cNvPicPr>
          <p:nvPr/>
        </p:nvPicPr>
        <p:blipFill>
          <a:blip r:embed="rId3" cstate="print"/>
          <a:srcRect b="17187"/>
          <a:stretch>
            <a:fillRect/>
          </a:stretch>
        </p:blipFill>
        <p:spPr bwMode="auto">
          <a:xfrm>
            <a:off x="5436096" y="1844824"/>
            <a:ext cx="3427884" cy="450059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2492896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высокая конусообразная шапка;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длинные светлые (седые) волосы;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красная одежда.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Его окружают гномы в островерхих шапочках и накидках, отороченных белым мехом.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Joulupukk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71834" cy="4303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476672"/>
            <a:ext cx="7239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Эстонии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Деда Мороза зовут 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Йыулуван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887682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высокая конусообразная шапка;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длинная седая кудрявая борода;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красный костюм: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полушубок и шаровары.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60648"/>
            <a:ext cx="8143932" cy="62470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Швеции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два Деда Мороза: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Юлтомтен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Юлниссаар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				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36912"/>
            <a:ext cx="374441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Дед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Юлтомтен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шишковатым носом и карлик с бородой –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Юлниссар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Они обходят дома под Новый год и оставляют подарки на подоконниках.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855abb53-56e4-4009-850f-bc0a44f847d9_jpg_640x48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28625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5214974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29700" name="Picture 4" descr="C:\Documents and Settings\Светлана\Рабочий стол\картинки Новый год\Resize%20of%20dedm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85926"/>
            <a:ext cx="2682463" cy="4429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21429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Зимний фольклорный новогодний персонаж родом из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Франции 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Ноэль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(фр.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Père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Noël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492896"/>
            <a:ext cx="31347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традиции Пер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Ноэль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приехав к дому на осле в деревянных башмаках и с корзиной подарков, проникает через  дымоход в дом,  раскладывая подарки  в обувь, оставленную перед камином.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C:\Documents and Settings\Светлана\Рабочий стол\картинки Новый год\3dbc75eefd35f7122095cbadcbc2fbd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25144"/>
            <a:ext cx="1785950" cy="1936261"/>
          </a:xfrm>
          <a:prstGeom prst="rect">
            <a:avLst/>
          </a:prstGeom>
          <a:noFill/>
        </p:spPr>
      </p:pic>
      <p:pic>
        <p:nvPicPr>
          <p:cNvPr id="29703" name="Picture 7" descr="C:\Documents and Settings\Светлана\Рабочий стол\картинки Новый год\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1143008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Греции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Кипре Деда Мороза зовут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Святой Василий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йос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 (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Άγιος Βασίλης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23" name="Picture 3" descr="C:\Documents and Settings\Светлана\Рабочий стол\картинки Новый год\ded.jpg"/>
          <p:cNvPicPr>
            <a:picLocks noChangeAspect="1" noChangeArrowheads="1"/>
          </p:cNvPicPr>
          <p:nvPr/>
        </p:nvPicPr>
        <p:blipFill>
          <a:blip r:embed="rId3" cstate="print"/>
          <a:srcRect b="11666"/>
          <a:stretch>
            <a:fillRect/>
          </a:stretch>
        </p:blipFill>
        <p:spPr bwMode="auto">
          <a:xfrm>
            <a:off x="5004048" y="1700808"/>
            <a:ext cx="3888432" cy="39604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636912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красно-белый наряд, а чаще всего разноцветный наряд;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длинная борода с проседью;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голове — шапка в виде тиары.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Италии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детям приходит старушка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Бефана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Светлана\Рабочий стол\картинки Новый год\Бефана Итал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024336" cy="4153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новогоднюю ночь она прилетает в дома через дымоход и приносит хорошим детям подарки, а непослушным достается только горстка золы или уголек. 	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332656"/>
            <a:ext cx="7740352" cy="12964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Стране Басков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Деда Мороза зовут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Олентцеро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961448" cy="4589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2564904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национальный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</a:rPr>
              <a:t>домотканный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костюм;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короткая седая кудрявая борода;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себе – фляжка хорошего испанского вина.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15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Румынии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Молдавии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"снежного дедушку"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зовут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Крэчун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Moş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Crăciun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" descr="C:\Documents and Settings\Светлана\Рабочий стол\картинки Новый год\Мош Крэчун Молд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88840"/>
            <a:ext cx="3168352" cy="41382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708920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овечий тулуп красного цвета;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короткая седая кудрявая борода;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голове - огромная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кушма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овчины.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Светлана\Рабочий стол\картинки Новый год\news_edoc_2080_3039_mong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952328" cy="3240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Монголии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Деда Мороза зовут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Увлин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Увгун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85184"/>
            <a:ext cx="829649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Comic Sans MS" pitchFamily="66" charset="0"/>
              </a:rPr>
              <a:t>	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Монголии неизменный атрибут Нового года - грабли. Этими граблями монгольский народ в новогоднюю ночь "загребает счастье".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009a4cd098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44621" cy="949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2060848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мохнатая шуба;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голове – лисья шапка;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боку - табакерка, кремень и огниво, в руках - длинный кнут.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Светлана\Рабочий стол\картинки Новый год\ded-moroz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2915816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784887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Узбекистане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Деда Мороза зовут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Корбобо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Qorbobo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,"Снежный Дед"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k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428736"/>
            <a:ext cx="3219450" cy="3800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кишлаки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Корбобо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въезжает на ослике, навьюченном мешками с новогодними подарками. По домам ходит не один, а с неизменной спутницей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Коргыз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(Снегурочка).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24944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полосатый халат;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красная тюбетейка.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00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5753100" cy="381642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60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Дедушки Морозы</a:t>
            </a:r>
            <a:br>
              <a:rPr lang="ru-RU" sz="60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60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разных стран</a:t>
            </a:r>
            <a: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6035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Китайский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Дед Мороз зовется очень «просто»: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Шань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Дань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Лаожен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Хин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92896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шелковые одеяния;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длинная черная борода.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013176"/>
            <a:ext cx="4572000" cy="113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стране он передвигается верхом на ослике.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turistu.kz/files/imgforus/kitayskiy-ded-moroz.jpg"/>
          <p:cNvPicPr>
            <a:picLocks noChangeAspect="1" noChangeArrowheads="1"/>
          </p:cNvPicPr>
          <p:nvPr/>
        </p:nvPicPr>
        <p:blipFill>
          <a:blip r:embed="rId3" cstate="print"/>
          <a:srcRect l="3658" r="28059" b="37097"/>
          <a:stretch>
            <a:fillRect/>
          </a:stretch>
        </p:blipFill>
        <p:spPr bwMode="auto">
          <a:xfrm>
            <a:off x="5436096" y="220486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214290"/>
            <a:ext cx="8964488" cy="2090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Предками Деда Мороза в разных странах считают и гномов, и трубадуров, распевающих песни под Рождество, и бродячих продавцов детских игрушек. 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1158875" cy="2232025"/>
          </a:xfrm>
          <a:prstGeom prst="rect">
            <a:avLst/>
          </a:prstGeom>
          <a:noFill/>
        </p:spPr>
      </p:pic>
      <p:pic>
        <p:nvPicPr>
          <p:cNvPr id="9" name="Picture 4" descr="0afeede77f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628800"/>
            <a:ext cx="1755890" cy="2586589"/>
          </a:xfrm>
          <a:prstGeom prst="rect">
            <a:avLst/>
          </a:prstGeom>
          <a:noFill/>
        </p:spPr>
      </p:pic>
      <p:pic>
        <p:nvPicPr>
          <p:cNvPr id="10" name="Picture 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1584176" cy="2422039"/>
          </a:xfrm>
          <a:prstGeom prst="rect">
            <a:avLst/>
          </a:prstGeom>
          <a:noFill/>
        </p:spPr>
      </p:pic>
      <p:pic>
        <p:nvPicPr>
          <p:cNvPr id="11" name="Picture 11" descr="gn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25144"/>
            <a:ext cx="1357322" cy="1904994"/>
          </a:xfrm>
          <a:prstGeom prst="rect">
            <a:avLst/>
          </a:prstGeom>
          <a:noFill/>
        </p:spPr>
      </p:pic>
      <p:pic>
        <p:nvPicPr>
          <p:cNvPr id="12" name="Picture 7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869160"/>
            <a:ext cx="1728192" cy="18557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63688" y="1916832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родственников Деда Мороза значится и восточнославянский дух холода Трескун, он же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Студенец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Мороз. Образ Деда Мороза складывался веками, и каждый народ делал свой вклад в образ этого персонажа. </a:t>
            </a:r>
            <a:endParaRPr 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ack00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571744"/>
            <a:ext cx="79295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в ботинке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—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мексиканцы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Новогодние подарки сваливаются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в дымоход во Франции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на балкон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—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</a:rPr>
              <a:t>в Испании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9219" name="Picture 3" descr="C:\Documents and Settings\Светлана\Рабочий стол\картинки Новый год\666800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9715"/>
            <a:ext cx="4143404" cy="2708285"/>
          </a:xfrm>
          <a:prstGeom prst="rect">
            <a:avLst/>
          </a:prstGeom>
          <a:noFill/>
        </p:spPr>
      </p:pic>
      <p:pic>
        <p:nvPicPr>
          <p:cNvPr id="11" name="Picture 4" descr="novgod7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85926"/>
            <a:ext cx="1333500" cy="1238250"/>
          </a:xfrm>
          <a:prstGeom prst="rect">
            <a:avLst/>
          </a:prstGeom>
          <a:noFill/>
        </p:spPr>
      </p:pic>
      <p:pic>
        <p:nvPicPr>
          <p:cNvPr id="9220" name="Picture 4" descr="C:\Documents and Settings\Светлана\Рабочий стол\картинки Новый год\Photo%20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2543175" cy="25431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86116" y="500042"/>
            <a:ext cx="5429288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Деды Морозы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приносят подарки, но каждый делает это по-своему: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под елку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кладет подарок российский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Дед Мороз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В носке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обнаруживают подарки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англичане и ирландцы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В Швеции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Дед Мороз подкладывает подарки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к печке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в Германии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оставляет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на подоконнике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37890" name="Picture 2" descr="C:\Documents and Settings\Светлана\Рабочий стол\картинки Новый год\41cb43b2910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387226" cy="5143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928934"/>
            <a:ext cx="4786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каждого есть свой персональный способ проникнуть в праздничный дом.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какой бы  ни был Дед Мороз, он есть для того, чтобы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поздравить и  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вручить подарок!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85728"/>
            <a:ext cx="5526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Деды Морозы — они все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такие неодинаковые. Выглядят по-разному, один добрый, а другой может и пожурить.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Picture 5" descr="C:\Documents and Settings\Светлана\Рабочий стол\картинки Новый год\ded-moroz-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89"/>
            <a:ext cx="1905000" cy="2494631"/>
          </a:xfrm>
          <a:prstGeom prst="rect">
            <a:avLst/>
          </a:prstGeom>
          <a:noFill/>
        </p:spPr>
      </p:pic>
      <p:pic>
        <p:nvPicPr>
          <p:cNvPr id="10" name="Picture 2" descr="C:\Documents and Settings\Светлана\Рабочий стол\картинки Новый год\ded-moroz-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157192"/>
            <a:ext cx="156210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Светлана\Рабочий стол\картинки Новый год\058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87682"/>
            <a:ext cx="4429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Желаю Вам по Новый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Веселья звонкого , как лед,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Улыбок светлых, как янтарь,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Здоровья, как мороз в январь.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Пусть этот год звездой счастливой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Войдет в семейный Ваш уют,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 старым годом торопливо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Пускай невзгоды все уйдут!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3795" name="Picture 3" descr="C:\Documents and Settings\Светлана\Рабочий стол\картинки Новый год\ded-moroz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8604"/>
            <a:ext cx="790575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00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Documents and Settings\Светлана\Рабочий стол\картинки Новый год\aa22a207ca9bdc1c44e3bcaf2827e47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1785982" cy="1440160"/>
          </a:xfrm>
          <a:prstGeom prst="rect">
            <a:avLst/>
          </a:prstGeom>
          <a:noFill/>
        </p:spPr>
      </p:pic>
      <p:pic>
        <p:nvPicPr>
          <p:cNvPr id="41986" name="Picture 2" descr="C:\Documents and Settings\Светлана\Рабочий стол\картинки Новый год\ded-moroz-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412776"/>
            <a:ext cx="1562100" cy="1357322"/>
          </a:xfrm>
          <a:prstGeom prst="rect">
            <a:avLst/>
          </a:prstGeom>
          <a:noFill/>
        </p:spPr>
      </p:pic>
      <p:pic>
        <p:nvPicPr>
          <p:cNvPr id="41987" name="Picture 3" descr="C:\Documents and Settings\Светлана\Рабочий стол\картинки Новый год\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924944"/>
            <a:ext cx="1296144" cy="1656184"/>
          </a:xfrm>
          <a:prstGeom prst="rect">
            <a:avLst/>
          </a:prstGeom>
          <a:noFill/>
        </p:spPr>
      </p:pic>
      <p:pic>
        <p:nvPicPr>
          <p:cNvPr id="41989" name="Picture 5" descr="C:\Documents and Settings\Светлана\Рабочий стол\картинки Новый год\3f14d343cea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157192"/>
            <a:ext cx="2019300" cy="1571636"/>
          </a:xfrm>
          <a:prstGeom prst="rect">
            <a:avLst/>
          </a:prstGeom>
          <a:noFill/>
        </p:spPr>
      </p:pic>
      <p:pic>
        <p:nvPicPr>
          <p:cNvPr id="41990" name="Picture 6" descr="C:\Documents and Settings\Светлана\Рабочий стол\картинки Новый год\3dbc75eefd35f7122095cbadcbc2fbd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140968"/>
            <a:ext cx="1714512" cy="1800225"/>
          </a:xfrm>
          <a:prstGeom prst="rect">
            <a:avLst/>
          </a:prstGeom>
          <a:noFill/>
        </p:spPr>
      </p:pic>
      <p:pic>
        <p:nvPicPr>
          <p:cNvPr id="41991" name="Picture 7" descr="C:\Documents and Settings\Светлана\Рабочий стол\картинки Новый год\1b477b4f09c7e678e5af72ff5e0e29b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700808"/>
            <a:ext cx="1285884" cy="1571636"/>
          </a:xfrm>
          <a:prstGeom prst="rect">
            <a:avLst/>
          </a:prstGeom>
          <a:noFill/>
        </p:spPr>
      </p:pic>
      <p:pic>
        <p:nvPicPr>
          <p:cNvPr id="41992" name="Picture 8" descr="C:\Documents and Settings\Светлана\Рабочий стол\картинки Новый год\e0cfbd45cb6e8b409cf6f0e89e3e290c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013176"/>
            <a:ext cx="1656184" cy="1584176"/>
          </a:xfrm>
          <a:prstGeom prst="rect">
            <a:avLst/>
          </a:prstGeom>
          <a:noFill/>
        </p:spPr>
      </p:pic>
      <p:sp>
        <p:nvSpPr>
          <p:cNvPr id="31" name="Заголовок 8"/>
          <p:cNvSpPr txBox="1">
            <a:spLocks/>
          </p:cNvSpPr>
          <p:nvPr/>
        </p:nvSpPr>
        <p:spPr>
          <a:xfrm>
            <a:off x="0" y="404664"/>
            <a:ext cx="9144000" cy="194421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0" cap="none" spc="0" normalizeH="0" baseline="0" noProof="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Счастливого Нового года, </a:t>
            </a:r>
            <a:br>
              <a:rPr kumimoji="0" lang="ru-RU" sz="6000" b="1" i="0" u="none" strike="noStrike" kern="10" cap="none" spc="0" normalizeH="0" baseline="0" noProof="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6000" b="1" i="0" u="none" strike="noStrike" kern="10" cap="none" spc="0" normalizeH="0" baseline="0" noProof="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друзья!!!</a:t>
            </a:r>
            <a:r>
              <a:rPr kumimoji="0" lang="ru-RU" sz="4400" b="1" i="0" u="none" strike="noStrike" kern="10" cap="none" spc="0" normalizeH="0" baseline="0" noProof="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/>
            </a:r>
            <a:br>
              <a:rPr kumimoji="0" lang="ru-RU" sz="4400" b="1" i="0" u="none" strike="noStrike" kern="10" cap="none" spc="0" normalizeH="0" baseline="0" noProof="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4" descr="C:\Documents and Settings\Светлана\Рабочий стол\картинки Новый год\f7d7c822be1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013176"/>
            <a:ext cx="2228850" cy="1609725"/>
          </a:xfrm>
          <a:prstGeom prst="rect">
            <a:avLst/>
          </a:prstGeom>
          <a:noFill/>
        </p:spPr>
      </p:pic>
      <p:pic>
        <p:nvPicPr>
          <p:cNvPr id="12" name="Picture 10" descr="zvonochek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792088" cy="670713"/>
          </a:xfrm>
          <a:prstGeom prst="rect">
            <a:avLst/>
          </a:prstGeom>
          <a:noFill/>
        </p:spPr>
      </p:pic>
      <p:pic>
        <p:nvPicPr>
          <p:cNvPr id="13" name="Picture 10" descr="zvonochek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1912" y="0"/>
            <a:ext cx="792088" cy="6707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Светлана\Рабочий стол\картинки Новый год\xmas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96752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интернациональный праздник,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разных странах его празднуют по-своему.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Итальянцы выкидывают из окон старые утюги и стулья со всей южной страстью, жители Панамы стараются как можно громче шуметь, для чего включают сирены своих машин, свистят и кричат. В Болгарии выключают свет, потому что первые минуты Нового года - это время новогодних поцелуев.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Венеции, львам, охраняющим палаццо, на головы одевают колпачки и приклеивают бороды, на все балконы выставляют елочки в горшках, на яхтах появляются паруса с изображением Санта Клауса. 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Documents and Settings\Светлана\Рабочий стол\картинки Новый год\ded-moroz-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325"/>
            <a:ext cx="1905000" cy="23526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00298" y="214290"/>
            <a:ext cx="41434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106" name="Picture 10" descr="C:\Documents and Settings\Светлана\Рабочий стол\картинки Новый год\09ba1e5d303a4015cb256c615436b0a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714884"/>
            <a:ext cx="2286016" cy="1814518"/>
          </a:xfrm>
          <a:prstGeom prst="rect">
            <a:avLst/>
          </a:prstGeom>
          <a:noFill/>
        </p:spPr>
      </p:pic>
      <p:pic>
        <p:nvPicPr>
          <p:cNvPr id="19" name="Picture 10" descr="C:\Documents and Settings\Светлана\Рабочий стол\картинки Новый год\09ba1e5d303a4015cb256c615436b0a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2071702" cy="21002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</p:pic>
      <p:pic>
        <p:nvPicPr>
          <p:cNvPr id="3" name="Picture 6" descr="C:\Documents and Settings\Светлана\Рабочий стол\картинки Новый год\ani00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3019425" cy="301942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689920" y="134076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Швеция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1158" y="1556792"/>
            <a:ext cx="1099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Россия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4365104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Страна Басков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052" y="4797152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Италия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5013176"/>
            <a:ext cx="1317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Греция,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Кипр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40408" y="2996952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Монголия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6863" y="2276872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Узбекистан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9716" y="2852936"/>
            <a:ext cx="1439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Франция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3429000"/>
            <a:ext cx="1763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США,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Канада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08070" y="1772816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Финляндия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2640" y="2276872"/>
            <a:ext cx="2483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Великобритания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72200" y="3861048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Китай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20722" y="980728"/>
            <a:ext cx="1358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Эстония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36096" y="4365104"/>
            <a:ext cx="15424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Румыния,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Молдова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00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420888"/>
            <a:ext cx="5184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длинная красная с белым шуба;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длинная белая борода,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в руках - посох.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Приходит он в гости не только с подарками, но и со своей внучкой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Снегурочкой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8" name="Picture 4" descr="132465d9ff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882900" cy="40560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886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Руси: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знаменитый дедушка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Дед Мороз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, Мороз Красный нос, Мороз-воевода, - это Святитель Николай, Николай Чудотворец.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2132856"/>
            <a:ext cx="6012160" cy="3786214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</a:rPr>
              <a:t>приход христианства на Славянскую Русь почти полностью уничтожило языческие традиции встречи нового года и проводов старого;</a:t>
            </a:r>
          </a:p>
          <a:p>
            <a:pPr lvl="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</a:rPr>
              <a:t> знатью и дворянством в Россию ввозились новые западные обычаи, которые впоследствии становились народными. </a:t>
            </a:r>
          </a:p>
          <a:p>
            <a:pPr algn="just">
              <a:spcBef>
                <a:spcPct val="0"/>
              </a:spcBef>
            </a:pPr>
            <a:r>
              <a:rPr lang="ru-RU" sz="21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endParaRPr lang="ru-RU" sz="2100" dirty="0" smtClean="0"/>
          </a:p>
          <a:p>
            <a:pPr lvl="0" algn="just">
              <a:spcBef>
                <a:spcPct val="0"/>
              </a:spcBef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" name="Picture 10" descr="zvonoche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911" y="0"/>
            <a:ext cx="1470089" cy="908719"/>
          </a:xfrm>
          <a:prstGeom prst="rect">
            <a:avLst/>
          </a:prstGeom>
          <a:noFill/>
        </p:spPr>
      </p:pic>
      <p:pic>
        <p:nvPicPr>
          <p:cNvPr id="5" name="Picture 10" descr="zvonoche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398587" cy="908720"/>
          </a:xfrm>
          <a:prstGeom prst="rect">
            <a:avLst/>
          </a:prstGeom>
          <a:noFill/>
        </p:spPr>
      </p:pic>
      <p:pic>
        <p:nvPicPr>
          <p:cNvPr id="6" name="Picture 7" descr="a950870187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76872"/>
            <a:ext cx="1960562" cy="27368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87624" y="47667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Заимствование традиций празднования Нового Года из западной культуры в России объясняется двумя причинами: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811012"/>
            <a:ext cx="52149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100" dirty="0"/>
          </a:p>
        </p:txBody>
      </p:sp>
      <p:pic>
        <p:nvPicPr>
          <p:cNvPr id="9" name="Picture 10" descr="zvonoche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911" y="6021288"/>
            <a:ext cx="1470089" cy="968251"/>
          </a:xfrm>
          <a:prstGeom prst="rect">
            <a:avLst/>
          </a:prstGeom>
          <a:noFill/>
        </p:spPr>
      </p:pic>
      <p:pic>
        <p:nvPicPr>
          <p:cNvPr id="10" name="Picture 10" descr="zvonoche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1470089" cy="96825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lack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5649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	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	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Picture 16" descr="ddfafa640d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1898650" cy="43195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20891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США, Канаде, Великобритании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странах Западной Европы  -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Санта-Клаус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92896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Характерные особенности: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красная курточка, отороченная белым мехом;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красные шаровары;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голове — красный  колпак.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290"/>
          <a:ext cx="8715436" cy="6637664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1242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Дед Мороз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Санта-Клаус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275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Старик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Мужчина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средних лет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00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Высокий, худощавый, но сильный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Низенький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, полный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7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Суровый, величавый, неулыбчивый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Веселый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, жизнерадостный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8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Длинные густые седые и растрёпанные ветром борода и волосы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Зачастую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борода коротко подстрижена, а волосы кудрявые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70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В старинной русской боярской шапке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остроконечном колпаке с помпоном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797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В длинном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3" action="ppaction://hlinkfile" tooltip="Тулуп"/>
                        </a:rPr>
                        <a:t>тулупе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 до пят, обычно голубого либо серебристого цвета, но красный тоже допускается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коротком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hlinkClick r:id="rId4" action="ppaction://hlinkfile" tooltip="Полушубок (страница отсутствует)"/>
                        </a:rPr>
                        <a:t>полушубке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 исключительно красного цвета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1424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Штаны обычно спрятаны под шубой, их редко видят, но льняные штаны и рубашка у Деда Мороза белые, либо украшенные белым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5" action="ppaction://hlinkfile" tooltip="Орнамент"/>
                        </a:rPr>
                        <a:t>орнаментом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Короткие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красные штанишки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56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Подпоясан широким поясом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Подпоясан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ремнём с пряжкой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70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Расшитые рукавицы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Прячет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руки в тонкие белые перчатки, как у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</a:rPr>
                        <a:t>бильярдиста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56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Без очков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Зачастую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изображен с очками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83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Опирается на длинный серебристый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6" action="ppaction://hlinkfile" tooltip="Посох"/>
                        </a:rPr>
                        <a:t>посох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Возможен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посох католического епископа — с загнутым верхом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170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Обут в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7" action="ppaction://hlinkfile" tooltip="Валенки"/>
                        </a:rPr>
                        <a:t>валенки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 или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8" action="ppaction://hlinkfile" tooltip="Сафьян"/>
                        </a:rPr>
                        <a:t>сафьяновые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 сапоги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Обут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 кожаные сапоги (обычно чёрные или жёлтые)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83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Приезжает на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9" action="ppaction://hlinkfile" tooltip="Сани"/>
                        </a:rPr>
                        <a:t>санях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, в которые запряжена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10" action="ppaction://hlinkfile" tooltip="Тройка лошадей"/>
                        </a:rPr>
                        <a:t>тройка лошадей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Путешествует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 небу на санях, запряжённых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hlinkClick r:id="rId11" action="ppaction://hlinkfile" tooltip="Олень"/>
                        </a:rPr>
                        <a:t>оленями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797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Родина и место жительства чётко не определены (возможно,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12" action="ppaction://hlinkfile" tooltip="Северный Полюс"/>
                        </a:rPr>
                        <a:t>Северный Полюс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13" action="ppaction://hlinkfile" tooltip="Великий Устюг"/>
                        </a:rPr>
                        <a:t>Великий Устюг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, др.)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Родина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Санта-Клауса —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hlinkClick r:id="rId14" action="ppaction://hlinkfile" tooltip="Лапландия"/>
                        </a:rPr>
                        <a:t>Лапландия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797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Как правило, его сопровождает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15" action="ppaction://hlinkfile" tooltip="Снегурочка"/>
                        </a:rPr>
                        <a:t>Снегурочка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, являющаяся его внучкой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Как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правило, приходит без сопровождения, хотя иногда его могут сопровождать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hlinkClick r:id="rId16" action="ppaction://hlinkfile" tooltip="Гном"/>
                        </a:rPr>
                        <a:t>гномы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hlinkClick r:id="rId17" action="ppaction://hlinkfile" tooltip="Эльф"/>
                        </a:rPr>
                        <a:t>эльфы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 и даже олень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237">
                <a:tc>
                  <a:txBody>
                    <a:bodyPr/>
                    <a:lstStyle/>
                    <a:p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Входит через дверь и вручает подарки лично в руки — зачастую после того, как его три раза позовут дети; в ином случае — кладёт их тайно под 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  <a:hlinkClick r:id="rId18" action="ppaction://hlinkfile" tooltip="Ели"/>
                        </a:rPr>
                        <a:t>ёлку</a:t>
                      </a:r>
                      <a:r>
                        <a:rPr lang="ru-RU" sz="1200" u="none" dirty="0">
                          <a:solidFill>
                            <a:schemeClr val="tx1"/>
                          </a:solidFill>
                        </a:rPr>
                        <a:t>, либо в сапог в новогоднюю ночь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Забирается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через трубу и рассовывает подарки по специально приготовленным для него носкам</a:t>
                      </a:r>
                    </a:p>
                  </a:txBody>
                  <a:tcPr marL="7622" marR="7622" marT="7622" marB="76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Documents and Settings\Светлана\Рабочий стол\картинки Новый год\25043f19354b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43240" y="214290"/>
            <a:ext cx="1285883" cy="1043011"/>
          </a:xfrm>
          <a:prstGeom prst="rect">
            <a:avLst/>
          </a:prstGeom>
          <a:noFill/>
        </p:spPr>
      </p:pic>
      <p:pic>
        <p:nvPicPr>
          <p:cNvPr id="8" name="Picture 4" descr="C:\Documents and Settings\Светлана\Рабочий стол\картинки Новый год\ded-moroz-10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58082" y="142852"/>
            <a:ext cx="1438275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1426</TotalTime>
  <Words>757</Words>
  <Application>Microsoft Office PowerPoint</Application>
  <PresentationFormat>Экран (4:3)</PresentationFormat>
  <Paragraphs>169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Метро</vt:lpstr>
      <vt:lpstr>Слайд 1</vt:lpstr>
      <vt:lpstr>Дедушки Морозы разных стран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144</cp:revision>
  <dcterms:modified xsi:type="dcterms:W3CDTF">2012-12-18T15:35:25Z</dcterms:modified>
</cp:coreProperties>
</file>