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1"/>
  </p:handoutMasterIdLst>
  <p:sldIdLst>
    <p:sldId id="256" r:id="rId2"/>
    <p:sldId id="260" r:id="rId3"/>
    <p:sldId id="261" r:id="rId4"/>
    <p:sldId id="258" r:id="rId5"/>
    <p:sldId id="259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45E2-69F8-4FEC-8957-8F75A1CF7D4B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55AE-50DD-4B48-937C-313962BF5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6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BE0679-A84C-4B72-B99B-A2514FB75FA3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4BD232-2062-4789-8672-1F716104E7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esktop\Austri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5183069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7016" y="407021"/>
            <a:ext cx="784887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In der </a:t>
            </a:r>
            <a:r>
              <a:rPr lang="en-US" sz="4800" dirty="0" err="1" smtClean="0"/>
              <a:t>Stadt</a:t>
            </a:r>
            <a:r>
              <a:rPr lang="en-US" sz="4800" dirty="0" smtClean="0"/>
              <a:t> </a:t>
            </a:r>
            <a:r>
              <a:rPr lang="en-US" sz="4800" dirty="0" err="1" smtClean="0"/>
              <a:t>ist</a:t>
            </a:r>
            <a:r>
              <a:rPr lang="en-US" sz="4800" dirty="0" smtClean="0"/>
              <a:t> nun Winter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5013176"/>
            <a:ext cx="3744416" cy="13954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80" y="5085183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/>
              <a:t>Муниципальное  бюджетное образовательное учреждение</a:t>
            </a:r>
          </a:p>
          <a:p>
            <a:pPr algn="just"/>
            <a:r>
              <a:rPr lang="ru-RU" sz="1000" b="1" dirty="0" smtClean="0"/>
              <a:t>Средняя общеобразовательная школа №18,</a:t>
            </a:r>
          </a:p>
          <a:p>
            <a:pPr algn="just"/>
            <a:r>
              <a:rPr lang="ru-RU" sz="1000" b="1" dirty="0" smtClean="0"/>
              <a:t>Центр гармонического развития г. Твери</a:t>
            </a:r>
          </a:p>
          <a:p>
            <a:pPr algn="just"/>
            <a:endParaRPr lang="ru-RU" sz="1000" b="1" dirty="0"/>
          </a:p>
          <a:p>
            <a:pPr algn="just"/>
            <a:r>
              <a:rPr lang="ru-RU" sz="1000" b="1" dirty="0" smtClean="0"/>
              <a:t>Урок разработала</a:t>
            </a:r>
          </a:p>
          <a:p>
            <a:pPr algn="just"/>
            <a:r>
              <a:rPr lang="ru-RU" sz="1000" b="1" dirty="0" smtClean="0"/>
              <a:t> учитель немецкого языка Акимова Галина Валерьевна</a:t>
            </a:r>
          </a:p>
          <a:p>
            <a:pPr algn="just"/>
            <a:endParaRPr lang="ru-RU" sz="1000" b="1" dirty="0"/>
          </a:p>
          <a:p>
            <a:pPr algn="ctr"/>
            <a:r>
              <a:rPr lang="ru-RU" sz="1000" dirty="0" smtClean="0"/>
              <a:t>2013</a:t>
            </a:r>
            <a:endParaRPr lang="ru-RU" sz="1000" dirty="0"/>
          </a:p>
        </p:txBody>
      </p:sp>
      <p:sp>
        <p:nvSpPr>
          <p:cNvPr id="2" name="4-конечная звезда 1"/>
          <p:cNvSpPr/>
          <p:nvPr/>
        </p:nvSpPr>
        <p:spPr>
          <a:xfrm>
            <a:off x="7884368" y="372788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7884368" y="372788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545238" y="3573016"/>
            <a:ext cx="914400" cy="914400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0" y="44874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07790" y="5968769"/>
            <a:ext cx="914400" cy="914400"/>
          </a:xfrm>
          <a:prstGeom prst="star4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 smtClean="0">
                <a:solidFill>
                  <a:srgbClr val="FF0000"/>
                </a:solidFill>
                <a:ea typeface="Calibri"/>
                <a:cs typeface="Times New Roman"/>
              </a:rPr>
              <a:t>Образовательные</a:t>
            </a: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: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Учить читать тексты содержащие информацию о зиме, зимних развлечениях и праздниках с полным пониманием на основе сносок, словаря, комментария, отвечать на вопросы к тексту.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Учить вести монологическое высказывание о погоде зимой, зимних развлечениях, описывать город зимой.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Учить читать поздравительные открытки с Рождеством и Новым годом и писать поздравления с опорой на образец.</a:t>
            </a:r>
            <a:endParaRPr lang="ru-RU" sz="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Развивающие: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Ознакомление с новой страноведческой информацией : Рождество в Германии , привлечение внимания к обычаям в Германии.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Разучивание рождественской песенки.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Развитие навыка работы с книгой, умения пользоваться словарём.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Развитие специальных учебных умений : языковой догадки, интереса к структуре слова.</a:t>
            </a:r>
            <a:endParaRPr lang="ru-RU" sz="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Воспитательные: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Привлечение внимания  к обычаям немецкого народа.</a:t>
            </a:r>
            <a:endParaRPr lang="ru-RU" sz="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100" dirty="0">
                <a:ea typeface="Calibri"/>
                <a:cs typeface="Times New Roman"/>
              </a:rPr>
              <a:t>Привлечение внимания к жизни природы, развитие наблюдательности, чувства прекрасного.</a:t>
            </a:r>
            <a:endParaRPr lang="ru-RU" sz="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Тип урока</a:t>
            </a:r>
            <a:r>
              <a:rPr lang="ru-RU" sz="1100" dirty="0">
                <a:ea typeface="Calibri"/>
                <a:cs typeface="Times New Roman"/>
              </a:rPr>
              <a:t>: Систематизация знаний и умений по теме.</a:t>
            </a:r>
            <a:endParaRPr lang="ru-RU" sz="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Форма урока: </a:t>
            </a:r>
            <a:r>
              <a:rPr lang="ru-RU" sz="1100" dirty="0">
                <a:ea typeface="Calibri"/>
                <a:cs typeface="Times New Roman"/>
              </a:rPr>
              <a:t>Комбинированный урок.</a:t>
            </a:r>
            <a:endParaRPr lang="ru-RU" sz="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 smtClean="0">
                <a:solidFill>
                  <a:srgbClr val="FF0000"/>
                </a:solidFill>
                <a:ea typeface="Calibri"/>
                <a:cs typeface="Times New Roman"/>
              </a:rPr>
              <a:t>Методы </a:t>
            </a: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обучения</a:t>
            </a:r>
            <a:r>
              <a:rPr lang="ru-RU" sz="1100" dirty="0">
                <a:ea typeface="Calibri"/>
                <a:cs typeface="Times New Roman"/>
              </a:rPr>
              <a:t>: словесные , наглядные, практические.</a:t>
            </a:r>
            <a:endParaRPr lang="ru-RU" sz="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b="1" u="wavy" dirty="0">
                <a:solidFill>
                  <a:srgbClr val="FF0000"/>
                </a:solidFill>
                <a:ea typeface="Calibri"/>
                <a:cs typeface="Times New Roman"/>
              </a:rPr>
              <a:t>Оборудование: </a:t>
            </a:r>
            <a:r>
              <a:rPr lang="ru-RU" sz="1100" dirty="0">
                <a:ea typeface="Calibri"/>
                <a:cs typeface="Times New Roman"/>
              </a:rPr>
              <a:t>интерактивная доска, магнитола + </a:t>
            </a:r>
            <a:r>
              <a:rPr lang="en-US" sz="1100" dirty="0">
                <a:ea typeface="Calibri"/>
                <a:cs typeface="Times New Roman"/>
              </a:rPr>
              <a:t>CD</a:t>
            </a:r>
            <a:r>
              <a:rPr lang="ru-RU" sz="1100" dirty="0">
                <a:ea typeface="Calibri"/>
                <a:cs typeface="Times New Roman"/>
              </a:rPr>
              <a:t>, наглядные материалы по теме, раздаточный материал (карточки для </a:t>
            </a:r>
            <a:r>
              <a:rPr lang="ru-RU" sz="1100" dirty="0" err="1" smtClean="0">
                <a:ea typeface="Calibri"/>
                <a:cs typeface="Times New Roman"/>
              </a:rPr>
              <a:t>аудирования</a:t>
            </a:r>
            <a:r>
              <a:rPr lang="ru-RU" sz="1100" dirty="0" smtClean="0">
                <a:ea typeface="Calibri"/>
                <a:cs typeface="Times New Roman"/>
              </a:rPr>
              <a:t>), </a:t>
            </a:r>
            <a:r>
              <a:rPr lang="ru-RU" sz="1100" dirty="0">
                <a:ea typeface="Calibri"/>
                <a:cs typeface="Times New Roman"/>
              </a:rPr>
              <a:t>ёлочка и новогодние игрушки.</a:t>
            </a:r>
            <a:endParaRPr lang="ru-RU" sz="90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Цели урока: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 rot="1441371">
            <a:off x="7022782" y="393556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956376" y="511829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Jahreszeiten</a:t>
            </a:r>
            <a:endParaRPr lang="ru-RU" sz="5400" dirty="0"/>
          </a:p>
        </p:txBody>
      </p:sp>
      <p:pic>
        <p:nvPicPr>
          <p:cNvPr id="2050" name="Picture 2" descr="C:\Users\Мама\Desktop\u793_3240_romash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00" y="2008955"/>
            <a:ext cx="3107618" cy="1983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Мама\Desktop\rjdwvi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8955"/>
            <a:ext cx="3312368" cy="200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Мама\Desktop\57455528_v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52272"/>
            <a:ext cx="3114857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Мама\Desktop\christmasdream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40" y="4246869"/>
            <a:ext cx="3312368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-конечная звезда 4"/>
          <p:cNvSpPr/>
          <p:nvPr/>
        </p:nvSpPr>
        <p:spPr>
          <a:xfrm>
            <a:off x="4066034" y="37170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71600" y="6237312"/>
            <a:ext cx="45719" cy="671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058422" y="56612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68960"/>
            <a:ext cx="7718999" cy="223224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Dezember</a:t>
            </a:r>
            <a:r>
              <a:rPr lang="en-US" sz="2800" dirty="0" smtClean="0"/>
              <a:t>, </a:t>
            </a:r>
            <a:r>
              <a:rPr lang="en-US" sz="2800" dirty="0" err="1" smtClean="0"/>
              <a:t>Februar</a:t>
            </a:r>
            <a:r>
              <a:rPr lang="en-US" sz="2800" dirty="0" smtClean="0"/>
              <a:t>, </a:t>
            </a:r>
            <a:r>
              <a:rPr lang="en-US" sz="2800" dirty="0" err="1" smtClean="0"/>
              <a:t>Jahreszeit</a:t>
            </a:r>
            <a:r>
              <a:rPr lang="en-US" sz="2800" dirty="0" smtClean="0"/>
              <a:t>, September, </a:t>
            </a:r>
            <a:r>
              <a:rPr lang="en-US" sz="2800" dirty="0" err="1" smtClean="0"/>
              <a:t>Juli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Monat</a:t>
            </a:r>
            <a:r>
              <a:rPr lang="en-US" sz="2800" dirty="0" smtClean="0"/>
              <a:t>, Tag, </a:t>
            </a:r>
            <a:r>
              <a:rPr lang="en-US" sz="2800" dirty="0" err="1" smtClean="0"/>
              <a:t>Geschenke</a:t>
            </a:r>
            <a:r>
              <a:rPr lang="en-US" sz="2800" dirty="0" smtClean="0"/>
              <a:t>, </a:t>
            </a:r>
            <a:r>
              <a:rPr lang="en-US" sz="2800" dirty="0" err="1" smtClean="0"/>
              <a:t>Jahr</a:t>
            </a:r>
            <a:r>
              <a:rPr lang="en-US" sz="2800" dirty="0" smtClean="0"/>
              <a:t>, </a:t>
            </a:r>
            <a:r>
              <a:rPr lang="en-US" sz="2800" dirty="0" err="1" smtClean="0"/>
              <a:t>Woche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Winter, </a:t>
            </a:r>
            <a:r>
              <a:rPr lang="en-US" sz="2800" dirty="0" err="1" smtClean="0"/>
              <a:t>Ferien</a:t>
            </a:r>
            <a:r>
              <a:rPr lang="en-US" sz="2800" dirty="0" smtClean="0"/>
              <a:t>, </a:t>
            </a:r>
            <a:r>
              <a:rPr lang="en-US" sz="2800" dirty="0" err="1" smtClean="0"/>
              <a:t>Sommer</a:t>
            </a:r>
            <a:r>
              <a:rPr lang="en-US" sz="2800" dirty="0" smtClean="0"/>
              <a:t>, </a:t>
            </a:r>
            <a:r>
              <a:rPr lang="en-US" sz="2800" dirty="0" err="1" smtClean="0"/>
              <a:t>Frühling</a:t>
            </a:r>
            <a:r>
              <a:rPr lang="en-US" sz="2800" dirty="0" smtClean="0"/>
              <a:t>, </a:t>
            </a:r>
            <a:r>
              <a:rPr lang="en-US" sz="2800" dirty="0" err="1" smtClean="0"/>
              <a:t>Herbst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Ski, </a:t>
            </a:r>
            <a:r>
              <a:rPr lang="en-US" sz="2800" dirty="0" err="1" smtClean="0"/>
              <a:t>Schneeflocken</a:t>
            </a:r>
            <a:r>
              <a:rPr lang="en-US" sz="2800" dirty="0" smtClean="0"/>
              <a:t>, </a:t>
            </a:r>
            <a:r>
              <a:rPr lang="en-US" sz="2800" dirty="0" err="1" smtClean="0"/>
              <a:t>Schlittschuh</a:t>
            </a:r>
            <a:r>
              <a:rPr lang="en-US" sz="2800" dirty="0" smtClean="0"/>
              <a:t>, </a:t>
            </a:r>
            <a:r>
              <a:rPr lang="en-US" sz="2800" dirty="0" err="1" smtClean="0"/>
              <a:t>Schlitten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Welches </a:t>
            </a:r>
            <a:r>
              <a:rPr lang="en-US" sz="3600" b="1" dirty="0" err="1" smtClean="0"/>
              <a:t>Wort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gehört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nicht</a:t>
            </a:r>
            <a:r>
              <a:rPr lang="en-US" sz="3600" b="1" dirty="0" smtClean="0"/>
              <a:t>  in die </a:t>
            </a:r>
            <a:r>
              <a:rPr lang="en-US" sz="3600" b="1" dirty="0" err="1" smtClean="0"/>
              <a:t>logische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Reihe</a:t>
            </a:r>
            <a:r>
              <a:rPr lang="en-US" sz="3600" b="1" dirty="0"/>
              <a:t>?</a:t>
            </a:r>
            <a:endParaRPr lang="ru-RU" sz="3600" b="1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1331640" y="17728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596336" y="544522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83568" y="547072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316435" y="566124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52" y="2164233"/>
            <a:ext cx="857929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Worüber freuen sich alle Menschen?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de-DE" dirty="0" smtClean="0"/>
              <a:t>Was gibt es jetzt in vielen Höfen?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Wer kann dort Schlittschuh laufen?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Wo liegt der Schnee?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Können die Kinder Schneeballschlacht machen?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Was feiern alle im Winter?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Was machen viele Menschen zu Weihnachten?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Wann feiert man das Neujahr?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Beantwortet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jetzt</a:t>
            </a:r>
            <a:r>
              <a:rPr lang="en-US" sz="4000" b="1" dirty="0" smtClean="0"/>
              <a:t> die </a:t>
            </a:r>
            <a:r>
              <a:rPr lang="en-US" sz="4000" b="1" dirty="0" err="1" smtClean="0"/>
              <a:t>Fragen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7452320" y="52292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028384" y="351281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3571900" y="558924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Übersetzt</a:t>
            </a:r>
            <a:r>
              <a:rPr lang="en-US" sz="3600" dirty="0" smtClean="0"/>
              <a:t> </a:t>
            </a:r>
            <a:r>
              <a:rPr lang="en-US" sz="3600" dirty="0" err="1" smtClean="0"/>
              <a:t>folgende</a:t>
            </a:r>
            <a:r>
              <a:rPr lang="en-US" sz="3600" dirty="0" smtClean="0"/>
              <a:t> </a:t>
            </a:r>
            <a:r>
              <a:rPr lang="en-US" sz="3600" dirty="0" err="1" smtClean="0"/>
              <a:t>Sätze</a:t>
            </a:r>
            <a:r>
              <a:rPr lang="en-US" sz="3600" dirty="0" smtClean="0"/>
              <a:t> ins Deutsche.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69481"/>
            <a:ext cx="4038600" cy="4853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Зима пришла. Холодно. Повсюду лежит снег: на улицах, на домах, на деревьях, на скамейках в парке. Дети радуются зиме. Они катаются на санках, коньках и на лыжах. Мальчики играют в снежки. Девочки лепят снеговика. У школьников в декабре и в январе зимние каникулы. Дети радуются особенно Рождеству  и Новому году.</a:t>
            </a:r>
          </a:p>
        </p:txBody>
      </p:sp>
      <p:pic>
        <p:nvPicPr>
          <p:cNvPr id="3074" name="Picture 2" descr="C:\Users\Мама\Desktop\Фото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7"/>
            <a:ext cx="3096344" cy="4730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-конечная звезда 3"/>
          <p:cNvSpPr/>
          <p:nvPr/>
        </p:nvSpPr>
        <p:spPr>
          <a:xfrm>
            <a:off x="4644008" y="292494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124328" y="573325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484784"/>
            <a:ext cx="7740848" cy="5112568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err="1" smtClean="0"/>
              <a:t>Ich</a:t>
            </a:r>
            <a:r>
              <a:rPr lang="en-US" sz="1400" dirty="0" smtClean="0"/>
              <a:t> </a:t>
            </a:r>
            <a:r>
              <a:rPr lang="en-US" sz="1400" dirty="0" err="1" smtClean="0"/>
              <a:t>geh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meiner</a:t>
            </a:r>
            <a:r>
              <a:rPr lang="en-US" sz="1400" dirty="0" smtClean="0"/>
              <a:t> </a:t>
            </a:r>
            <a:r>
              <a:rPr lang="en-US" sz="1400" dirty="0" err="1" smtClean="0"/>
              <a:t>Laterne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 und </a:t>
            </a:r>
            <a:r>
              <a:rPr lang="en-US" sz="1400" dirty="0" err="1" smtClean="0"/>
              <a:t>meine</a:t>
            </a:r>
            <a:r>
              <a:rPr lang="en-US" sz="1400" dirty="0" smtClean="0"/>
              <a:t> </a:t>
            </a:r>
            <a:r>
              <a:rPr lang="en-US" sz="1400" dirty="0" err="1" smtClean="0"/>
              <a:t>Laterne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mir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Am </a:t>
            </a:r>
            <a:r>
              <a:rPr lang="en-US" sz="1400" dirty="0" err="1" smtClean="0"/>
              <a:t>Himmel</a:t>
            </a:r>
            <a:r>
              <a:rPr lang="en-US" sz="1400" dirty="0" smtClean="0"/>
              <a:t> </a:t>
            </a:r>
            <a:r>
              <a:rPr lang="en-US" sz="1400" dirty="0" err="1" smtClean="0"/>
              <a:t>leuchten</a:t>
            </a:r>
            <a:r>
              <a:rPr lang="en-US" sz="1400" dirty="0" smtClean="0"/>
              <a:t> die Sterne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und </a:t>
            </a:r>
            <a:r>
              <a:rPr lang="en-US" sz="1400" dirty="0" err="1" smtClean="0"/>
              <a:t>unten</a:t>
            </a:r>
            <a:r>
              <a:rPr lang="en-US" sz="1400" dirty="0" smtClean="0"/>
              <a:t>, da </a:t>
            </a:r>
            <a:r>
              <a:rPr lang="en-US" sz="1400" dirty="0" err="1" smtClean="0"/>
              <a:t>leuchten</a:t>
            </a:r>
            <a:r>
              <a:rPr lang="en-US" sz="1400" dirty="0" smtClean="0"/>
              <a:t> </a:t>
            </a:r>
            <a:r>
              <a:rPr lang="en-US" sz="1400" dirty="0" err="1" smtClean="0"/>
              <a:t>wir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Der Hahn, der </a:t>
            </a:r>
            <a:r>
              <a:rPr lang="en-US" sz="1400" dirty="0" err="1" smtClean="0"/>
              <a:t>kräht,die</a:t>
            </a:r>
            <a:r>
              <a:rPr lang="en-US" sz="1400" dirty="0" smtClean="0"/>
              <a:t> Katz </a:t>
            </a:r>
            <a:r>
              <a:rPr lang="en-US" sz="1400" dirty="0" err="1" smtClean="0"/>
              <a:t>miaut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 err="1" smtClean="0"/>
              <a:t>Rabimmel</a:t>
            </a:r>
            <a:r>
              <a:rPr lang="en-US" sz="1400" dirty="0" smtClean="0"/>
              <a:t>, </a:t>
            </a:r>
            <a:r>
              <a:rPr lang="en-US" sz="1400" dirty="0" err="1" smtClean="0"/>
              <a:t>rabammel</a:t>
            </a:r>
            <a:r>
              <a:rPr lang="en-US" sz="1400" dirty="0" smtClean="0"/>
              <a:t>, </a:t>
            </a:r>
            <a:r>
              <a:rPr lang="en-US" sz="1400" dirty="0" err="1" smtClean="0"/>
              <a:t>rabum</a:t>
            </a:r>
            <a:r>
              <a:rPr lang="en-US" sz="1400" dirty="0" smtClean="0"/>
              <a:t>.</a:t>
            </a:r>
          </a:p>
          <a:p>
            <a:pPr marL="228600" indent="-228600" algn="ctr">
              <a:buAutoNum type="arabicPeriod" startAt="2"/>
            </a:pPr>
            <a:r>
              <a:rPr lang="en-US" sz="1400" dirty="0" err="1" smtClean="0"/>
              <a:t>Ich</a:t>
            </a:r>
            <a:r>
              <a:rPr lang="en-US" sz="1400" dirty="0" smtClean="0"/>
              <a:t> </a:t>
            </a:r>
            <a:r>
              <a:rPr lang="en-US" sz="1400" dirty="0" err="1" smtClean="0"/>
              <a:t>geh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meiner</a:t>
            </a:r>
            <a:r>
              <a:rPr lang="en-US" sz="1400" dirty="0" smtClean="0"/>
              <a:t> </a:t>
            </a:r>
            <a:r>
              <a:rPr lang="en-US" sz="1400" dirty="0" err="1" smtClean="0"/>
              <a:t>Laterne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und </a:t>
            </a:r>
            <a:r>
              <a:rPr lang="en-US" sz="1400" dirty="0" err="1" smtClean="0"/>
              <a:t>meine</a:t>
            </a:r>
            <a:r>
              <a:rPr lang="en-US" sz="1400" dirty="0" smtClean="0"/>
              <a:t> </a:t>
            </a:r>
            <a:r>
              <a:rPr lang="en-US" sz="1400" dirty="0" err="1" smtClean="0"/>
              <a:t>Laterne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mir</a:t>
            </a:r>
            <a:r>
              <a:rPr lang="en-US" sz="1400" dirty="0" smtClean="0"/>
              <a:t>.</a:t>
            </a:r>
          </a:p>
          <a:p>
            <a:pPr marL="0" indent="0" algn="ctr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Dort </a:t>
            </a:r>
            <a:r>
              <a:rPr lang="en-US" sz="1400" dirty="0" err="1" smtClean="0"/>
              <a:t>oben</a:t>
            </a:r>
            <a:r>
              <a:rPr lang="en-US" sz="1400" dirty="0" smtClean="0"/>
              <a:t> </a:t>
            </a:r>
            <a:r>
              <a:rPr lang="en-US" sz="1400" dirty="0" err="1" smtClean="0"/>
              <a:t>leuchten</a:t>
            </a:r>
            <a:r>
              <a:rPr lang="en-US" sz="1400" dirty="0" smtClean="0"/>
              <a:t> die Sterne</a:t>
            </a:r>
          </a:p>
          <a:p>
            <a:pPr marL="0" indent="0" algn="ctr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und </a:t>
            </a:r>
            <a:r>
              <a:rPr lang="en-US" sz="1400" dirty="0" err="1" smtClean="0"/>
              <a:t>unten</a:t>
            </a:r>
            <a:r>
              <a:rPr lang="en-US" sz="1400" dirty="0" smtClean="0"/>
              <a:t>, da </a:t>
            </a:r>
            <a:r>
              <a:rPr lang="en-US" sz="1400" dirty="0" err="1" smtClean="0"/>
              <a:t>leuchten</a:t>
            </a:r>
            <a:r>
              <a:rPr lang="en-US" sz="1400" dirty="0" smtClean="0"/>
              <a:t> </a:t>
            </a:r>
            <a:r>
              <a:rPr lang="en-US" sz="1400" dirty="0" err="1" smtClean="0"/>
              <a:t>wir</a:t>
            </a:r>
            <a:r>
              <a:rPr lang="en-US" sz="1400" dirty="0" smtClean="0"/>
              <a:t> </a:t>
            </a:r>
          </a:p>
          <a:p>
            <a:pPr marL="0" indent="0" algn="ctr">
              <a:buNone/>
            </a:pPr>
            <a:r>
              <a:rPr lang="en-US" sz="1400" dirty="0" smtClean="0"/>
              <a:t>   </a:t>
            </a:r>
            <a:r>
              <a:rPr lang="en-US" sz="1400" dirty="0" err="1" smtClean="0"/>
              <a:t>Laternenlicht</a:t>
            </a:r>
            <a:r>
              <a:rPr lang="en-US" sz="1400" dirty="0" smtClean="0"/>
              <a:t>,</a:t>
            </a:r>
          </a:p>
          <a:p>
            <a:pPr marL="0" indent="0" algn="ctr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400" dirty="0" err="1" smtClean="0"/>
              <a:t>verlösch</a:t>
            </a:r>
            <a:r>
              <a:rPr lang="en-US" sz="1400" dirty="0" smtClean="0"/>
              <a:t> </a:t>
            </a:r>
            <a:r>
              <a:rPr lang="en-US" sz="1400" dirty="0" err="1" smtClean="0"/>
              <a:t>mir</a:t>
            </a:r>
            <a:r>
              <a:rPr lang="en-US" sz="1400" dirty="0" smtClean="0"/>
              <a:t> </a:t>
            </a:r>
            <a:r>
              <a:rPr lang="en-US" sz="1400" dirty="0" err="1" smtClean="0"/>
              <a:t>nicht</a:t>
            </a:r>
            <a:r>
              <a:rPr lang="en-US" sz="1400" dirty="0" smtClean="0"/>
              <a:t>.</a:t>
            </a:r>
          </a:p>
          <a:p>
            <a:pPr marL="0" indent="0" algn="ctr"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Rabimmel</a:t>
            </a:r>
            <a:r>
              <a:rPr lang="en-US" sz="1400" dirty="0" smtClean="0"/>
              <a:t>, </a:t>
            </a:r>
            <a:r>
              <a:rPr lang="en-US" sz="1400" dirty="0" err="1" smtClean="0"/>
              <a:t>rabammel</a:t>
            </a:r>
            <a:r>
              <a:rPr lang="en-US" sz="1400" dirty="0" smtClean="0"/>
              <a:t>, </a:t>
            </a:r>
            <a:r>
              <a:rPr lang="en-US" sz="1400" dirty="0" err="1" smtClean="0"/>
              <a:t>rabum</a:t>
            </a:r>
            <a:r>
              <a:rPr lang="en-US" sz="1400" dirty="0" smtClean="0"/>
              <a:t>.</a:t>
            </a:r>
          </a:p>
          <a:p>
            <a:pPr marL="0" indent="0" algn="r">
              <a:buNone/>
            </a:pPr>
            <a:r>
              <a:rPr lang="en-US" sz="1400" dirty="0" smtClean="0"/>
              <a:t>3.    </a:t>
            </a:r>
            <a:r>
              <a:rPr lang="de-DE" sz="1400" dirty="0" smtClean="0"/>
              <a:t>Ich geh mit meiner Laterne</a:t>
            </a:r>
          </a:p>
          <a:p>
            <a:pPr marL="0" indent="0" algn="r">
              <a:buNone/>
            </a:pPr>
            <a:r>
              <a:rPr lang="de-DE" sz="1400" dirty="0" smtClean="0"/>
              <a:t>       und meine Laterne mit mir.</a:t>
            </a:r>
          </a:p>
          <a:p>
            <a:pPr marL="0" indent="0" algn="r">
              <a:buNone/>
            </a:pPr>
            <a:r>
              <a:rPr lang="de-DE" sz="1400" dirty="0" smtClean="0"/>
              <a:t>       Dort oben leuchten die Sterne</a:t>
            </a:r>
          </a:p>
          <a:p>
            <a:pPr marL="0" indent="0" algn="r">
              <a:buNone/>
            </a:pPr>
            <a:r>
              <a:rPr lang="de-DE" sz="1400" dirty="0" smtClean="0"/>
              <a:t>       und unten, da leuchten wir.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de-DE" sz="1400" dirty="0" smtClean="0"/>
              <a:t> Mein Licht ist aus,                            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de-DE" sz="1400" dirty="0"/>
              <a:t> </a:t>
            </a:r>
            <a:r>
              <a:rPr lang="de-DE" sz="1400" dirty="0" smtClean="0"/>
              <a:t>      Ich gehe nach Haus.</a:t>
            </a:r>
          </a:p>
          <a:p>
            <a:pPr marL="0" indent="0" algn="r"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Rabimmel</a:t>
            </a:r>
            <a:r>
              <a:rPr lang="en-US" sz="1400" dirty="0" smtClean="0"/>
              <a:t>, </a:t>
            </a:r>
            <a:r>
              <a:rPr lang="en-US" sz="1400" dirty="0" err="1" smtClean="0"/>
              <a:t>rabammel</a:t>
            </a:r>
            <a:r>
              <a:rPr lang="en-US" sz="1400" dirty="0" smtClean="0"/>
              <a:t>, </a:t>
            </a:r>
            <a:r>
              <a:rPr lang="en-US" sz="1400" dirty="0" err="1" smtClean="0"/>
              <a:t>rabum</a:t>
            </a:r>
            <a:r>
              <a:rPr lang="en-US" sz="700" dirty="0" smtClean="0"/>
              <a:t>.</a:t>
            </a:r>
            <a:endParaRPr lang="ru-RU" sz="7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Laterne</a:t>
            </a:r>
            <a:endParaRPr lang="ru-RU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1331640" y="494116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452320" y="400506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043608" y="479715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948264" y="357301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Аудиоклип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7793" y="5254352"/>
            <a:ext cx="609600" cy="6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/>
              <a:t>194 </a:t>
            </a:r>
            <a:r>
              <a:rPr lang="en-US" dirty="0" smtClean="0"/>
              <a:t>Üb.6 (</a:t>
            </a:r>
            <a:r>
              <a:rPr lang="en-US" dirty="0" err="1" smtClean="0"/>
              <a:t>a,b</a:t>
            </a:r>
            <a:r>
              <a:rPr lang="en-US" dirty="0"/>
              <a:t>) </a:t>
            </a:r>
            <a:r>
              <a:rPr lang="en-US" dirty="0" err="1" smtClean="0"/>
              <a:t>Straßengespräche</a:t>
            </a:r>
            <a:r>
              <a:rPr lang="en-US" dirty="0" smtClean="0"/>
              <a:t> </a:t>
            </a:r>
            <a:r>
              <a:rPr lang="en-US" dirty="0" err="1" smtClean="0"/>
              <a:t>lesen</a:t>
            </a:r>
            <a:r>
              <a:rPr lang="en-US" dirty="0" smtClean="0"/>
              <a:t>, </a:t>
            </a:r>
            <a:r>
              <a:rPr lang="en-US" dirty="0" err="1" smtClean="0"/>
              <a:t>übersetzen</a:t>
            </a:r>
            <a:endParaRPr lang="en-US" dirty="0" smtClean="0"/>
          </a:p>
          <a:p>
            <a:r>
              <a:rPr lang="en-US" dirty="0" err="1" smtClean="0"/>
              <a:t>Wiehnachtskarten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Freunden</a:t>
            </a:r>
            <a:r>
              <a:rPr lang="en-US" dirty="0" smtClean="0"/>
              <a:t>/</a:t>
            </a:r>
            <a:r>
              <a:rPr lang="en-US" dirty="0" err="1" smtClean="0"/>
              <a:t>Klassenleiterin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schreiben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Hausaufgabe</a:t>
            </a:r>
            <a:endParaRPr lang="ru-RU" sz="4000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1547664" y="501317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4355976" y="42930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956376" y="592757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380312" y="450912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182244" y="475029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564904"/>
            <a:ext cx="7408333" cy="367426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Бим И. Л. «Немецкий язык. 5 класс» - М.: Просвещение, 2010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Бим И. Л. </a:t>
            </a:r>
            <a:r>
              <a:rPr lang="ru-RU" sz="1400" dirty="0">
                <a:solidFill>
                  <a:schemeClr val="tx1"/>
                </a:solidFill>
              </a:rPr>
              <a:t>« Программы общеобразовательных учреждений» М., «Просвещение»2007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Бим И.Л. 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 Санникова Л. М.  </a:t>
            </a:r>
            <a:r>
              <a:rPr lang="ru-RU" sz="1400" dirty="0">
                <a:solidFill>
                  <a:schemeClr val="tx1"/>
                </a:solidFill>
              </a:rPr>
              <a:t>«Книга для учителя»5  класс, М., « Просвещение»2011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 Большакова  Э. Н.  </a:t>
            </a:r>
            <a:r>
              <a:rPr lang="ru-RU" sz="1400" dirty="0">
                <a:solidFill>
                  <a:schemeClr val="tx1"/>
                </a:solidFill>
              </a:rPr>
              <a:t>«Тесты по немецкому языку . 5-11    классы</a:t>
            </a:r>
            <a:r>
              <a:rPr lang="ru-RU" sz="1400" dirty="0" smtClean="0">
                <a:solidFill>
                  <a:schemeClr val="tx1"/>
                </a:solidFill>
              </a:rPr>
              <a:t>»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Единая </a:t>
            </a:r>
            <a:r>
              <a:rPr lang="ru-RU" sz="1400" dirty="0">
                <a:solidFill>
                  <a:schemeClr val="tx1"/>
                </a:solidFill>
              </a:rPr>
              <a:t>коллекция цифровых образовательных ресурсов http://www.school-collektion.edu/ru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Методический </a:t>
            </a:r>
            <a:r>
              <a:rPr lang="ru-RU" sz="1400" dirty="0">
                <a:solidFill>
                  <a:schemeClr val="tx1"/>
                </a:solidFill>
              </a:rPr>
              <a:t>журнал для учителей немецкого языка «</a:t>
            </a:r>
            <a:r>
              <a:rPr lang="ru-RU" sz="1400" dirty="0" err="1">
                <a:solidFill>
                  <a:schemeClr val="tx1"/>
                </a:solidFill>
              </a:rPr>
              <a:t>Deutsch</a:t>
            </a:r>
            <a:r>
              <a:rPr lang="ru-RU" sz="1400" dirty="0">
                <a:solidFill>
                  <a:schemeClr val="tx1"/>
                </a:solidFill>
              </a:rPr>
              <a:t>»; </a:t>
            </a:r>
            <a:r>
              <a:rPr lang="ru-RU" sz="1400" dirty="0" smtClean="0">
                <a:solidFill>
                  <a:schemeClr val="tx1"/>
                </a:solidFill>
              </a:rPr>
              <a:t>deu.1september.ru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Лазарев Д. Презентация. Лучше один раз увидеть.- М.: Альпина </a:t>
            </a:r>
            <a:r>
              <a:rPr lang="ru-RU" sz="1400" dirty="0" err="1" smtClean="0">
                <a:solidFill>
                  <a:schemeClr val="tx1"/>
                </a:solidFill>
              </a:rPr>
              <a:t>паблишерз</a:t>
            </a:r>
            <a:r>
              <a:rPr lang="ru-RU" sz="1400" dirty="0" smtClean="0">
                <a:solidFill>
                  <a:schemeClr val="tx1"/>
                </a:solidFill>
              </a:rPr>
              <a:t>, 2010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Справка по </a:t>
            </a:r>
            <a:r>
              <a:rPr lang="en-US" sz="1400" dirty="0" smtClean="0">
                <a:solidFill>
                  <a:schemeClr val="tx1"/>
                </a:solidFill>
              </a:rPr>
              <a:t>Power Point. http://office/microsoft/com/ru-ru/powerpoint/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Список литературы и ресурсов</a:t>
            </a:r>
            <a:endParaRPr lang="ru-RU" sz="4000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3275856" y="527950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668344" y="436510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211144" y="515719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328</TotalTime>
  <Words>652</Words>
  <Application>Microsoft Office PowerPoint</Application>
  <PresentationFormat>Экран (4:3)</PresentationFormat>
  <Paragraphs>77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Цели урока:</vt:lpstr>
      <vt:lpstr>Jahreszeiten</vt:lpstr>
      <vt:lpstr>Welches Wort gehört nicht  in die logische Reihe?</vt:lpstr>
      <vt:lpstr>Beantwortet jetzt die Fragen.</vt:lpstr>
      <vt:lpstr>Übersetzt folgende Sätze ins Deutsche.</vt:lpstr>
      <vt:lpstr>Ich gehe mit meiner Laterne</vt:lpstr>
      <vt:lpstr>Hausaufgabe</vt:lpstr>
      <vt:lpstr>Список литературы и ресурсов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 общеобразовательная школа №18, Центр гармонического развития г.Твери</dc:title>
  <dc:creator>Мама</dc:creator>
  <cp:lastModifiedBy>Мама</cp:lastModifiedBy>
  <cp:revision>28</cp:revision>
  <dcterms:created xsi:type="dcterms:W3CDTF">2013-01-09T15:05:59Z</dcterms:created>
  <dcterms:modified xsi:type="dcterms:W3CDTF">2013-01-12T21:17:28Z</dcterms:modified>
</cp:coreProperties>
</file>