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6" r:id="rId3"/>
    <p:sldId id="271" r:id="rId4"/>
    <p:sldId id="258" r:id="rId5"/>
    <p:sldId id="260" r:id="rId6"/>
    <p:sldId id="261" r:id="rId7"/>
    <p:sldId id="257" r:id="rId8"/>
    <p:sldId id="264" r:id="rId9"/>
    <p:sldId id="265" r:id="rId10"/>
    <p:sldId id="268" r:id="rId11"/>
    <p:sldId id="266" r:id="rId12"/>
    <p:sldId id="269" r:id="rId13"/>
    <p:sldId id="270" r:id="rId14"/>
    <p:sldId id="272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6D1-777A-4E87-A67D-776D44E11754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077FE8-87EB-4FFE-AFC3-F651C3628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6D1-777A-4E87-A67D-776D44E11754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7FE8-87EB-4FFE-AFC3-F651C3628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6D1-777A-4E87-A67D-776D44E11754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7FE8-87EB-4FFE-AFC3-F651C3628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6D1-777A-4E87-A67D-776D44E11754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077FE8-87EB-4FFE-AFC3-F651C3628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6D1-777A-4E87-A67D-776D44E11754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7FE8-87EB-4FFE-AFC3-F651C36287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6D1-777A-4E87-A67D-776D44E11754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7FE8-87EB-4FFE-AFC3-F651C3628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6D1-777A-4E87-A67D-776D44E11754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C077FE8-87EB-4FFE-AFC3-F651C36287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6D1-777A-4E87-A67D-776D44E11754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7FE8-87EB-4FFE-AFC3-F651C3628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6D1-777A-4E87-A67D-776D44E11754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7FE8-87EB-4FFE-AFC3-F651C3628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6D1-777A-4E87-A67D-776D44E11754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7FE8-87EB-4FFE-AFC3-F651C3628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6D1-777A-4E87-A67D-776D44E11754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7FE8-87EB-4FFE-AFC3-F651C36287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2076D1-777A-4E87-A67D-776D44E11754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077FE8-87EB-4FFE-AFC3-F651C36287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785926"/>
            <a:ext cx="6838968" cy="216059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Администрирование школы </a:t>
            </a:r>
          </a:p>
          <a:p>
            <a:pPr>
              <a:buNone/>
            </a:pPr>
            <a:r>
              <a:rPr lang="ru-RU" dirty="0" smtClean="0"/>
              <a:t>Бахметьева Екатерина Леонидовна</a:t>
            </a:r>
          </a:p>
          <a:p>
            <a:pPr>
              <a:buNone/>
            </a:pPr>
            <a:r>
              <a:rPr lang="ru-RU" dirty="0" smtClean="0"/>
              <a:t>257-578-721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Виды универсальных учебных действий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991600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	Общеучебные УУД, включают знаково-символические и логические, действия постановки и решения проблем. </a:t>
            </a:r>
          </a:p>
          <a:p>
            <a:pPr>
              <a:buNone/>
            </a:pPr>
            <a:r>
              <a:rPr lang="ru-RU" sz="2000" dirty="0" smtClean="0"/>
              <a:t>	К </a:t>
            </a:r>
            <a:r>
              <a:rPr lang="ru-RU" sz="2000" dirty="0" err="1" smtClean="0"/>
              <a:t>общеучебным</a:t>
            </a:r>
            <a:r>
              <a:rPr lang="ru-RU" sz="2000" dirty="0" smtClean="0"/>
              <a:t> действиям относятся:</a:t>
            </a:r>
          </a:p>
          <a:p>
            <a:r>
              <a:rPr lang="ru-RU" sz="2000" dirty="0" smtClean="0"/>
              <a:t> </a:t>
            </a:r>
            <a:r>
              <a:rPr lang="ru-RU" sz="2000" b="1" dirty="0" smtClean="0"/>
              <a:t>самостоятельное выделение и формулирование познавательной цели</a:t>
            </a:r>
            <a:r>
              <a:rPr lang="ru-RU" sz="2000" dirty="0" smtClean="0"/>
              <a:t>; </a:t>
            </a:r>
          </a:p>
          <a:p>
            <a:r>
              <a:rPr lang="ru-RU" sz="2000" b="1" dirty="0" smtClean="0"/>
              <a:t>поиск и выделение необходимой </a:t>
            </a:r>
            <a:r>
              <a:rPr lang="ru-RU" sz="2000" b="1" dirty="0" err="1" smtClean="0"/>
              <a:t>информации</a:t>
            </a:r>
            <a:r>
              <a:rPr lang="ru-RU" sz="2000" dirty="0" err="1" smtClean="0"/>
              <a:t>:применение</a:t>
            </a:r>
            <a:r>
              <a:rPr lang="ru-RU" sz="2000" dirty="0" smtClean="0"/>
              <a:t> методов информационного поиска, в том числе с помощью компьютерных средств; знаково-символические действия, включая моделирование (</a:t>
            </a:r>
            <a:r>
              <a:rPr lang="ru-RU" sz="2000" dirty="0" err="1" smtClean="0"/>
              <a:t>преобразова-ние</a:t>
            </a:r>
            <a:r>
              <a:rPr lang="ru-RU" sz="2000" dirty="0" smtClean="0"/>
              <a:t> объекта из чувственной формы в модель, где выделены существенные характеристики объекта и преобразование модели с целью выявления общих законов, определяющих данную предметную область); </a:t>
            </a:r>
          </a:p>
          <a:p>
            <a:r>
              <a:rPr lang="ru-RU" sz="2000" b="1" dirty="0" smtClean="0"/>
              <a:t>умение структурировать знания</a:t>
            </a:r>
            <a:r>
              <a:rPr lang="ru-RU" sz="2000" dirty="0" smtClean="0"/>
              <a:t>; </a:t>
            </a:r>
          </a:p>
          <a:p>
            <a:r>
              <a:rPr lang="ru-RU" sz="2000" b="1" dirty="0" smtClean="0"/>
              <a:t>умение осознанно и произвольно строить речевое высказывание в устной и письменной форме</a:t>
            </a:r>
            <a:r>
              <a:rPr lang="ru-RU" sz="2000" dirty="0" smtClean="0"/>
              <a:t>; </a:t>
            </a:r>
          </a:p>
          <a:p>
            <a:r>
              <a:rPr lang="ru-RU" sz="2000" dirty="0" smtClean="0"/>
              <a:t>выбор наиболее </a:t>
            </a:r>
            <a:r>
              <a:rPr lang="ru-RU" sz="2000" b="1" dirty="0" smtClean="0"/>
              <a:t>эффективных способов решения задачи</a:t>
            </a:r>
            <a:r>
              <a:rPr lang="ru-RU" sz="2000" dirty="0" smtClean="0"/>
              <a:t> в зависимости от конкретных условий; рефлексия способов и условий действия, контроль и оценка процесса и результатов деятельности; 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16632"/>
            <a:ext cx="8928992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Impact" pitchFamily="34" charset="0"/>
              </a:rPr>
              <a:t>Блок  универсальных  учебных  действий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познавательной  направленности</a:t>
            </a:r>
            <a:r>
              <a:rPr lang="ru-RU" sz="2800" dirty="0" smtClean="0">
                <a:solidFill>
                  <a:srgbClr val="C00000"/>
                </a:solidFill>
                <a:latin typeface="Impact" pitchFamily="34" charset="0"/>
              </a:rPr>
              <a:t> </a:t>
            </a:r>
            <a:endParaRPr lang="ru-RU" sz="2800" dirty="0">
              <a:solidFill>
                <a:srgbClr val="C00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Виды универсальных учебных действий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991600" cy="547260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смысловое чтение</a:t>
            </a:r>
            <a:r>
              <a:rPr lang="ru-RU" sz="2000" dirty="0" smtClean="0"/>
              <a:t> как осмысление цели чтения и выбор вида чтения в зависимости от цели; извлечение не обходимой информации из прослушанных текстов различных жанров; определение основной и второстепенной информации; свободная ориентация и восприятие текстов художественного, научного, публицистического и официально-делового стилей; понимание и адекватная оценка языка средств массовой информации; умение адекватно, подробно, сжато, выборочно передавать содержание текста, составлять тексты различных жанров, соблюдая нормы построения текста (соответствие теме, жанру, стилю речи и др.).</a:t>
            </a:r>
          </a:p>
          <a:p>
            <a:pPr>
              <a:buNone/>
            </a:pPr>
            <a:r>
              <a:rPr lang="ru-RU" sz="1700" dirty="0" smtClean="0"/>
              <a:t>	Наряду с </a:t>
            </a:r>
            <a:r>
              <a:rPr lang="ru-RU" sz="1700" dirty="0" err="1" smtClean="0"/>
              <a:t>общеучебными</a:t>
            </a:r>
            <a:r>
              <a:rPr lang="ru-RU" sz="1700" dirty="0" smtClean="0"/>
              <a:t> также выделяются: </a:t>
            </a:r>
          </a:p>
          <a:p>
            <a:r>
              <a:rPr lang="ru-RU" sz="1700" dirty="0" smtClean="0"/>
              <a:t>Универсальные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логические</a:t>
            </a:r>
            <a:r>
              <a:rPr lang="ru-RU" sz="1700" dirty="0" smtClean="0"/>
              <a:t> действия: анализ объектов с целью выделения признаков (существенных, несущественных); синтез как составление целого из частей, в том числе самостоятельное достраивание, восполнение недостающих компонентов; выбор оснований и критериев для сравнения, </a:t>
            </a:r>
            <a:r>
              <a:rPr lang="ru-RU" sz="1700" dirty="0" err="1" smtClean="0"/>
              <a:t>сериации</a:t>
            </a:r>
            <a:r>
              <a:rPr lang="ru-RU" sz="1700" dirty="0" smtClean="0"/>
              <a:t>, классификации объектов; подведение под понятия, выведение следствий; установление причинно-следственных связей, построение логической цепи рассуждений, доказательство; выдвижение гипотез и их обоснование.</a:t>
            </a:r>
          </a:p>
          <a:p>
            <a:r>
              <a:rPr lang="ru-RU" sz="1700" dirty="0" smtClean="0"/>
              <a:t>Действия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постановки и решения проблем</a:t>
            </a:r>
            <a:r>
              <a:rPr lang="ru-RU" sz="1700" dirty="0" smtClean="0"/>
              <a:t> включают формулирование проблемы и самостоятельное создание способов решения проблем творческого и поискового характера.</a:t>
            </a:r>
          </a:p>
          <a:p>
            <a:endParaRPr lang="ru-RU" sz="1700" dirty="0" smtClean="0"/>
          </a:p>
          <a:p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16632"/>
            <a:ext cx="8928992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Impact" pitchFamily="34" charset="0"/>
              </a:rPr>
              <a:t>Блок  универсальных  учебных  действий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познавательной  направленности</a:t>
            </a:r>
            <a:r>
              <a:rPr lang="ru-RU" sz="2800" dirty="0" smtClean="0">
                <a:solidFill>
                  <a:srgbClr val="C00000"/>
                </a:solidFill>
                <a:latin typeface="Impact" pitchFamily="34" charset="0"/>
              </a:rPr>
              <a:t> </a:t>
            </a:r>
            <a:endParaRPr lang="ru-RU" sz="2800" dirty="0">
              <a:solidFill>
                <a:srgbClr val="C00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Виды универсальных учебных действий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991600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	Коммуникативные</a:t>
            </a:r>
            <a:r>
              <a:rPr lang="ru-RU" sz="2000" dirty="0" smtClean="0"/>
              <a:t> действия обеспечивают социальную компетентность и учет позиции других людей, партнера по общению или деятельности, умение слушать и вступать в диалог, участвовать в коллективном обсуждении проблем, умение интегрироваться в группу сверстников и строить продуктивное взаимодействие со сверстниками и взрослыми. Соответственно в состав коммуникативных действий входят: </a:t>
            </a:r>
          </a:p>
          <a:p>
            <a:r>
              <a:rPr lang="ru-RU" sz="2000" dirty="0" smtClean="0"/>
              <a:t>планирование учебного сотрудничества с учителем и сверстниками — определение цели, функций участников, способов взаимодействия; постановка вопросов — инициативное сотрудничество в поиске и сборе информации; </a:t>
            </a:r>
          </a:p>
          <a:p>
            <a:r>
              <a:rPr lang="ru-RU" sz="2000" dirty="0" smtClean="0"/>
              <a:t>разрешение конфликтов — выявление, идентификация проблемы, поиск и оценка альтернативных способов разрешения конфликта, принятие решения и его реализация; управление поведением партнера — контроль, коррекция, оценка действий партнера; умение с достаточной полнотой и точностью выражать свои мысли в соответствии с задачами и условиями коммуникации; владение монологической и диалогической формами речи в соответствии с грамматическими и синтаксическими нормами родного языка.</a:t>
            </a:r>
          </a:p>
          <a:p>
            <a:endParaRPr lang="ru-RU" sz="1700" dirty="0" smtClean="0"/>
          </a:p>
          <a:p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16632"/>
            <a:ext cx="8928992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Impact" pitchFamily="34" charset="0"/>
              </a:rPr>
              <a:t>Блок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коммуникативных  </a:t>
            </a:r>
            <a:r>
              <a:rPr lang="ru-RU" sz="2800" dirty="0" smtClean="0">
                <a:solidFill>
                  <a:srgbClr val="C00000"/>
                </a:solidFill>
                <a:latin typeface="Impact" pitchFamily="34" charset="0"/>
              </a:rPr>
              <a:t>универсальных  учебных  действий </a:t>
            </a:r>
            <a:endParaRPr lang="ru-RU" sz="2800" dirty="0">
              <a:solidFill>
                <a:srgbClr val="C00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8208912" cy="47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79512" y="332656"/>
            <a:ext cx="8686800" cy="838200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Impact" pitchFamily="34" charset="0"/>
                <a:ea typeface="+mj-ea"/>
                <a:cs typeface="+mj-cs"/>
              </a:rPr>
              <a:t>Виды универсальных учебных действий</a:t>
            </a: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586690" cy="157163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Необходимо помнить:</a:t>
            </a:r>
            <a:b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</a:b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Любые действия должны быть осмысленными. Это относится, прежде всего, к тому, кто требует действия от других.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внутренней мотивации – это движение вверх.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Задачи, которые мы ставим перед ребёнком, должны быть не только понятны, но и внутренне приятны ему, т.е они должны быть значимы для него.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686800" cy="6264696"/>
          </a:xfrm>
        </p:spPr>
        <p:txBody>
          <a:bodyPr>
            <a:normAutofit fontScale="40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6000" b="1" dirty="0" smtClean="0"/>
              <a:t>Памятка для учителя</a:t>
            </a:r>
            <a:endParaRPr lang="ru-RU" sz="6000" dirty="0" smtClean="0"/>
          </a:p>
          <a:p>
            <a:r>
              <a:rPr lang="ru-RU" sz="4900" dirty="0" smtClean="0"/>
              <a:t>по формированию и развитию  универсальных учебных действий.</a:t>
            </a:r>
          </a:p>
          <a:p>
            <a:r>
              <a:rPr lang="ru-RU" sz="4900" dirty="0" smtClean="0"/>
              <a:t>Любые действия должны быть осмысленными. Это относится прежде всего к тому, кто требует действия от других.</a:t>
            </a:r>
          </a:p>
          <a:p>
            <a:r>
              <a:rPr lang="ru-RU" sz="4900" dirty="0" smtClean="0"/>
              <a:t>Развитие внутренней мотивации – это движение вверх.</a:t>
            </a:r>
          </a:p>
          <a:p>
            <a:r>
              <a:rPr lang="ru-RU" sz="4900" dirty="0" smtClean="0"/>
              <a:t>Задачи, которые мы ставим перед ребёнком, должны быть не только понятны, но и внутренне приятны ему, т.е они должны быть значимы для него.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sz="5000" dirty="0" smtClean="0"/>
              <a:t>ДЛЯ ОБУЧАЮЩЕГОСЯ НЕОБХОДИМО:</a:t>
            </a:r>
          </a:p>
          <a:p>
            <a:r>
              <a:rPr lang="ru-RU" sz="5000" dirty="0" smtClean="0"/>
              <a:t>Создать атмосферу успеха</a:t>
            </a:r>
          </a:p>
          <a:p>
            <a:r>
              <a:rPr lang="ru-RU" sz="5000" dirty="0" smtClean="0"/>
              <a:t>Помогать ребёнку учиться легко</a:t>
            </a:r>
          </a:p>
          <a:p>
            <a:r>
              <a:rPr lang="ru-RU" sz="5000" dirty="0" smtClean="0"/>
              <a:t>Помогать обретать уверенность в своих силах и способностях</a:t>
            </a:r>
          </a:p>
          <a:p>
            <a:r>
              <a:rPr lang="ru-RU" sz="5000" dirty="0" smtClean="0"/>
              <a:t>Не скупиться на поощрения и похвалу</a:t>
            </a:r>
          </a:p>
          <a:p>
            <a:endParaRPr lang="ru-RU" sz="5000" dirty="0" smtClean="0"/>
          </a:p>
          <a:p>
            <a:pPr>
              <a:buNone/>
            </a:pPr>
            <a:r>
              <a:rPr lang="ru-RU" sz="5000" dirty="0" smtClean="0"/>
              <a:t>	</a:t>
            </a:r>
            <a:r>
              <a:rPr lang="ru-RU" sz="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Стань творцом и тогда каждый новый шаг в твоей профессиональной деятельности станет открытием мира души ребёнка.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Универсальные  учебные  действия</a:t>
            </a:r>
            <a:endParaRPr lang="ru-RU" sz="4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76672"/>
            <a:ext cx="453815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Возникновение понятия «Универсальные Учебные Действия»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500414"/>
            <a:ext cx="8640960" cy="33575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Связано с изменением парадигмы образования: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Impact" pitchFamily="34" charset="0"/>
              </a:rPr>
              <a:t>от цели усвоения знаний, умений и навыков к цели развития личности.</a:t>
            </a:r>
            <a:endParaRPr lang="ru-RU" sz="4000" b="1" dirty="0">
              <a:latin typeface="Impact" pitchFamily="34" charset="0"/>
            </a:endParaRPr>
          </a:p>
        </p:txBody>
      </p:sp>
      <p:pic>
        <p:nvPicPr>
          <p:cNvPr id="4" name="Picture 2" descr="D:\Документы - Игорь\Загрузки\Новая папка\rebe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916832"/>
            <a:ext cx="1924084" cy="172819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деятельности учителя по формированию УУД должно обратить на себя внимание следующее положение стандарта.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«Начальное образование должно гарантировать «разнообразие индивидуальных образовательных траекторий и индивидуального развития каждого обучающегося (включая одаренных детей и детей с ограниченными возможностями здоровья), обеспечивающих рост творческого потенциала, познавательных мотивов, обогащение форм учебного сотрудничества и расширение зоны ближайшего развития».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838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Что  такое  универсальные  учебные  действия?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3"/>
            <a:ext cx="8991600" cy="33870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Универсальные  учебные  действия – э то  обобщенные  способы действий,  открывающие  широкую ориентацию  обучающихся в различных  предметных  областях.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5035823"/>
            <a:ext cx="80648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широком значении термин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универсальные учебные действия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означает умение учиться, т. е. способность субъекта к саморазвитию и самосовершенствованию путем сознательного и активного присвоения нового социального опыта.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838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Что  такое  универсальные  учебные  действия?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556792"/>
            <a:ext cx="8991600" cy="475515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более узком (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собственно психологическом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 значении термин «универсальные учебные действия» можно определить как 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совокупность способов действия обучающегося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(а также связанных с ними навыков учебной работы), обеспечивающих его способность к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самостоятельному усвоению новых знаний и умений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включая организацию этого процесса.</a:t>
            </a:r>
          </a:p>
          <a:p>
            <a:endParaRPr lang="ru-RU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Функции  Универсальных  учебных  действий </a:t>
            </a:r>
            <a:endParaRPr lang="ru-RU" sz="3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обеспечение возможностей учащегося самостоятельно осуществлять деятельность учения, ставить учебные цели, искать и использовать необходимые средства и способы их достижения, контролировать и оценивать процесс и результаты деятельности;</a:t>
            </a:r>
          </a:p>
          <a:p>
            <a:pPr lvl="0"/>
            <a:r>
              <a:rPr lang="ru-RU" dirty="0" smtClean="0"/>
              <a:t>создание условий для гармоничного развития личности и ее самореализации на основе готовности к непрерывному образованию, необходимость которого обусловлена </a:t>
            </a:r>
            <a:r>
              <a:rPr lang="ru-RU" dirty="0" err="1" smtClean="0"/>
              <a:t>поликультурностью</a:t>
            </a:r>
            <a:r>
              <a:rPr lang="ru-RU" dirty="0" smtClean="0"/>
              <a:t> общества и высокой профессиональной мобильностью;</a:t>
            </a:r>
          </a:p>
          <a:p>
            <a:pPr lvl="0"/>
            <a:r>
              <a:rPr lang="ru-RU" dirty="0" smtClean="0"/>
              <a:t>обеспечение успешного усвоения знаний, формирование умений, навыков и компетентностей в любой предметной области.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Виды универсальных учебных действий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91600" cy="5256584"/>
          </a:xfrm>
        </p:spPr>
        <p:txBody>
          <a:bodyPr>
            <a:noAutofit/>
          </a:bodyPr>
          <a:lstStyle/>
          <a:p>
            <a:r>
              <a:rPr lang="ru-RU" sz="1600" dirty="0" smtClean="0"/>
              <a:t>жизненное, личностное, профессиональное самоопределение; </a:t>
            </a:r>
          </a:p>
          <a:p>
            <a:r>
              <a:rPr lang="ru-RU" sz="1600" dirty="0" smtClean="0"/>
              <a:t>действия </a:t>
            </a:r>
            <a:r>
              <a:rPr lang="ru-RU" sz="1600" dirty="0" err="1" smtClean="0"/>
              <a:t>смыслообразования</a:t>
            </a:r>
            <a:r>
              <a:rPr lang="ru-RU" sz="1600" dirty="0" smtClean="0"/>
              <a:t> и нравственно-этического оценивания, реализуемые на основе ценностно-смысловой ориентации обучающихся (готовность к жизненному и личностному самоопределению, знание моральных норм, умение выделить нравственный аспект поведения и соотносить поступки и события с принятыми этическими принципами), а также ориентации в социальных ролях и межличностных отношениях.</a:t>
            </a:r>
          </a:p>
          <a:p>
            <a:r>
              <a:rPr lang="ru-RU" sz="1600" dirty="0" smtClean="0"/>
              <a:t>Самоопределение — определение человеком своего места в обществе и жизни в целом, выбор ценностных ориентиров, определение своего «способа жизни» и места в обществе. В процессе самоопределения человек решает две задачи: по строение индивидуальных жизненных смыслов и построение жизненных планов во временной перспективе (жизненного проектирования). </a:t>
            </a:r>
          </a:p>
          <a:p>
            <a:r>
              <a:rPr lang="ru-RU" sz="1600" dirty="0" smtClean="0"/>
              <a:t>Применительно к учебной деятельности следует особо выделить два типа действий, необходимых в личностно ориентированном обучении. Это, во-первых, действие </a:t>
            </a:r>
            <a:r>
              <a:rPr lang="ru-RU" sz="1600" dirty="0" err="1" smtClean="0"/>
              <a:t>смыслообразования</a:t>
            </a:r>
            <a:r>
              <a:rPr lang="ru-RU" sz="1600" dirty="0" smtClean="0"/>
              <a:t>, т. е. установление учащимися связи между целью учебной деятельности и ее мотивом, другими слова ми, между результатом — продуктом учения, побуждающим деятельность, и тем, ради чего она осуществляется. </a:t>
            </a:r>
          </a:p>
          <a:p>
            <a:r>
              <a:rPr lang="ru-RU" sz="1600" dirty="0" smtClean="0"/>
              <a:t>Ученик должен задаваться вопросом: какое значение и смысл имеет для меня учение? — и уметь на него отвечать. Во-вторых, это действие нравственно-этического оценивания усваиваемого содержания исходя из социальных и личностных ценностей.</a:t>
            </a:r>
          </a:p>
          <a:p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16632"/>
            <a:ext cx="8784976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Impact" pitchFamily="34" charset="0"/>
              </a:rPr>
              <a:t>Блок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личностных</a:t>
            </a:r>
            <a:r>
              <a:rPr lang="ru-RU" sz="2800" dirty="0" smtClean="0">
                <a:solidFill>
                  <a:srgbClr val="C00000"/>
                </a:solidFill>
                <a:latin typeface="Impact" pitchFamily="34" charset="0"/>
              </a:rPr>
              <a:t>  универсальных  учебных  действий </a:t>
            </a:r>
            <a:endParaRPr lang="ru-RU" sz="2800" dirty="0">
              <a:solidFill>
                <a:srgbClr val="C00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Виды универсальных учебных действий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991600" cy="5472608"/>
          </a:xfrm>
        </p:spPr>
        <p:txBody>
          <a:bodyPr>
            <a:noAutofit/>
          </a:bodyPr>
          <a:lstStyle/>
          <a:p>
            <a:r>
              <a:rPr lang="ru-RU" sz="2000" dirty="0" smtClean="0"/>
              <a:t>включаются действия, обеспечивающие организацию учащимся своей учебной деятельности: </a:t>
            </a:r>
            <a:r>
              <a:rPr lang="ru-RU" sz="2000" dirty="0" err="1" smtClean="0"/>
              <a:t>целеполагание</a:t>
            </a:r>
            <a:r>
              <a:rPr lang="ru-RU" sz="2000" dirty="0" smtClean="0"/>
              <a:t> как постановка учебной задачи на основе соотнесения того, что уже известно и усвоено учащимся, и того, что еще неизвестно; </a:t>
            </a:r>
          </a:p>
          <a:p>
            <a:r>
              <a:rPr lang="ru-RU" sz="2000" dirty="0" smtClean="0"/>
              <a:t>планирование — определение последовательности промежуточных целей с учетом конечного результата; составление плана и последовательности действий; прогнозирование — предвосхищение результата и уровня усвоения, его временных характеристик; </a:t>
            </a:r>
          </a:p>
          <a:p>
            <a:r>
              <a:rPr lang="ru-RU" sz="2000" dirty="0" smtClean="0"/>
              <a:t>контроль в форме сличения способа действия и его результата с заданным эталоном с целью обнаружения отклонений и отличий от эталона; коррекция — внесение необходимых дополнений и корректив в план и способ действия в случае расхождения эталона, реального действия и его продукта; </a:t>
            </a:r>
          </a:p>
          <a:p>
            <a:r>
              <a:rPr lang="ru-RU" sz="2000" dirty="0" smtClean="0"/>
              <a:t>оценка — выделение и осознание учащимся того, что уже усвоено и что еще подлежит усвоению, осознание качества и уровня усвоения. Наконец, элементы волевой </a:t>
            </a:r>
            <a:r>
              <a:rPr lang="ru-RU" sz="2000" dirty="0" err="1" smtClean="0"/>
              <a:t>саморегуляции</a:t>
            </a:r>
            <a:r>
              <a:rPr lang="ru-RU" sz="2000" dirty="0" smtClean="0"/>
              <a:t> как способности к мобилизации сил и энергии, к волевому усилию (к выбору в ситуации мотивационного конфликта), к преодолению препятствий.</a:t>
            </a:r>
          </a:p>
          <a:p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16632"/>
            <a:ext cx="8928992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Impact" pitchFamily="34" charset="0"/>
              </a:rPr>
              <a:t>Блок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регулятивных</a:t>
            </a:r>
            <a:r>
              <a:rPr lang="ru-RU" sz="2800" dirty="0" smtClean="0">
                <a:solidFill>
                  <a:srgbClr val="C00000"/>
                </a:solidFill>
                <a:latin typeface="Impact" pitchFamily="34" charset="0"/>
              </a:rPr>
              <a:t>  универсальных  учебных  действий </a:t>
            </a:r>
            <a:endParaRPr lang="ru-RU" sz="2800" dirty="0">
              <a:solidFill>
                <a:srgbClr val="C00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512</TotalTime>
  <Words>789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Универсальные  учебные  действия</vt:lpstr>
      <vt:lpstr>Возникновение понятия «Универсальные Учебные Действия»</vt:lpstr>
      <vt:lpstr>Слайд 4</vt:lpstr>
      <vt:lpstr>Что  такое  универсальные  учебные  действия?</vt:lpstr>
      <vt:lpstr>Что  такое  универсальные  учебные  действия?</vt:lpstr>
      <vt:lpstr>Функции  Универсальных  учебных  действий </vt:lpstr>
      <vt:lpstr>Виды универсальных учебных действий </vt:lpstr>
      <vt:lpstr>Виды универсальных учебных действий </vt:lpstr>
      <vt:lpstr>Виды универсальных учебных действий </vt:lpstr>
      <vt:lpstr>Виды универсальных учебных действий </vt:lpstr>
      <vt:lpstr>Виды универсальных учебных действий </vt:lpstr>
      <vt:lpstr>Слайд 13</vt:lpstr>
      <vt:lpstr>Необходимо помнить: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Универсальные  учебные  действия</dc:title>
  <dc:creator>Ольга</dc:creator>
  <cp:lastModifiedBy>Olga Marmysheva</cp:lastModifiedBy>
  <cp:revision>53</cp:revision>
  <dcterms:created xsi:type="dcterms:W3CDTF">2013-01-06T09:28:11Z</dcterms:created>
  <dcterms:modified xsi:type="dcterms:W3CDTF">2013-01-15T05:04:37Z</dcterms:modified>
</cp:coreProperties>
</file>