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6" r:id="rId2"/>
    <p:sldId id="275" r:id="rId3"/>
    <p:sldId id="274" r:id="rId4"/>
    <p:sldId id="267" r:id="rId5"/>
    <p:sldId id="269" r:id="rId6"/>
    <p:sldId id="272" r:id="rId7"/>
    <p:sldId id="27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9379" autoAdjust="0"/>
  </p:normalViewPr>
  <p:slideViewPr>
    <p:cSldViewPr>
      <p:cViewPr>
        <p:scale>
          <a:sx n="73" d="100"/>
          <a:sy n="73" d="100"/>
        </p:scale>
        <p:origin x="-139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D9EB1-3AA8-447A-A452-FA99ACE75885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19965-EDEF-4085-9172-93FECDD8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38C2EC-F609-46EA-B252-8F1F273E3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C60F37-7496-43D1-97C4-D60243E3D84F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415CC1-BDF8-452D-9732-F04DF8226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hyperlink" Target="http://go.mail.ru/search_images?q=%D0%BC%D0%B0%D0%BB%D0%B8%D0%BD%D0%B0+%D1%84%D0%BE%D1%82%D0%BE+%D1%8F%D0%B3%D0%BE%D0%B4%D1%8B&amp;rch=l&amp;jsa=1&amp;fr=rc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green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7" name="Picture 9" descr="Картинка 15 из 47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000504"/>
            <a:ext cx="2214578" cy="2625725"/>
          </a:xfrm>
          <a:prstGeom prst="rect">
            <a:avLst/>
          </a:prstGeom>
          <a:noFill/>
        </p:spPr>
      </p:pic>
      <p:pic>
        <p:nvPicPr>
          <p:cNvPr id="2060" name="Picture 12" descr="Картинка 1 из 92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785794"/>
            <a:ext cx="3168650" cy="2466975"/>
          </a:xfrm>
          <a:prstGeom prst="rect">
            <a:avLst/>
          </a:prstGeom>
          <a:noFill/>
        </p:spPr>
      </p:pic>
      <p:pic>
        <p:nvPicPr>
          <p:cNvPr id="2062" name="Picture 14" descr="Картинка 4 из 563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785794"/>
            <a:ext cx="2214578" cy="2520950"/>
          </a:xfrm>
          <a:prstGeom prst="rect">
            <a:avLst/>
          </a:prstGeom>
          <a:noFill/>
        </p:spPr>
      </p:pic>
      <p:pic>
        <p:nvPicPr>
          <p:cNvPr id="2065" name="Picture 17" descr="Картинка 3 из 2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785794"/>
            <a:ext cx="3097213" cy="2519363"/>
          </a:xfrm>
          <a:prstGeom prst="rect">
            <a:avLst/>
          </a:prstGeom>
          <a:noFill/>
        </p:spPr>
      </p:pic>
      <p:pic>
        <p:nvPicPr>
          <p:cNvPr id="2067" name="Picture 19" descr="Изображение:TXbaccat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4000504"/>
            <a:ext cx="3097213" cy="2668584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3071810"/>
            <a:ext cx="7777163" cy="933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Monotype Corsiva"/>
              </a:rPr>
              <a:t>Разнообразие растений</a:t>
            </a:r>
          </a:p>
        </p:txBody>
      </p:sp>
      <p:pic>
        <p:nvPicPr>
          <p:cNvPr id="2069" name="Picture 21" descr="Своеобразный «остров» из бурых водорослей в Саргассовом море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3929066"/>
            <a:ext cx="3313112" cy="266858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14285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Урок проектно-исследовательской деятельности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(3 класс по программе А.А. Плешакова)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Цель:</a:t>
            </a:r>
            <a:r>
              <a:rPr lang="ru-RU" sz="2400" b="1" dirty="0" smtClean="0"/>
              <a:t> </a:t>
            </a:r>
            <a:r>
              <a:rPr lang="ru-RU" sz="2400" dirty="0" smtClean="0"/>
              <a:t>сформировать знания о разнообразии растений.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Задачи: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 algn="just"/>
            <a:r>
              <a:rPr lang="ru-RU" sz="2400" dirty="0" smtClean="0"/>
              <a:t>-формировать понятия: растения (водоросли, мхи, папоротники, хвойные, цветковые); </a:t>
            </a:r>
          </a:p>
          <a:p>
            <a:pPr lvl="0" algn="just"/>
            <a:r>
              <a:rPr lang="ru-RU" sz="2400" dirty="0" smtClean="0"/>
              <a:t>-учить распределять растения по группам, пользуясь основными признаками групп; </a:t>
            </a:r>
          </a:p>
          <a:p>
            <a:pPr lvl="0" algn="just"/>
            <a:r>
              <a:rPr lang="ru-RU" sz="2400" dirty="0" smtClean="0"/>
              <a:t>-развивать навык сравнения, сопоставления, формировать доказательность суждений; </a:t>
            </a:r>
          </a:p>
          <a:p>
            <a:pPr lvl="0" algn="just"/>
            <a:r>
              <a:rPr lang="ru-RU" sz="2400" dirty="0" smtClean="0"/>
              <a:t>-воспитывать любознательность, любовь и бережное отношение к окружающему миру;</a:t>
            </a:r>
          </a:p>
          <a:p>
            <a:pPr lvl="0" algn="just"/>
            <a:r>
              <a:rPr lang="ru-RU" sz="2400" dirty="0" smtClean="0"/>
              <a:t>-создать энциклопедию растений.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Ход урока</a:t>
            </a:r>
            <a:r>
              <a:rPr lang="ru-RU" dirty="0" smtClean="0"/>
              <a:t>: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Проектная деятельность: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I</a:t>
            </a:r>
            <a:r>
              <a:rPr lang="ru-RU" sz="2000" b="1" dirty="0" smtClean="0"/>
              <a:t> этап: Погружение в проект.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1800" b="1" dirty="0" smtClean="0"/>
              <a:t>II</a:t>
            </a:r>
            <a:r>
              <a:rPr lang="ru-RU" sz="1800" b="1" dirty="0" smtClean="0"/>
              <a:t> этап: Организация деятельности.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III</a:t>
            </a:r>
            <a:r>
              <a:rPr lang="ru-RU" sz="1800" b="1" dirty="0" smtClean="0"/>
              <a:t> этап: Осуществление деятельности.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IV</a:t>
            </a:r>
            <a:r>
              <a:rPr lang="ru-RU" sz="1800" b="1" dirty="0" smtClean="0"/>
              <a:t> этап: Защита мини-проектов.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V</a:t>
            </a:r>
            <a:r>
              <a:rPr lang="ru-RU" sz="1800" b="1" dirty="0" smtClean="0"/>
              <a:t> этап: Продукт проектной деятельности.</a:t>
            </a:r>
          </a:p>
          <a:p>
            <a:pPr lvl="0">
              <a:buNone/>
            </a:pPr>
            <a:endParaRPr lang="ru-RU" sz="1800" b="1" dirty="0" smtClean="0"/>
          </a:p>
          <a:p>
            <a:pPr lvl="0" algn="just">
              <a:buNone/>
            </a:pPr>
            <a:r>
              <a:rPr lang="ru-RU" sz="1800" b="1" dirty="0" smtClean="0"/>
              <a:t>  Подведение итогов  урока, комментированное</a:t>
            </a:r>
          </a:p>
          <a:p>
            <a:pPr lvl="0" algn="just">
              <a:buNone/>
            </a:pPr>
            <a:r>
              <a:rPr lang="ru-RU" sz="1800" b="1" dirty="0" smtClean="0"/>
              <a:t>  выставление отметок, запись и пояснение домашнего задания.</a:t>
            </a: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183880" cy="533096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pic>
        <p:nvPicPr>
          <p:cNvPr id="4" name="Picture 7" descr="Картинка 2 из 1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643206" cy="2428891"/>
          </a:xfrm>
          <a:prstGeom prst="rect">
            <a:avLst/>
          </a:prstGeom>
          <a:noFill/>
        </p:spPr>
      </p:pic>
      <p:pic>
        <p:nvPicPr>
          <p:cNvPr id="5" name="Picture 10" descr="Картинка 38 из 4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00042"/>
            <a:ext cx="2500329" cy="2286017"/>
          </a:xfrm>
          <a:prstGeom prst="rect">
            <a:avLst/>
          </a:prstGeom>
          <a:noFill/>
        </p:spPr>
      </p:pic>
      <p:pic>
        <p:nvPicPr>
          <p:cNvPr id="6" name="Picture 5" descr="Картинка 9 из 47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500043"/>
            <a:ext cx="2857520" cy="2286015"/>
          </a:xfrm>
          <a:prstGeom prst="rect">
            <a:avLst/>
          </a:prstGeom>
          <a:noFill/>
        </p:spPr>
      </p:pic>
      <p:pic>
        <p:nvPicPr>
          <p:cNvPr id="7" name="Picture 12" descr="Картинка 3 из 58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071810"/>
            <a:ext cx="2714644" cy="2486025"/>
          </a:xfrm>
          <a:prstGeom prst="rect">
            <a:avLst/>
          </a:prstGeom>
          <a:noFill/>
        </p:spPr>
      </p:pic>
      <p:pic>
        <p:nvPicPr>
          <p:cNvPr id="5122" name="Picture 2" descr="http://go.imgsmail.ru/imgpreview?u=http%3A//wallpaper.zoda.ru/bd/2007/04/04/0982f6be972b30498fa37d9f00a76777.jpg&amp;mb=9">
            <a:hlinkClick r:id="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071810"/>
            <a:ext cx="2500330" cy="2500330"/>
          </a:xfrm>
          <a:prstGeom prst="rect">
            <a:avLst/>
          </a:prstGeom>
          <a:noFill/>
        </p:spPr>
      </p:pic>
      <p:pic>
        <p:nvPicPr>
          <p:cNvPr id="5126" name="Picture 6" descr="http://go.mail.ru/imgpreview?u=http%3A//www.nikblo.ru/P/p08.jpg&amp;mb=9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3071810"/>
            <a:ext cx="271464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green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84" name="Rectangle 12" descr="Пергамент"/>
          <p:cNvSpPr>
            <a:spLocks noChangeArrowheads="1"/>
          </p:cNvSpPr>
          <p:nvPr/>
        </p:nvSpPr>
        <p:spPr bwMode="auto">
          <a:xfrm>
            <a:off x="2339975" y="692150"/>
            <a:ext cx="4537075" cy="10810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Rectangle 13" descr="Пергамент"/>
          <p:cNvSpPr>
            <a:spLocks noChangeArrowheads="1"/>
          </p:cNvSpPr>
          <p:nvPr/>
        </p:nvSpPr>
        <p:spPr bwMode="auto">
          <a:xfrm>
            <a:off x="539750" y="2708275"/>
            <a:ext cx="3455988" cy="10810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hlink"/>
                </a:solidFill>
              </a:rPr>
              <a:t>Низшие</a:t>
            </a:r>
          </a:p>
          <a:p>
            <a:pPr algn="ctr"/>
            <a:r>
              <a:rPr lang="ru-RU" sz="2800" b="1">
                <a:solidFill>
                  <a:schemeClr val="hlink"/>
                </a:solidFill>
              </a:rPr>
              <a:t>растения</a:t>
            </a:r>
          </a:p>
        </p:txBody>
      </p:sp>
      <p:sp>
        <p:nvSpPr>
          <p:cNvPr id="3086" name="Rectangle 14" descr="Пергамент"/>
          <p:cNvSpPr>
            <a:spLocks noChangeArrowheads="1"/>
          </p:cNvSpPr>
          <p:nvPr/>
        </p:nvSpPr>
        <p:spPr bwMode="auto">
          <a:xfrm>
            <a:off x="5076825" y="2708275"/>
            <a:ext cx="3455988" cy="10810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/>
          </a:p>
          <a:p>
            <a:pPr algn="ctr"/>
            <a:r>
              <a:rPr lang="ru-RU" sz="2800" b="1">
                <a:solidFill>
                  <a:schemeClr val="hlink"/>
                </a:solidFill>
              </a:rPr>
              <a:t>Высшие</a:t>
            </a:r>
          </a:p>
          <a:p>
            <a:pPr algn="ctr"/>
            <a:r>
              <a:rPr lang="ru-RU" sz="2800" b="1">
                <a:solidFill>
                  <a:schemeClr val="hlink"/>
                </a:solidFill>
              </a:rPr>
              <a:t>растения</a:t>
            </a:r>
          </a:p>
          <a:p>
            <a:pPr algn="ctr"/>
            <a:endParaRPr lang="ru-RU" sz="2800">
              <a:solidFill>
                <a:schemeClr val="hlink"/>
              </a:solidFill>
            </a:endParaRPr>
          </a:p>
        </p:txBody>
      </p:sp>
      <p:sp>
        <p:nvSpPr>
          <p:cNvPr id="3087" name="Rectangle 15" descr="Пергамент"/>
          <p:cNvSpPr>
            <a:spLocks noChangeArrowheads="1"/>
          </p:cNvSpPr>
          <p:nvPr/>
        </p:nvSpPr>
        <p:spPr bwMode="auto">
          <a:xfrm>
            <a:off x="5148263" y="4221163"/>
            <a:ext cx="3455987" cy="23034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Rectangle 16" descr="Пергамент"/>
          <p:cNvSpPr>
            <a:spLocks noChangeArrowheads="1"/>
          </p:cNvSpPr>
          <p:nvPr/>
        </p:nvSpPr>
        <p:spPr bwMode="auto">
          <a:xfrm>
            <a:off x="539750" y="4797425"/>
            <a:ext cx="3455988" cy="10810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водоросли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843213" y="908050"/>
            <a:ext cx="381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0066"/>
                </a:solidFill>
              </a:rPr>
              <a:t>РАСТЕНИЯ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64163" y="4221163"/>
            <a:ext cx="30956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мхи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папоротники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хвойные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цветковые 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2124075" y="1773238"/>
            <a:ext cx="12239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5867400" y="1773238"/>
            <a:ext cx="100965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051050" y="37893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877050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reen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0745" name="Group 25"/>
          <p:cNvGraphicFramePr>
            <a:graphicFrameLocks noGrp="1"/>
          </p:cNvGraphicFramePr>
          <p:nvPr>
            <p:ph type="tbl" idx="1"/>
          </p:nvPr>
        </p:nvGraphicFramePr>
        <p:xfrm>
          <a:off x="468313" y="2133600"/>
          <a:ext cx="8229600" cy="3082926"/>
        </p:xfrm>
        <a:graphic>
          <a:graphicData uri="http://schemas.openxmlformats.org/drawingml/2006/table">
            <a:tbl>
              <a:tblPr/>
              <a:tblGrid>
                <a:gridCol w="1450975"/>
                <a:gridCol w="1439862"/>
                <a:gridCol w="1439863"/>
                <a:gridCol w="1584325"/>
                <a:gridCol w="23145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стебель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листья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размножение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особенности жизнедеятельности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есть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есть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есть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спорами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живут в сырых местах, очень жизнеспособны, не имеют цветков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3" name="WordArt 23"/>
          <p:cNvSpPr>
            <a:spLocks noChangeArrowheads="1" noChangeShapeType="1" noTextEdit="1"/>
          </p:cNvSpPr>
          <p:nvPr/>
        </p:nvSpPr>
        <p:spPr bwMode="auto">
          <a:xfrm>
            <a:off x="1403350" y="549275"/>
            <a:ext cx="61214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9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папоротники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3851275" y="55165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sz="2800" b="1"/>
          </a:p>
        </p:txBody>
      </p:sp>
      <p:sp>
        <p:nvSpPr>
          <p:cNvPr id="30748" name="AutoShape 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59788" y="6524625"/>
            <a:ext cx="503237" cy="333375"/>
          </a:xfrm>
          <a:prstGeom prst="leftArrow">
            <a:avLst>
              <a:gd name="adj1" fmla="val 50000"/>
              <a:gd name="adj2" fmla="val 3773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Настоящие папорот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713788" cy="51847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428596" y="545284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66"/>
                </a:solidFill>
              </a:rPr>
              <a:t>Настоящие папоротники</a:t>
            </a:r>
            <a:r>
              <a:rPr lang="ru-RU" sz="1600" dirty="0" smtClean="0"/>
              <a:t>. Верхний ряд, слева направо: </a:t>
            </a:r>
            <a:r>
              <a:rPr lang="ru-RU" sz="1600" b="1" dirty="0" smtClean="0"/>
              <a:t>орляк обыкновенный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асплений</a:t>
            </a:r>
            <a:r>
              <a:rPr lang="ru-RU" sz="1600" b="1" dirty="0" smtClean="0"/>
              <a:t> степной</a:t>
            </a:r>
            <a:r>
              <a:rPr lang="ru-RU" sz="1600" dirty="0" smtClean="0"/>
              <a:t>, </a:t>
            </a:r>
            <a:r>
              <a:rPr lang="ru-RU" sz="1600" b="1" dirty="0" smtClean="0"/>
              <a:t>щитовник мужской</a:t>
            </a:r>
            <a:r>
              <a:rPr lang="ru-RU" sz="1600" dirty="0" smtClean="0"/>
              <a:t>, </a:t>
            </a:r>
            <a:r>
              <a:rPr lang="ru-RU" sz="1600" b="1" dirty="0" smtClean="0"/>
              <a:t>криптограмма курчавая</a:t>
            </a:r>
            <a:r>
              <a:rPr lang="ru-RU" sz="1600" dirty="0" smtClean="0"/>
              <a:t>. Нижний ряд, слева направо: </a:t>
            </a:r>
            <a:r>
              <a:rPr lang="ru-RU" sz="1600" b="1" dirty="0" err="1" smtClean="0"/>
              <a:t>лигодиум</a:t>
            </a:r>
            <a:r>
              <a:rPr lang="ru-RU" sz="1600" dirty="0" smtClean="0"/>
              <a:t>, </a:t>
            </a:r>
            <a:r>
              <a:rPr lang="ru-RU" sz="1600" b="1" dirty="0" smtClean="0"/>
              <a:t>многоножка</a:t>
            </a:r>
            <a:r>
              <a:rPr lang="ru-RU" sz="1600" dirty="0" smtClean="0"/>
              <a:t> обыкновенная, </a:t>
            </a:r>
            <a:r>
              <a:rPr lang="ru-RU" sz="1600" b="1" dirty="0" err="1" smtClean="0"/>
              <a:t>циботиум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Мензиса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страусник</a:t>
            </a:r>
            <a:r>
              <a:rPr lang="ru-RU" sz="1600" b="1" dirty="0" smtClean="0"/>
              <a:t> обыкновенный.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4000" i="1" dirty="0" smtClean="0">
                <a:solidFill>
                  <a:srgbClr val="FF0000"/>
                </a:solidFill>
              </a:rPr>
              <a:t>Спасибо  за внимание !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682</TotalTime>
  <Words>163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Ильвина</dc:creator>
  <cp:lastModifiedBy>Ильвина</cp:lastModifiedBy>
  <cp:revision>70</cp:revision>
  <dcterms:created xsi:type="dcterms:W3CDTF">2011-10-19T16:25:39Z</dcterms:created>
  <dcterms:modified xsi:type="dcterms:W3CDTF">2013-01-06T08:09:31Z</dcterms:modified>
</cp:coreProperties>
</file>