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72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275" autoAdjust="0"/>
    <p:restoredTop sz="93051" autoAdjust="0"/>
  </p:normalViewPr>
  <p:slideViewPr>
    <p:cSldViewPr>
      <p:cViewPr varScale="1">
        <p:scale>
          <a:sx n="72" d="100"/>
          <a:sy n="72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w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8D3B5-71CC-4555-8E0D-281415EA2965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01991-C175-4B09-8964-240D0DE2A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8B58B-2CDC-4614-9871-DD87CDB93CC3}" type="slidenum">
              <a:rPr lang="ru-RU"/>
              <a:pPr/>
              <a:t>1</a:t>
            </a:fld>
            <a:endParaRPr 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19126-B33A-49A6-8CA7-4DE766DFBB6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7650-C1BC-4257-B543-6B3AAE19B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FD9C-6D4E-4BE2-92F5-5BEC1D859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9949-D9B6-4497-B8C2-6E5D3FBF5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95288" y="476250"/>
            <a:ext cx="8280400" cy="590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864E7-F9E8-4D3B-AD8E-9788B1D63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EDC13-16F7-4738-AF9A-98AF83FC1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E098-B7A9-4325-B33A-820AC50C0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CC03-39F0-4E1B-AE22-BE5D93736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890D-65A9-4F6B-BFB3-56FB11B87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3B6B-B393-427A-94E6-E4FD8371A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AB94-335E-4164-9A1C-4E828E83F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2F75-D4D9-48BD-B0B9-2DC70C1C8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098D-C306-4A4B-837D-E3EDF87DE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E622-2865-44CD-95B1-FB78FDBD2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80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E5671192-50CA-4666-9D00-08B1473DA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765175"/>
            <a:ext cx="8064500" cy="1223963"/>
          </a:xfrm>
        </p:spPr>
        <p:txBody>
          <a:bodyPr anchor="b"/>
          <a:lstStyle/>
          <a:p>
            <a:r>
              <a:rPr lang="ru-RU" sz="3600" i="1" dirty="0">
                <a:solidFill>
                  <a:srgbClr val="FF6600"/>
                </a:solidFill>
              </a:rPr>
              <a:t>                         </a:t>
            </a:r>
            <a:r>
              <a:rPr lang="ru-RU" sz="5400" i="1" dirty="0">
                <a:solidFill>
                  <a:srgbClr val="FF6600"/>
                </a:solidFill>
              </a:rPr>
              <a:t>Добро пожаловать!</a:t>
            </a:r>
            <a:endParaRPr lang="nl-NL" sz="5400" i="1" dirty="0">
              <a:solidFill>
                <a:srgbClr val="FF66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5516563"/>
            <a:ext cx="8064500" cy="685800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r>
              <a:rPr lang="ru-RU" sz="4000" b="1">
                <a:solidFill>
                  <a:srgbClr val="FF6600"/>
                </a:solidFill>
              </a:rPr>
              <a:t>              </a:t>
            </a:r>
            <a:endParaRPr lang="nl-NL" sz="4000" b="1">
              <a:solidFill>
                <a:srgbClr val="FF6600"/>
              </a:solidFill>
            </a:endParaRPr>
          </a:p>
        </p:txBody>
      </p:sp>
      <p:pic>
        <p:nvPicPr>
          <p:cNvPr id="3079" name="Picture 7" descr="meal_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89138"/>
            <a:ext cx="4679950" cy="431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6600"/>
                </a:solidFill>
              </a:rPr>
              <a:t>Какие продукты считаются вредными?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7343775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 Мы </a:t>
            </a:r>
            <a:r>
              <a:rPr lang="ru-RU" sz="1800" dirty="0"/>
              <a:t>провели опыты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в </a:t>
            </a:r>
            <a:r>
              <a:rPr lang="ru-RU" sz="1800" dirty="0"/>
              <a:t>кабинете химии с </a:t>
            </a:r>
            <a:r>
              <a:rPr lang="ru-RU" sz="1800" dirty="0" smtClean="0"/>
              <a:t>такими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</a:t>
            </a:r>
            <a:r>
              <a:rPr lang="ru-RU" sz="1800" dirty="0"/>
              <a:t>продуктами, как яйцо, кола, чипсы</a:t>
            </a:r>
            <a:r>
              <a:rPr lang="ru-RU" sz="1800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FF6600"/>
                </a:solidFill>
              </a:rPr>
              <a:t>Выяснили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  1.Кола  разрушает эмаль зубов.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  2. Чипсы, </a:t>
            </a:r>
            <a:r>
              <a:rPr lang="ru-RU" sz="1800" dirty="0" err="1"/>
              <a:t>кириешки</a:t>
            </a:r>
            <a:r>
              <a:rPr lang="ru-RU" sz="1800" dirty="0"/>
              <a:t>, жвачки имеют искусственные  добавки(Е-100</a:t>
            </a:r>
            <a:r>
              <a:rPr lang="ru-RU" sz="1800" dirty="0" smtClean="0"/>
              <a:t>…),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что </a:t>
            </a:r>
            <a:r>
              <a:rPr lang="ru-RU" sz="1800" dirty="0"/>
              <a:t>ведёт к заболеваниям желудка, </a:t>
            </a: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кровеносной </a:t>
            </a:r>
            <a:r>
              <a:rPr lang="ru-RU" sz="1800" dirty="0"/>
              <a:t>системы, аллергии</a:t>
            </a:r>
            <a:r>
              <a:rPr lang="ru-RU" sz="18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6600"/>
                </a:solidFill>
              </a:rPr>
              <a:t>   Вывод.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  По возможности избежать </a:t>
            </a:r>
            <a:r>
              <a:rPr lang="ru-RU" sz="1800" dirty="0" smtClean="0"/>
              <a:t>потребление продуктов </a:t>
            </a:r>
            <a:r>
              <a:rPr lang="ru-RU" sz="1800" dirty="0"/>
              <a:t>с искусственным добавками.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rgbClr val="FF6600"/>
              </a:solidFill>
            </a:endParaRPr>
          </a:p>
        </p:txBody>
      </p:sp>
      <p:pic>
        <p:nvPicPr>
          <p:cNvPr id="50184" name="Picture 8" descr="P1020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72" y="-4786370"/>
            <a:ext cx="19507200" cy="12954000"/>
          </a:xfrm>
          <a:prstGeom prst="rect">
            <a:avLst/>
          </a:prstGeom>
          <a:noFill/>
        </p:spPr>
      </p:pic>
      <p:pic>
        <p:nvPicPr>
          <p:cNvPr id="5" name="Рисунок 4" descr="P1020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928670"/>
            <a:ext cx="2469597" cy="1639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102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500570"/>
            <a:ext cx="2355908" cy="1564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1020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714620"/>
            <a:ext cx="236670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6600"/>
                </a:solidFill>
              </a:rPr>
              <a:t>Наш общий вывод</a:t>
            </a:r>
            <a:r>
              <a:rPr lang="ru-RU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000" i="1" dirty="0"/>
              <a:t>Всю азбуку здоровья </a:t>
            </a:r>
          </a:p>
          <a:p>
            <a:r>
              <a:rPr lang="ru-RU" sz="2000" i="1" dirty="0"/>
              <a:t>Нужно крепко знать.</a:t>
            </a:r>
          </a:p>
          <a:p>
            <a:r>
              <a:rPr lang="ru-RU" sz="2000" i="1" dirty="0"/>
              <a:t>И в жизни эти знанья </a:t>
            </a:r>
          </a:p>
          <a:p>
            <a:r>
              <a:rPr lang="ru-RU" sz="2000" i="1" dirty="0"/>
              <a:t>Повсюду применять</a:t>
            </a:r>
            <a:r>
              <a:rPr lang="ru-RU" sz="2800" i="1" dirty="0"/>
              <a:t>!</a:t>
            </a:r>
          </a:p>
        </p:txBody>
      </p:sp>
      <p:pic>
        <p:nvPicPr>
          <p:cNvPr id="5" name="Рисунок 4" descr="P102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428736"/>
            <a:ext cx="2536020" cy="1684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102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786190"/>
            <a:ext cx="3119739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1020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286124"/>
            <a:ext cx="2581854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6600"/>
                </a:solidFill>
              </a:rPr>
              <a:t>Результаты деятельности</a:t>
            </a:r>
            <a:r>
              <a:rPr lang="ru-RU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i="1" dirty="0"/>
              <a:t>1.Загадки, кроссворды о фруктах и овощах</a:t>
            </a:r>
            <a:r>
              <a:rPr lang="ru-RU" sz="2000" i="1" dirty="0" smtClean="0"/>
              <a:t>.</a:t>
            </a:r>
          </a:p>
          <a:p>
            <a:endParaRPr lang="ru-RU" sz="2000" i="1" dirty="0"/>
          </a:p>
          <a:p>
            <a:r>
              <a:rPr lang="ru-RU" sz="2000" i="1" dirty="0"/>
              <a:t>2.Таблица об исследовании состава продуктов. Меню</a:t>
            </a:r>
            <a:r>
              <a:rPr lang="ru-RU" sz="2000" i="1" dirty="0" smtClean="0"/>
              <a:t>.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3.Плакат </a:t>
            </a:r>
            <a:r>
              <a:rPr lang="ru-RU" sz="2000" i="1" dirty="0"/>
              <a:t>«Мы за здоровое питание</a:t>
            </a:r>
            <a:r>
              <a:rPr lang="ru-RU" sz="2000" i="1" dirty="0" smtClean="0"/>
              <a:t>»</a:t>
            </a:r>
          </a:p>
          <a:p>
            <a:endParaRPr lang="ru-RU" sz="2000" i="1" dirty="0"/>
          </a:p>
          <a:p>
            <a:r>
              <a:rPr lang="ru-RU" sz="2000" i="1" dirty="0"/>
              <a:t>4.Фотовыставка «Наше участие в проекте»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>
                <a:solidFill>
                  <a:srgbClr val="FF6600"/>
                </a:solidFill>
              </a:rPr>
              <a:t>Что мы едим.</a:t>
            </a:r>
            <a:r>
              <a:rPr lang="ru-RU" sz="3200" i="1">
                <a:solidFill>
                  <a:srgbClr val="FF6600"/>
                </a:solidFill>
              </a:rPr>
              <a:t/>
            </a:r>
            <a:br>
              <a:rPr lang="ru-RU" sz="3200" i="1">
                <a:solidFill>
                  <a:srgbClr val="FF6600"/>
                </a:solidFill>
              </a:rPr>
            </a:br>
            <a:r>
              <a:rPr lang="ru-RU" sz="3200" i="1">
                <a:solidFill>
                  <a:srgbClr val="FF6600"/>
                </a:solidFill>
              </a:rPr>
              <a:t>                    Правильно питаться-</a:t>
            </a:r>
            <a:br>
              <a:rPr lang="ru-RU" sz="3200" i="1">
                <a:solidFill>
                  <a:srgbClr val="FF6600"/>
                </a:solidFill>
              </a:rPr>
            </a:br>
            <a:r>
              <a:rPr lang="ru-RU" sz="3200" i="1">
                <a:solidFill>
                  <a:srgbClr val="FF6600"/>
                </a:solidFill>
              </a:rPr>
              <a:t>                    энергией заряжаться.</a:t>
            </a:r>
            <a:endParaRPr lang="ru-RU" sz="4400" i="1">
              <a:solidFill>
                <a:srgbClr val="FF66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dirty="0"/>
              <a:t>                                                             </a:t>
            </a:r>
            <a:r>
              <a:rPr lang="ru-RU" sz="2800" dirty="0"/>
              <a:t>Проект проводится в                                                    рамках предмета Окружающий мир          «Человек и природа» </a:t>
            </a:r>
            <a:r>
              <a:rPr lang="ru-RU" sz="2800" dirty="0" smtClean="0"/>
              <a:t>4 </a:t>
            </a:r>
            <a:r>
              <a:rPr lang="ru-RU" sz="2800" dirty="0"/>
              <a:t>класс             </a:t>
            </a:r>
            <a:r>
              <a:rPr lang="ru-RU" sz="2800" dirty="0" smtClean="0"/>
              <a:t>               по </a:t>
            </a:r>
            <a:r>
              <a:rPr lang="ru-RU" sz="2800" dirty="0"/>
              <a:t>программе «Школа 2100</a:t>
            </a:r>
            <a:r>
              <a:rPr lang="ru-RU" sz="2800" dirty="0" smtClean="0"/>
              <a:t>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                                     </a:t>
            </a: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                        </a:t>
            </a:r>
            <a:r>
              <a:rPr lang="ru-RU" sz="2800" dirty="0" smtClean="0"/>
              <a:t>Кириенко Д.И.,                </a:t>
            </a: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                      </a:t>
            </a:r>
            <a:r>
              <a:rPr lang="ru-RU" sz="2800" dirty="0" smtClean="0"/>
              <a:t>  МБОУ </a:t>
            </a:r>
            <a:r>
              <a:rPr lang="ru-RU" sz="2800" dirty="0"/>
              <a:t>«Средняя  </a:t>
            </a:r>
            <a:r>
              <a:rPr lang="ru-RU" sz="2800" dirty="0" smtClean="0"/>
              <a:t>школа №40» </a:t>
            </a: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                      </a:t>
            </a:r>
            <a:r>
              <a:rPr lang="ru-RU" sz="2800" dirty="0" smtClean="0"/>
              <a:t>  г.Петропавловск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                          Камчатского края</a:t>
            </a:r>
            <a:r>
              <a:rPr lang="ru-RU" sz="2800" smtClean="0"/>
              <a:t>,         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FF6600"/>
                </a:solidFill>
              </a:rPr>
              <a:t>               </a:t>
            </a:r>
            <a:r>
              <a:rPr lang="ru-RU" sz="4400" i="1" dirty="0">
                <a:solidFill>
                  <a:srgbClr val="FF6600"/>
                </a:solidFill>
              </a:rPr>
              <a:t>Гипотеза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ru-RU" sz="2800" i="1" dirty="0"/>
              <a:t>Мы считаем, что  питание может влиять на здоровье человека.</a:t>
            </a:r>
          </a:p>
        </p:txBody>
      </p:sp>
      <p:pic>
        <p:nvPicPr>
          <p:cNvPr id="5" name="Рисунок 4" descr="P102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928934"/>
            <a:ext cx="4571999" cy="3036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80400" cy="874713"/>
          </a:xfrm>
        </p:spPr>
        <p:txBody>
          <a:bodyPr/>
          <a:lstStyle/>
          <a:p>
            <a:r>
              <a:rPr lang="ru-RU" sz="4400" dirty="0">
                <a:solidFill>
                  <a:srgbClr val="FF6600"/>
                </a:solidFill>
              </a:rPr>
              <a:t>   </a:t>
            </a:r>
            <a:r>
              <a:rPr lang="ru-RU" sz="4400" i="1" dirty="0">
                <a:solidFill>
                  <a:srgbClr val="FF6600"/>
                </a:solidFill>
              </a:rPr>
              <a:t>Задачи исследования</a:t>
            </a:r>
            <a:r>
              <a:rPr lang="ru-RU" sz="4400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80400" cy="4824412"/>
          </a:xfrm>
        </p:spPr>
        <p:txBody>
          <a:bodyPr/>
          <a:lstStyle/>
          <a:p>
            <a:r>
              <a:rPr lang="ru-RU" sz="2800" b="1" i="1" dirty="0"/>
              <a:t>Узнать, что</a:t>
            </a:r>
            <a:r>
              <a:rPr lang="ru-RU" sz="2800" i="1" dirty="0"/>
              <a:t> </a:t>
            </a:r>
            <a:r>
              <a:rPr lang="ru-RU" sz="2800" b="1" i="1" dirty="0"/>
              <a:t>такое здоровое питание.</a:t>
            </a:r>
          </a:p>
          <a:p>
            <a:r>
              <a:rPr lang="ru-RU" sz="2800" b="1" i="1" dirty="0"/>
              <a:t>Что такое витамины, почему необходимы.</a:t>
            </a:r>
          </a:p>
          <a:p>
            <a:r>
              <a:rPr lang="ru-RU" sz="2800" b="1" i="1" dirty="0"/>
              <a:t>Почему продукты бывают вредными.</a:t>
            </a:r>
          </a:p>
          <a:p>
            <a:r>
              <a:rPr lang="ru-RU" sz="2800" b="1" i="1" dirty="0"/>
              <a:t>Изучить литературу на данную тему.</a:t>
            </a:r>
          </a:p>
          <a:p>
            <a:r>
              <a:rPr lang="ru-RU" sz="2800" b="1" i="1" dirty="0"/>
              <a:t>Собрать загадки, кроссворды об овощах и фруктах.</a:t>
            </a:r>
          </a:p>
          <a:p>
            <a:r>
              <a:rPr lang="ru-RU" sz="2800" b="1" i="1" dirty="0"/>
              <a:t>Создать презентацию.</a:t>
            </a:r>
          </a:p>
          <a:p>
            <a:endParaRPr lang="ru-RU" sz="2800" b="1" i="1" dirty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81300"/>
            <a:ext cx="8208963" cy="3671888"/>
          </a:xfrm>
        </p:spPr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  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85728"/>
            <a:ext cx="8280400" cy="6048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b="1" i="1" dirty="0">
                <a:solidFill>
                  <a:srgbClr val="FF6600"/>
                </a:solidFill>
              </a:rPr>
              <a:t>Ход исследования.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/>
              <a:t>Провели исследование продуктов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/>
              <a:t>И выяснили, что они состоят из</a:t>
            </a:r>
          </a:p>
          <a:p>
            <a:pPr>
              <a:buFont typeface="Wingdings" pitchFamily="2" charset="2"/>
              <a:buNone/>
            </a:pPr>
            <a:endParaRPr lang="ru-RU" sz="4000" b="1" dirty="0">
              <a:solidFill>
                <a:srgbClr val="FF66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b="1" dirty="0">
                <a:solidFill>
                  <a:srgbClr val="FF6600"/>
                </a:solidFill>
              </a:rPr>
              <a:t>                              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71472" y="2500306"/>
            <a:ext cx="2425700" cy="1008063"/>
          </a:xfrm>
          <a:prstGeom prst="wedgeRectCallout">
            <a:avLst>
              <a:gd name="adj1" fmla="val 16901"/>
              <a:gd name="adj2" fmla="val 5067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ru-RU" sz="3600" dirty="0">
                <a:latin typeface="Arial" charset="0"/>
              </a:rPr>
              <a:t>белков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571472" y="5072074"/>
            <a:ext cx="2952750" cy="1041400"/>
          </a:xfrm>
          <a:prstGeom prst="wedgeRectCallout">
            <a:avLst>
              <a:gd name="adj1" fmla="val -49908"/>
              <a:gd name="adj2" fmla="val 2173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ru-RU" sz="3600" dirty="0">
                <a:latin typeface="Arial" charset="0"/>
              </a:rPr>
              <a:t>углеводов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71472" y="3786190"/>
            <a:ext cx="2447925" cy="969962"/>
          </a:xfrm>
          <a:prstGeom prst="wedgeRectCallout">
            <a:avLst>
              <a:gd name="adj1" fmla="val -27042"/>
              <a:gd name="adj2" fmla="val 4971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ru-RU" sz="3600" dirty="0">
                <a:latin typeface="Arial" charset="0"/>
              </a:rPr>
              <a:t>жиров</a:t>
            </a:r>
          </a:p>
        </p:txBody>
      </p:sp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3214678" y="2749924"/>
          <a:ext cx="1214446" cy="707253"/>
        </p:xfrm>
        <a:graphic>
          <a:graphicData uri="http://schemas.openxmlformats.org/presentationml/2006/ole">
            <p:oleObj spid="_x0000_s1026" name="CorelDRAW" r:id="rId3" imgW="986040" imgH="574200" progId="">
              <p:embed/>
            </p:oleObj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4786315" y="2676063"/>
          <a:ext cx="1143007" cy="556362"/>
        </p:xfrm>
        <a:graphic>
          <a:graphicData uri="http://schemas.openxmlformats.org/presentationml/2006/ole">
            <p:oleObj spid="_x0000_s1027" name="CorelDRAW" r:id="rId4" imgW="1148760" imgH="558000" progId="">
              <p:embed/>
            </p:oleObj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7286644" y="2613553"/>
          <a:ext cx="1465062" cy="774162"/>
        </p:xfrm>
        <a:graphic>
          <a:graphicData uri="http://schemas.openxmlformats.org/presentationml/2006/ole">
            <p:oleObj spid="_x0000_s1028" name="CorelDRAW" r:id="rId5" imgW="720720" imgH="380520" progId="">
              <p:embed/>
            </p:oleObj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6357950" y="2643182"/>
          <a:ext cx="714380" cy="364286"/>
        </p:xfrm>
        <a:graphic>
          <a:graphicData uri="http://schemas.openxmlformats.org/presentationml/2006/ole">
            <p:oleObj spid="_x0000_s1029" name="CorelDRAW" r:id="rId6" imgW="559440" imgH="285840" progId="">
              <p:embed/>
            </p:oleObj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6286512" y="3000372"/>
          <a:ext cx="390670" cy="282572"/>
        </p:xfrm>
        <a:graphic>
          <a:graphicData uri="http://schemas.openxmlformats.org/presentationml/2006/ole">
            <p:oleObj spid="_x0000_s1030" name="CorelDRAW" r:id="rId7" imgW="290880" imgH="209160" progId="">
              <p:embed/>
            </p:oleObj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6143636" y="3071810"/>
          <a:ext cx="285748" cy="218721"/>
        </p:xfrm>
        <a:graphic>
          <a:graphicData uri="http://schemas.openxmlformats.org/presentationml/2006/ole">
            <p:oleObj spid="_x0000_s1031" name="CorelDRAW" r:id="rId8" imgW="285120" imgH="217440" progId="">
              <p:embed/>
            </p:oleObj>
          </a:graphicData>
        </a:graphic>
      </p:graphicFrame>
      <p:graphicFrame>
        <p:nvGraphicFramePr>
          <p:cNvPr id="21523" name="Object 19"/>
          <p:cNvGraphicFramePr>
            <a:graphicFrameLocks noChangeAspect="1"/>
          </p:cNvGraphicFramePr>
          <p:nvPr/>
        </p:nvGraphicFramePr>
        <p:xfrm>
          <a:off x="3214678" y="4168778"/>
          <a:ext cx="456708" cy="419097"/>
        </p:xfrm>
        <a:graphic>
          <a:graphicData uri="http://schemas.openxmlformats.org/presentationml/2006/ole">
            <p:oleObj spid="_x0000_s1032" name="CorelDRAW" r:id="rId9" imgW="662760" imgH="608400" progId="">
              <p:embed/>
            </p:oleObj>
          </a:graphicData>
        </a:graphic>
      </p:graphicFrame>
      <p:graphicFrame>
        <p:nvGraphicFramePr>
          <p:cNvPr id="21524" name="Object 20"/>
          <p:cNvGraphicFramePr>
            <a:graphicFrameLocks noChangeAspect="1"/>
          </p:cNvGraphicFramePr>
          <p:nvPr/>
        </p:nvGraphicFramePr>
        <p:xfrm>
          <a:off x="4572000" y="3786190"/>
          <a:ext cx="214314" cy="770160"/>
        </p:xfrm>
        <a:graphic>
          <a:graphicData uri="http://schemas.openxmlformats.org/presentationml/2006/ole">
            <p:oleObj spid="_x0000_s1033" name="CorelDRAW" r:id="rId10" imgW="2498040" imgH="8950320" progId="">
              <p:embed/>
            </p:oleObj>
          </a:graphicData>
        </a:graphic>
      </p:graphicFrame>
      <p:graphicFrame>
        <p:nvGraphicFramePr>
          <p:cNvPr id="21525" name="Object 21"/>
          <p:cNvGraphicFramePr>
            <a:graphicFrameLocks noChangeAspect="1"/>
          </p:cNvGraphicFramePr>
          <p:nvPr/>
        </p:nvGraphicFramePr>
        <p:xfrm>
          <a:off x="5000628" y="3429000"/>
          <a:ext cx="699838" cy="1257963"/>
        </p:xfrm>
        <a:graphic>
          <a:graphicData uri="http://schemas.openxmlformats.org/presentationml/2006/ole">
            <p:oleObj spid="_x0000_s1034" name="CorelDRAW CMX" r:id="rId11" imgW="3708360" imgH="6658920" progId="">
              <p:embed/>
            </p:oleObj>
          </a:graphicData>
        </a:graphic>
      </p:graphicFrame>
      <p:graphicFrame>
        <p:nvGraphicFramePr>
          <p:cNvPr id="21526" name="Object 22"/>
          <p:cNvGraphicFramePr>
            <a:graphicFrameLocks noChangeAspect="1"/>
          </p:cNvGraphicFramePr>
          <p:nvPr/>
        </p:nvGraphicFramePr>
        <p:xfrm>
          <a:off x="3857620" y="3714752"/>
          <a:ext cx="484917" cy="911402"/>
        </p:xfrm>
        <a:graphic>
          <a:graphicData uri="http://schemas.openxmlformats.org/presentationml/2006/ole">
            <p:oleObj spid="_x0000_s1035" name="CorelDRAW CMX" r:id="rId12" imgW="3705840" imgH="6967440" progId="">
              <p:embed/>
            </p:oleObj>
          </a:graphicData>
        </a:graphic>
      </p:graphicFrame>
      <p:graphicFrame>
        <p:nvGraphicFramePr>
          <p:cNvPr id="21527" name="Object 23"/>
          <p:cNvGraphicFramePr>
            <a:graphicFrameLocks noChangeAspect="1"/>
          </p:cNvGraphicFramePr>
          <p:nvPr/>
        </p:nvGraphicFramePr>
        <p:xfrm>
          <a:off x="6786578" y="5530892"/>
          <a:ext cx="1231898" cy="584171"/>
        </p:xfrm>
        <a:graphic>
          <a:graphicData uri="http://schemas.openxmlformats.org/presentationml/2006/ole">
            <p:oleObj spid="_x0000_s1036" name="CorelDRAW" r:id="rId13" imgW="2068920" imgH="981000" progId="">
              <p:embed/>
            </p:oleObj>
          </a:graphicData>
        </a:graphic>
      </p:graphicFrame>
      <p:graphicFrame>
        <p:nvGraphicFramePr>
          <p:cNvPr id="21528" name="Object 24"/>
          <p:cNvGraphicFramePr>
            <a:graphicFrameLocks noChangeAspect="1"/>
          </p:cNvGraphicFramePr>
          <p:nvPr/>
        </p:nvGraphicFramePr>
        <p:xfrm>
          <a:off x="8143901" y="5715016"/>
          <a:ext cx="531018" cy="354012"/>
        </p:xfrm>
        <a:graphic>
          <a:graphicData uri="http://schemas.openxmlformats.org/presentationml/2006/ole">
            <p:oleObj spid="_x0000_s1037" name="CorelDRAW" r:id="rId14" imgW="754560" imgH="502560" progId="">
              <p:embed/>
            </p:oleObj>
          </a:graphicData>
        </a:graphic>
      </p:graphicFrame>
      <p:graphicFrame>
        <p:nvGraphicFramePr>
          <p:cNvPr id="21529" name="Object 25"/>
          <p:cNvGraphicFramePr>
            <a:graphicFrameLocks noChangeAspect="1"/>
          </p:cNvGraphicFramePr>
          <p:nvPr/>
        </p:nvGraphicFramePr>
        <p:xfrm>
          <a:off x="3643306" y="5500702"/>
          <a:ext cx="1552575" cy="622300"/>
        </p:xfrm>
        <a:graphic>
          <a:graphicData uri="http://schemas.openxmlformats.org/presentationml/2006/ole">
            <p:oleObj spid="_x0000_s1038" name="CorelDRAW" r:id="rId15" imgW="1833840" imgH="735120" progId="">
              <p:embed/>
            </p:oleObj>
          </a:graphicData>
        </a:graphic>
      </p:graphicFrame>
      <p:graphicFrame>
        <p:nvGraphicFramePr>
          <p:cNvPr id="21530" name="Object 26"/>
          <p:cNvGraphicFramePr>
            <a:graphicFrameLocks noChangeAspect="1"/>
          </p:cNvGraphicFramePr>
          <p:nvPr/>
        </p:nvGraphicFramePr>
        <p:xfrm>
          <a:off x="5286380" y="5500702"/>
          <a:ext cx="1262063" cy="568325"/>
        </p:xfrm>
        <a:graphic>
          <a:graphicData uri="http://schemas.openxmlformats.org/presentationml/2006/ole">
            <p:oleObj spid="_x0000_s1039" name="CorelDRAW" r:id="rId16" imgW="1490040" imgH="671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5" name="Group 77"/>
          <p:cNvGraphicFramePr>
            <a:graphicFrameLocks noGrp="1"/>
          </p:cNvGraphicFramePr>
          <p:nvPr>
            <p:ph/>
          </p:nvPr>
        </p:nvGraphicFramePr>
        <p:xfrm>
          <a:off x="4071934" y="3143248"/>
          <a:ext cx="4786347" cy="3113661"/>
        </p:xfrm>
        <a:graphic>
          <a:graphicData uri="http://schemas.openxmlformats.org/drawingml/2006/table">
            <a:tbl>
              <a:tblPr/>
              <a:tblGrid>
                <a:gridCol w="1700323"/>
                <a:gridCol w="1028675"/>
                <a:gridCol w="894542"/>
                <a:gridCol w="1162807"/>
              </a:tblGrid>
              <a:tr h="413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Продукты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4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 Рис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7г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70г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 Лапша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10г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1г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71г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 Масло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99г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Майонез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78г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2г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Шоколад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8г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36г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Молоко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3г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5г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1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Рыба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25г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12г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 descr="P102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0897">
            <a:off x="147623" y="590845"/>
            <a:ext cx="2489696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214290"/>
            <a:ext cx="8280400" cy="874713"/>
          </a:xfrm>
        </p:spPr>
        <p:txBody>
          <a:bodyPr/>
          <a:lstStyle/>
          <a:p>
            <a:r>
              <a:rPr lang="ru-RU" sz="3600" i="1" dirty="0">
                <a:solidFill>
                  <a:srgbClr val="FF6600"/>
                </a:solidFill>
              </a:rPr>
              <a:t>Примерное меню нашего завтрака.</a:t>
            </a:r>
          </a:p>
        </p:txBody>
      </p:sp>
      <p:graphicFrame>
        <p:nvGraphicFramePr>
          <p:cNvPr id="61443" name="Group 3"/>
          <p:cNvGraphicFramePr>
            <a:graphicFrameLocks noGrp="1"/>
          </p:cNvGraphicFramePr>
          <p:nvPr>
            <p:ph/>
          </p:nvPr>
        </p:nvGraphicFramePr>
        <p:xfrm>
          <a:off x="3500429" y="2994992"/>
          <a:ext cx="4929223" cy="3220090"/>
        </p:xfrm>
        <a:graphic>
          <a:graphicData uri="http://schemas.openxmlformats.org/drawingml/2006/table">
            <a:tbl>
              <a:tblPr/>
              <a:tblGrid>
                <a:gridCol w="2255171"/>
                <a:gridCol w="939654"/>
                <a:gridCol w="889842"/>
                <a:gridCol w="844556"/>
              </a:tblGrid>
              <a:tr h="731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блюд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1.Пудинг из творога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2.Булочка сдобная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3.Чай с лимоном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4.Фрукты (груша)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Рисунок 41" descr="P102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3726">
            <a:off x="2505086" y="983940"/>
            <a:ext cx="3068493" cy="188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Рисунок 42" descr="P102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214686"/>
            <a:ext cx="283146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>
                <a:solidFill>
                  <a:srgbClr val="FF6600"/>
                </a:solidFill>
              </a:rPr>
              <a:t>                                      вывод.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80400" cy="4895850"/>
          </a:xfrm>
        </p:spPr>
        <p:txBody>
          <a:bodyPr/>
          <a:lstStyle/>
          <a:p>
            <a:r>
              <a:rPr lang="ru-RU" sz="2000" b="1" dirty="0"/>
              <a:t>Больше всего </a:t>
            </a:r>
            <a:r>
              <a:rPr lang="ru-RU" sz="2000" b="1" dirty="0" smtClean="0"/>
              <a:t>содержится                                                   </a:t>
            </a:r>
            <a:r>
              <a:rPr lang="ru-RU" sz="2000" b="1" dirty="0" smtClean="0">
                <a:solidFill>
                  <a:srgbClr val="FF6600"/>
                </a:solidFill>
              </a:rPr>
              <a:t>Белков</a:t>
            </a:r>
            <a:r>
              <a:rPr lang="ru-RU" sz="2000" b="1" dirty="0" smtClean="0"/>
              <a:t>- </a:t>
            </a:r>
            <a:r>
              <a:rPr lang="ru-RU" sz="2000" b="1" dirty="0"/>
              <a:t>молоко, мясо, рыба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FF6600"/>
                </a:solidFill>
              </a:rPr>
              <a:t>  </a:t>
            </a:r>
            <a:r>
              <a:rPr lang="ru-RU" sz="2000" b="1" dirty="0" smtClean="0">
                <a:solidFill>
                  <a:srgbClr val="FF6600"/>
                </a:solidFill>
              </a:rPr>
              <a:t>   </a:t>
            </a:r>
            <a:r>
              <a:rPr lang="ru-RU" sz="2000" b="1" dirty="0">
                <a:solidFill>
                  <a:srgbClr val="FF6600"/>
                </a:solidFill>
              </a:rPr>
              <a:t>Жиров </a:t>
            </a:r>
            <a:r>
              <a:rPr lang="ru-RU" sz="2000" b="1" dirty="0"/>
              <a:t>– масла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FF6600"/>
                </a:solidFill>
              </a:rPr>
              <a:t>  </a:t>
            </a:r>
            <a:r>
              <a:rPr lang="ru-RU" sz="2000" b="1" dirty="0" smtClean="0">
                <a:solidFill>
                  <a:srgbClr val="FF6600"/>
                </a:solidFill>
              </a:rPr>
              <a:t>   </a:t>
            </a:r>
            <a:r>
              <a:rPr lang="ru-RU" sz="2000" b="1" dirty="0">
                <a:solidFill>
                  <a:srgbClr val="FF6600"/>
                </a:solidFill>
              </a:rPr>
              <a:t>Углеводов </a:t>
            </a:r>
            <a:r>
              <a:rPr lang="ru-RU" sz="2000" b="1" dirty="0"/>
              <a:t>–сахар, мёд, </a:t>
            </a:r>
            <a:r>
              <a:rPr lang="ru-RU" sz="2000" b="1" dirty="0" smtClean="0"/>
              <a:t>фрукты</a:t>
            </a:r>
          </a:p>
          <a:p>
            <a:pPr>
              <a:buFont typeface="Wingdings" pitchFamily="2" charset="2"/>
              <a:buNone/>
            </a:pPr>
            <a:endParaRPr lang="ru-RU" sz="2000" b="1" dirty="0"/>
          </a:p>
          <a:p>
            <a:pPr>
              <a:buFont typeface="Wingdings" pitchFamily="2" charset="2"/>
              <a:buNone/>
            </a:pPr>
            <a:r>
              <a:rPr lang="ru-RU" sz="2000" b="1" dirty="0"/>
              <a:t>Узнали, что человеку необходимо в сутки      </a:t>
            </a:r>
            <a:r>
              <a:rPr lang="ru-RU" sz="2000" b="1" dirty="0" smtClean="0"/>
              <a:t>                                               55%углеводов    </a:t>
            </a:r>
            <a:endParaRPr lang="ru-RU" sz="2000" b="1" dirty="0"/>
          </a:p>
          <a:p>
            <a:pPr>
              <a:buFont typeface="Wingdings" pitchFamily="2" charset="2"/>
              <a:buNone/>
            </a:pPr>
            <a:r>
              <a:rPr lang="ru-RU" sz="2000" b="1" dirty="0"/>
              <a:t>                    15% белков</a:t>
            </a:r>
          </a:p>
          <a:p>
            <a:pPr>
              <a:buFont typeface="Wingdings" pitchFamily="2" charset="2"/>
              <a:buNone/>
            </a:pPr>
            <a:r>
              <a:rPr lang="ru-RU" sz="2000" b="1" dirty="0"/>
              <a:t>                     30% жиров</a:t>
            </a:r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endParaRPr lang="ru-RU" sz="3600" b="1" dirty="0">
              <a:solidFill>
                <a:srgbClr val="FF6600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286380" y="3857628"/>
          <a:ext cx="3357586" cy="2379664"/>
        </p:xfrm>
        <a:graphic>
          <a:graphicData uri="http://schemas.openxmlformats.org/presentationml/2006/ole">
            <p:oleObj spid="_x0000_s22530" name="CorelDRAW CMX" r:id="rId3" imgW="6566760" imgH="5338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6600"/>
                </a:solidFill>
              </a:rPr>
              <a:t>Что такое витамины</a:t>
            </a:r>
            <a:r>
              <a:rPr lang="ru-RU" dirty="0">
                <a:solidFill>
                  <a:srgbClr val="FF6600"/>
                </a:solidFill>
              </a:rPr>
              <a:t>?</a:t>
            </a:r>
            <a:br>
              <a:rPr lang="ru-RU" dirty="0">
                <a:solidFill>
                  <a:srgbClr val="FF6600"/>
                </a:solidFill>
              </a:rPr>
            </a:b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i="1" dirty="0"/>
              <a:t>Мы узнали, что витамины это биологически активные вещества необходимые нашему организму.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/>
              <a:t>   Они содержатся в овощах и фруктах.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/>
              <a:t>   Нарушение обмена веществ из-за нехватки витамина – авитаминоз</a:t>
            </a:r>
            <a:r>
              <a:rPr lang="ru-RU" b="1" i="1" dirty="0"/>
              <a:t>.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708400" y="4286256"/>
          <a:ext cx="1792294" cy="1643074"/>
        </p:xfrm>
        <a:graphic>
          <a:graphicData uri="http://schemas.openxmlformats.org/presentationml/2006/ole">
            <p:oleObj spid="_x0000_s23554" name="CorelDRAW CMX" r:id="rId3" imgW="5793480" imgH="5597280" progId="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357950" y="4286256"/>
          <a:ext cx="1800225" cy="1571636"/>
        </p:xfrm>
        <a:graphic>
          <a:graphicData uri="http://schemas.openxmlformats.org/presentationml/2006/ole">
            <p:oleObj spid="_x0000_s23555" name="CorelDRAW CMX" r:id="rId4" imgW="5049720" imgH="44438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1_Тема Office 1">
      <a:dk1>
        <a:srgbClr val="1D4337"/>
      </a:dk1>
      <a:lt1>
        <a:srgbClr val="DDFFDD"/>
      </a:lt1>
      <a:dk2>
        <a:srgbClr val="1D4944"/>
      </a:dk2>
      <a:lt2>
        <a:srgbClr val="220011"/>
      </a:lt2>
      <a:accent1>
        <a:srgbClr val="71AD49"/>
      </a:accent1>
      <a:accent2>
        <a:srgbClr val="15692B"/>
      </a:accent2>
      <a:accent3>
        <a:srgbClr val="EBFFEB"/>
      </a:accent3>
      <a:accent4>
        <a:srgbClr val="17382D"/>
      </a:accent4>
      <a:accent5>
        <a:srgbClr val="BBD3B1"/>
      </a:accent5>
      <a:accent6>
        <a:srgbClr val="125E26"/>
      </a:accent6>
      <a:hlink>
        <a:srgbClr val="7A8E32"/>
      </a:hlink>
      <a:folHlink>
        <a:srgbClr val="DFE34F"/>
      </a:folHlink>
    </a:clrScheme>
    <a:fontScheme name="1_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425</Words>
  <PresentationFormat>Экран (4:3)</PresentationFormat>
  <Paragraphs>124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1_Тема Office</vt:lpstr>
      <vt:lpstr>CorelDRAW</vt:lpstr>
      <vt:lpstr>CorelDRAW CMX</vt:lpstr>
      <vt:lpstr>                         Добро пожаловать!</vt:lpstr>
      <vt:lpstr>Что мы едим.                     Правильно питаться-                     энергией заряжаться.</vt:lpstr>
      <vt:lpstr>               Гипотеза</vt:lpstr>
      <vt:lpstr>   Задачи исследования.</vt:lpstr>
      <vt:lpstr>    </vt:lpstr>
      <vt:lpstr>Слайд 6</vt:lpstr>
      <vt:lpstr>Примерное меню нашего завтрака.</vt:lpstr>
      <vt:lpstr>                                      вывод.</vt:lpstr>
      <vt:lpstr>Что такое витамины? </vt:lpstr>
      <vt:lpstr>Какие продукты считаются вредными?</vt:lpstr>
      <vt:lpstr>Наш общий вывод.</vt:lpstr>
      <vt:lpstr>Результаты деятельности.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Добро пожаловать!</dc:title>
  <cp:lastModifiedBy>Дола</cp:lastModifiedBy>
  <cp:revision>23</cp:revision>
  <dcterms:modified xsi:type="dcterms:W3CDTF">2013-01-08T07:46:23Z</dcterms:modified>
</cp:coreProperties>
</file>