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7" r:id="rId3"/>
    <p:sldId id="265" r:id="rId4"/>
    <p:sldId id="274" r:id="rId5"/>
    <p:sldId id="273" r:id="rId6"/>
    <p:sldId id="263" r:id="rId7"/>
    <p:sldId id="267" r:id="rId8"/>
    <p:sldId id="266" r:id="rId9"/>
    <p:sldId id="256" r:id="rId10"/>
    <p:sldId id="258" r:id="rId11"/>
    <p:sldId id="268" r:id="rId12"/>
    <p:sldId id="259" r:id="rId13"/>
    <p:sldId id="260" r:id="rId14"/>
    <p:sldId id="261" r:id="rId15"/>
    <p:sldId id="262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660" autoAdjust="0"/>
  </p:normalViewPr>
  <p:slideViewPr>
    <p:cSldViewPr>
      <p:cViewPr varScale="1">
        <p:scale>
          <a:sx n="72" d="100"/>
          <a:sy n="72" d="100"/>
        </p:scale>
        <p:origin x="-7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200F59-C75A-4C91-B40B-EF78B382B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B8431A-DEC8-4E43-85AC-C27EC0C1C1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0F59-C75A-4C91-B40B-EF78B382B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431A-DEC8-4E43-85AC-C27EC0C1C1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0F59-C75A-4C91-B40B-EF78B382B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431A-DEC8-4E43-85AC-C27EC0C1C1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0F59-C75A-4C91-B40B-EF78B382B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431A-DEC8-4E43-85AC-C27EC0C1C1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0F59-C75A-4C91-B40B-EF78B382B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431A-DEC8-4E43-85AC-C27EC0C1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0F59-C75A-4C91-B40B-EF78B382B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431A-DEC8-4E43-85AC-C27EC0C1C1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0F59-C75A-4C91-B40B-EF78B382B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431A-DEC8-4E43-85AC-C27EC0C1C1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0F59-C75A-4C91-B40B-EF78B382B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431A-DEC8-4E43-85AC-C27EC0C1C1A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0F59-C75A-4C91-B40B-EF78B382B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431A-DEC8-4E43-85AC-C27EC0C1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0F59-C75A-4C91-B40B-EF78B382B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431A-DEC8-4E43-85AC-C27EC0C1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0F59-C75A-4C91-B40B-EF78B382B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8431A-DEC8-4E43-85AC-C27EC0C1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1200F59-C75A-4C91-B40B-EF78B382B452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9B8431A-DEC8-4E43-85AC-C27EC0C1C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21834"/>
            <a:ext cx="6767337" cy="3960440"/>
          </a:xfrm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9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9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150 лет зарождения государства Российского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9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582274"/>
            <a:ext cx="1950720" cy="184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4670582"/>
            <a:ext cx="2088232" cy="169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9465" y="4647140"/>
            <a:ext cx="2448272" cy="183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797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48" y="260648"/>
            <a:ext cx="7272808" cy="50721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0974" y="5332824"/>
            <a:ext cx="5857437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</a:t>
            </a:r>
            <a:r>
              <a:rPr lang="en-US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</a:t>
            </a:r>
            <a:r>
              <a:rPr lang="en-US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Васнецов</a:t>
            </a:r>
            <a:r>
              <a:rPr lang="en-US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«Призвание </a:t>
            </a:r>
          </a:p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Варягов» 1909</a:t>
            </a:r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0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1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80" y="476672"/>
            <a:ext cx="4472351" cy="43924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5085184"/>
            <a:ext cx="460851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0" dirty="0" err="1" smtClean="0">
                <a:solidFill>
                  <a:schemeClr val="bg1"/>
                </a:solidFill>
                <a:effectLst/>
                <a:latin typeface="Tahoma"/>
              </a:rPr>
              <a:t>Н.К.Рерих</a:t>
            </a:r>
            <a:r>
              <a:rPr lang="ru-RU" sz="3200" b="1" dirty="0">
                <a:solidFill>
                  <a:schemeClr val="bg1"/>
                </a:solidFill>
                <a:latin typeface="Tahoma"/>
              </a:rPr>
              <a:t> </a:t>
            </a:r>
            <a:r>
              <a:rPr lang="ru-RU" sz="3200" b="1" i="0" dirty="0" smtClean="0">
                <a:solidFill>
                  <a:schemeClr val="bg1"/>
                </a:solidFill>
                <a:effectLst/>
                <a:latin typeface="Tahoma"/>
              </a:rPr>
              <a:t>"Заморские гости", 1901 г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692696"/>
            <a:ext cx="3501492" cy="481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512" y="2348880"/>
            <a:ext cx="403244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459" y="387805"/>
            <a:ext cx="433749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3720" y="260648"/>
            <a:ext cx="422524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Рюриково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Городище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4459" y="4554994"/>
            <a:ext cx="4572000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err="1" smtClean="0"/>
              <a:t>Рюриково</a:t>
            </a:r>
            <a:r>
              <a:rPr lang="ru-RU" dirty="0" smtClean="0"/>
              <a:t> Городище находится в 2,5 км к югу от центра современного Новгорода, при истоке реки Волхов из озера Ильмень. В IX-X вв. Городище являлось первым </a:t>
            </a:r>
            <a:r>
              <a:rPr lang="ru-RU" dirty="0" err="1" smtClean="0"/>
              <a:t>протогородским</a:t>
            </a:r>
            <a:r>
              <a:rPr lang="ru-RU" dirty="0" smtClean="0"/>
              <a:t> поселением, древнейшим Новым Городом русских летописей.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61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359" y="476672"/>
            <a:ext cx="3735145" cy="40339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183008" y="540311"/>
            <a:ext cx="478802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 археологических исследованиях слоев IХ-ХII веков найдено значительное количество находок военного снаряжения и одежды викингов, обнаружены берестяные грамоты, множество свинцовых княжеских печатей, арабских, византийских и западноевропейских монет, стеклянные, сердоликовые и хрустальные бусы, грецкие орехи, предметы скандинавских и </a:t>
            </a:r>
            <a:r>
              <a:rPr lang="ru-RU" dirty="0" err="1" smtClean="0">
                <a:solidFill>
                  <a:schemeClr val="tx1"/>
                </a:solidFill>
              </a:rPr>
              <a:t>общебалтийских</a:t>
            </a:r>
            <a:r>
              <a:rPr lang="ru-RU" dirty="0" smtClean="0">
                <a:solidFill>
                  <a:schemeClr val="tx1"/>
                </a:solidFill>
              </a:rPr>
              <a:t> типов (</a:t>
            </a:r>
            <a:r>
              <a:rPr lang="ru-RU" dirty="0" err="1" smtClean="0">
                <a:solidFill>
                  <a:schemeClr val="tx1"/>
                </a:solidFill>
              </a:rPr>
              <a:t>равноплечные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скорлупообразные</a:t>
            </a:r>
            <a:r>
              <a:rPr lang="ru-RU" dirty="0" smtClean="0">
                <a:solidFill>
                  <a:schemeClr val="tx1"/>
                </a:solidFill>
              </a:rPr>
              <a:t> и кольцевидные фибулы, железные гривны с молоточками Тора, бронзовые подвески с руническими надписями, серебряная фигурка валькирии и др.), части весов, весовые гирьки.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5040069"/>
            <a:ext cx="2376264" cy="14197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621008" y="4734299"/>
            <a:ext cx="30560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50800"/>
                <a:effectLst/>
              </a:rPr>
              <a:t>Берестяная грамота и матрица печати с Городища</a:t>
            </a:r>
            <a:endParaRPr lang="ru-RU" sz="2000" b="1" cap="none" spc="0" dirty="0">
              <a:ln w="50800"/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999" y="4685982"/>
            <a:ext cx="3347864" cy="1773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964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365104"/>
            <a:ext cx="849694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333333"/>
                </a:solidFill>
                <a:effectLst/>
                <a:latin typeface="tahoma"/>
              </a:rPr>
              <a:t>    На вершине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tahoma"/>
              </a:rPr>
              <a:t>Городищенского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tahoma"/>
              </a:rPr>
              <a:t> холма до сих пор       возвышаются законсервированные остатки второго по древности и по значению храма Новгородской земли – церкви Благовещения, возведённой в 1103 году князем Мстиславом Великим, сыном Владимира Мономаха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604" y="307896"/>
            <a:ext cx="712879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223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705" y="188640"/>
            <a:ext cx="7756263" cy="10542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sz="2800" dirty="0">
                <a:solidFill>
                  <a:srgbClr val="7030A0"/>
                </a:solidFill>
                <a:latin typeface="Arial" charset="0"/>
              </a:rPr>
              <a:t>Церковь Спаса на </a:t>
            </a:r>
            <a:r>
              <a:rPr lang="ru-RU" sz="2800" dirty="0" err="1">
                <a:solidFill>
                  <a:srgbClr val="7030A0"/>
                </a:solidFill>
                <a:latin typeface="Arial" charset="0"/>
              </a:rPr>
              <a:t>Нередице</a:t>
            </a:r>
            <a:r>
              <a:rPr lang="ru-RU" sz="2800" dirty="0">
                <a:solidFill>
                  <a:srgbClr val="7030A0"/>
                </a:solidFill>
                <a:latin typeface="Arial" charset="0"/>
              </a:rPr>
              <a:t>. </a:t>
            </a:r>
            <a:br>
              <a:rPr lang="ru-RU" sz="2800" dirty="0">
                <a:solidFill>
                  <a:srgbClr val="7030A0"/>
                </a:solidFill>
                <a:latin typeface="Arial" charset="0"/>
              </a:rPr>
            </a:br>
            <a:r>
              <a:rPr lang="ru-RU" sz="2800" dirty="0">
                <a:solidFill>
                  <a:srgbClr val="7030A0"/>
                </a:solidFill>
                <a:latin typeface="Arial" charset="0"/>
              </a:rPr>
              <a:t>Новгород 1189 – 1199 </a:t>
            </a:r>
            <a:r>
              <a:rPr lang="ru-RU" sz="2800" dirty="0" err="1">
                <a:solidFill>
                  <a:srgbClr val="7030A0"/>
                </a:solidFill>
                <a:latin typeface="Arial" charset="0"/>
              </a:rPr>
              <a:t>г.г</a:t>
            </a:r>
            <a:r>
              <a:rPr lang="ru-RU" sz="2800" dirty="0">
                <a:solidFill>
                  <a:srgbClr val="7030A0"/>
                </a:solidFill>
                <a:latin typeface="Arial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9493" y="3178360"/>
            <a:ext cx="4572000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 Церковь</a:t>
            </a:r>
            <a:endParaRPr lang="ru-RU" sz="2400" b="1" dirty="0">
              <a:solidFill>
                <a:srgbClr val="002060"/>
              </a:solidFill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построена 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за один сезон около 1198 года при князе Ярославе Владимировиче. Отличается во внешнем облике земной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простотой и кажется живой формой самой природы.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944" y="1484784"/>
            <a:ext cx="3683000" cy="4754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19493" y="1484784"/>
            <a:ext cx="4379101" cy="1631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Рядом с разрушенной в годы войны ц. Благовещения высится ещё один шедевр древнерусской архитектуры и фресковой живописи – церковь Спаса на </a:t>
            </a:r>
            <a:r>
              <a:rPr lang="ru-RU" sz="2000" dirty="0" err="1" smtClean="0"/>
              <a:t>Нередице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782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58604"/>
            <a:ext cx="4572000" cy="45997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defRPr/>
            </a:pP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Построен в 1119 году, относится к памятникам древнерусской архитектуры </a:t>
            </a:r>
            <a:r>
              <a:rPr lang="ru-RU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домонгольского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 периода.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defRPr/>
            </a:pP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Собор крестово-купольный, </a:t>
            </a:r>
            <a:r>
              <a:rPr lang="ru-RU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шестистолпный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, </a:t>
            </a:r>
            <a:r>
              <a:rPr lang="ru-RU" sz="2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трёхнефный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, имеет три алтарных апсиды. В соборе устроены хоры для присутствия на богослужении князя и его семьи. На хорах располагались два придела: Благовещения и святых Бориса и Глеба.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616" y="1844824"/>
            <a:ext cx="3455987" cy="4230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548680"/>
            <a:ext cx="72728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212745">
                    <a:lumMod val="50000"/>
                  </a:srgbClr>
                </a:solidFill>
                <a:latin typeface="Arial" charset="0"/>
              </a:rPr>
              <a:t>Георгиевский храм в Юрьеве монастыре (Великий Новгород). </a:t>
            </a:r>
          </a:p>
        </p:txBody>
      </p:sp>
    </p:spTree>
    <p:extLst>
      <p:ext uri="{BB962C8B-B14F-4D97-AF65-F5344CB8AC3E}">
        <p14:creationId xmlns:p14="http://schemas.microsoft.com/office/powerpoint/2010/main" xmlns="" val="6192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620688"/>
            <a:ext cx="5580112" cy="1054250"/>
          </a:xfrm>
        </p:spPr>
        <p:txBody>
          <a:bodyPr/>
          <a:lstStyle/>
          <a:p>
            <a:r>
              <a:rPr lang="ru-RU" dirty="0" smtClean="0"/>
              <a:t>«Пирог» из мостовых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0028" y="548680"/>
            <a:ext cx="3959264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В 14-15 веках население Новгорода составляло около 50 тысяч человек – примерно столько же жило в тогдашнем Лондоне. Во многом город опережал европейские столицы – скажем, в то время, как парижане вынуждены были, утопая в грязи, пробираться по улицам, новгородцы ходили по аккуратным деревянным мостовым. Со временем, когда старая мостовая проседала, на нее сверху клали новую. Таким образом за пять столетий из мостовых образовался целый «пирог» – аж 28 слоев!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420888"/>
            <a:ext cx="4250957" cy="38760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387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434" y="225927"/>
            <a:ext cx="6648400" cy="5144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7" y="5437705"/>
            <a:ext cx="82089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</a:rPr>
              <a:t>Памятник 1000-летию России </a:t>
            </a:r>
          </a:p>
          <a:p>
            <a:pPr algn="ctr"/>
            <a:r>
              <a:rPr lang="ru-RU" sz="3200" b="1" dirty="0" smtClean="0">
                <a:ln w="50800"/>
              </a:rPr>
              <a:t>в Великом Новгороде </a:t>
            </a:r>
            <a:endParaRPr lang="ru-RU" sz="3200" b="1" cap="none" spc="0" dirty="0">
              <a:ln w="5080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8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42864"/>
            <a:ext cx="7848872" cy="50783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В целях дальнейшей консолидации российского общества и в связи с исполняющимся в 2012 году 1150-летием зарождения российской государственности постановляю:</a:t>
            </a:r>
          </a:p>
          <a:p>
            <a:r>
              <a:rPr lang="ru-RU" dirty="0" smtClean="0"/>
              <a:t>1. Принять предложение Правительства Российской Федерации о праздновании в 2012 году 1150-летия зарождения российской государственности.</a:t>
            </a:r>
          </a:p>
          <a:p>
            <a:r>
              <a:rPr lang="ru-RU" dirty="0" smtClean="0"/>
              <a:t>2. Правительству Российской Федерации в 6-месячный срок:</a:t>
            </a:r>
          </a:p>
          <a:p>
            <a:r>
              <a:rPr lang="ru-RU" dirty="0" smtClean="0"/>
              <a:t>образовать организационный комитет по подготовке и проведению празднования 1150-летия зарождения российской государственности и утвердить его состав;</a:t>
            </a:r>
          </a:p>
          <a:p>
            <a:r>
              <a:rPr lang="ru-RU" dirty="0" smtClean="0"/>
              <a:t>обеспечить разработку и утверждение плана основных мероприятий по подготовке и проведению празднования 1150-летия зарождения российской государственности.</a:t>
            </a:r>
          </a:p>
          <a:p>
            <a:r>
              <a:rPr lang="ru-RU" dirty="0" smtClean="0"/>
              <a:t>3. Рекомендовать органам государственной власти субъектов Российской Федерации и органам местного самоуправления принять участие в подготовке и проведении празднования 1150-летия зарождения российской государственности.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24544" y="273422"/>
            <a:ext cx="95770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Указ президента о праздновании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4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236534"/>
            <a:ext cx="7992888" cy="3856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611560" y="836713"/>
            <a:ext cx="799288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/>
              <a:t>Монета 1150 лет зарождения Российской государственности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8316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764704"/>
            <a:ext cx="8244916" cy="56119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5673" y="260648"/>
            <a:ext cx="49824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Расселение славян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2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664" y="260648"/>
            <a:ext cx="8719824" cy="629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81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65" y="1275147"/>
            <a:ext cx="4187635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вальная выноска 2"/>
          <p:cNvSpPr/>
          <p:nvPr/>
        </p:nvSpPr>
        <p:spPr>
          <a:xfrm>
            <a:off x="5111338" y="735087"/>
            <a:ext cx="3665862" cy="2736304"/>
          </a:xfrm>
          <a:prstGeom prst="wedgeEllipse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И </a:t>
            </a:r>
            <a:r>
              <a:rPr lang="ru-RU" b="1" dirty="0" err="1" smtClean="0">
                <a:solidFill>
                  <a:schemeClr val="tx1"/>
                </a:solidFill>
              </a:rPr>
              <a:t>реша</a:t>
            </a:r>
            <a:r>
              <a:rPr lang="ru-RU" b="1" dirty="0" smtClean="0">
                <a:solidFill>
                  <a:schemeClr val="tx1"/>
                </a:solidFill>
              </a:rPr>
              <a:t> сами в </a:t>
            </a:r>
            <a:r>
              <a:rPr lang="ru-RU" b="1" dirty="0" err="1" smtClean="0">
                <a:solidFill>
                  <a:schemeClr val="tx1"/>
                </a:solidFill>
              </a:rPr>
              <a:t>собе</a:t>
            </a:r>
            <a:r>
              <a:rPr lang="ru-RU" b="1" dirty="0" smtClean="0">
                <a:solidFill>
                  <a:schemeClr val="tx1"/>
                </a:solidFill>
              </a:rPr>
              <a:t>: поищем </a:t>
            </a:r>
            <a:r>
              <a:rPr lang="ru-RU" b="1" dirty="0" err="1" smtClean="0">
                <a:solidFill>
                  <a:schemeClr val="tx1"/>
                </a:solidFill>
              </a:rPr>
              <a:t>собе</a:t>
            </a:r>
            <a:r>
              <a:rPr lang="ru-RU" b="1" dirty="0" smtClean="0">
                <a:solidFill>
                  <a:schemeClr val="tx1"/>
                </a:solidFill>
              </a:rPr>
              <a:t> князя, иже бы </a:t>
            </a:r>
            <a:r>
              <a:rPr lang="ru-RU" b="1" dirty="0" err="1" smtClean="0">
                <a:solidFill>
                  <a:schemeClr val="tx1"/>
                </a:solidFill>
              </a:rPr>
              <a:t>володел</a:t>
            </a:r>
            <a:r>
              <a:rPr lang="ru-RU" b="1" dirty="0" smtClean="0">
                <a:solidFill>
                  <a:schemeClr val="tx1"/>
                </a:solidFill>
              </a:rPr>
              <a:t> нами и </a:t>
            </a:r>
            <a:r>
              <a:rPr lang="ru-RU" b="1" dirty="0" err="1" smtClean="0">
                <a:solidFill>
                  <a:schemeClr val="tx1"/>
                </a:solidFill>
              </a:rPr>
              <a:t>судилъ</a:t>
            </a:r>
            <a:r>
              <a:rPr lang="ru-RU" b="1" dirty="0" smtClean="0">
                <a:solidFill>
                  <a:schemeClr val="tx1"/>
                </a:solidFill>
              </a:rPr>
              <a:t> по праву. И </a:t>
            </a:r>
            <a:r>
              <a:rPr lang="ru-RU" b="1" dirty="0" err="1" smtClean="0">
                <a:solidFill>
                  <a:schemeClr val="tx1"/>
                </a:solidFill>
              </a:rPr>
              <a:t>идоша</a:t>
            </a:r>
            <a:r>
              <a:rPr lang="ru-RU" b="1" dirty="0" smtClean="0">
                <a:solidFill>
                  <a:schemeClr val="tx1"/>
                </a:solidFill>
              </a:rPr>
              <a:t> за море к </a:t>
            </a:r>
            <a:r>
              <a:rPr lang="ru-RU" b="1" dirty="0" err="1" smtClean="0">
                <a:solidFill>
                  <a:schemeClr val="tx1"/>
                </a:solidFill>
              </a:rPr>
              <a:t>варягамъ</a:t>
            </a:r>
            <a:r>
              <a:rPr lang="ru-RU" b="1" dirty="0" smtClean="0">
                <a:solidFill>
                  <a:schemeClr val="tx1"/>
                </a:solidFill>
              </a:rPr>
              <a:t>, к </a:t>
            </a:r>
            <a:r>
              <a:rPr lang="ru-RU" b="1" dirty="0" err="1" smtClean="0">
                <a:solidFill>
                  <a:schemeClr val="tx1"/>
                </a:solidFill>
              </a:rPr>
              <a:t>руси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73422"/>
            <a:ext cx="6256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Призвание Рюрика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9569" y="3933056"/>
            <a:ext cx="1782498" cy="22994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640" y="3936072"/>
            <a:ext cx="2034568" cy="23135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780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84784"/>
            <a:ext cx="5461203" cy="51308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91926" y="189795"/>
            <a:ext cx="2972562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олулегендарный родоначальник русской княжеской династии Рюриковичей</a:t>
            </a:r>
          </a:p>
          <a:p>
            <a:r>
              <a:rPr lang="ru-RU" dirty="0" smtClean="0"/>
              <a:t>      Согласно "Повести временных лет", в 862 г. уставшие от междоусобных войн племена </a:t>
            </a:r>
            <a:r>
              <a:rPr lang="ru-RU" dirty="0" err="1" smtClean="0"/>
              <a:t>ильменских</a:t>
            </a:r>
            <a:r>
              <a:rPr lang="ru-RU" dirty="0" smtClean="0"/>
              <a:t> </a:t>
            </a:r>
            <a:r>
              <a:rPr lang="ru-RU" dirty="0" err="1" smtClean="0"/>
              <a:t>словен</a:t>
            </a:r>
            <a:r>
              <a:rPr lang="ru-RU" dirty="0" smtClean="0"/>
              <a:t>, мери, чуди и веси решили пригласить себе общего князя-варяга из-за моря, надеясь, что в равной степени всем им чужая власть сумеет примирить их между собой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8087" y="4472136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894195" y="442040"/>
            <a:ext cx="23198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Рюрик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9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04664"/>
            <a:ext cx="6895256" cy="51714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31225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59429" y="5805264"/>
            <a:ext cx="62731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А.М.Васнецов</a:t>
            </a:r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"Вече", 1909 г.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93105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3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125</TotalTime>
  <Words>604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Твердый переплет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Церковь Спаса на Нередице.  Новгород 1189 – 1199 г.г.</vt:lpstr>
      <vt:lpstr>Слайд 17</vt:lpstr>
      <vt:lpstr>«Пирог» из мостовых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Lusiena</dc:creator>
  <cp:lastModifiedBy>revaz</cp:lastModifiedBy>
  <cp:revision>13</cp:revision>
  <dcterms:created xsi:type="dcterms:W3CDTF">2012-10-09T15:39:16Z</dcterms:created>
  <dcterms:modified xsi:type="dcterms:W3CDTF">2013-02-13T18:23:26Z</dcterms:modified>
</cp:coreProperties>
</file>