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81" r:id="rId3"/>
    <p:sldId id="256" r:id="rId4"/>
    <p:sldId id="257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70" r:id="rId14"/>
    <p:sldId id="271" r:id="rId15"/>
    <p:sldId id="272" r:id="rId16"/>
    <p:sldId id="267" r:id="rId17"/>
    <p:sldId id="268" r:id="rId18"/>
    <p:sldId id="269" r:id="rId19"/>
    <p:sldId id="277" r:id="rId20"/>
    <p:sldId id="276" r:id="rId21"/>
    <p:sldId id="275" r:id="rId22"/>
    <p:sldId id="278" r:id="rId23"/>
    <p:sldId id="273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28916"/>
    <a:srgbClr val="660066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42" autoAdjust="0"/>
    <p:restoredTop sz="94624" autoAdjust="0"/>
  </p:normalViewPr>
  <p:slideViewPr>
    <p:cSldViewPr>
      <p:cViewPr varScale="1">
        <p:scale>
          <a:sx n="95" d="100"/>
          <a:sy n="95" d="100"/>
        </p:scale>
        <p:origin x="-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29DDAE-277C-4C94-BC02-10F2C42EA1E6}" type="datetimeFigureOut">
              <a:rPr lang="ru-RU" smtClean="0"/>
              <a:pPr/>
              <a:t>31.12.2012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F19A8E-D89D-4FEF-A1CE-D7C78FC291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wind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9.xml"/><Relationship Id="rId18" Type="http://schemas.openxmlformats.org/officeDocument/2006/relationships/image" Target="../media/image6.jpeg"/><Relationship Id="rId26" Type="http://schemas.openxmlformats.org/officeDocument/2006/relationships/image" Target="../media/image13.jpeg"/><Relationship Id="rId3" Type="http://schemas.openxmlformats.org/officeDocument/2006/relationships/slide" Target="slide13.xml"/><Relationship Id="rId21" Type="http://schemas.openxmlformats.org/officeDocument/2006/relationships/image" Target="../media/image9.jpeg"/><Relationship Id="rId34" Type="http://schemas.openxmlformats.org/officeDocument/2006/relationships/image" Target="../media/image18.jpeg"/><Relationship Id="rId7" Type="http://schemas.openxmlformats.org/officeDocument/2006/relationships/slide" Target="slide10.xml"/><Relationship Id="rId12" Type="http://schemas.openxmlformats.org/officeDocument/2006/relationships/slide" Target="slide14.xml"/><Relationship Id="rId17" Type="http://schemas.openxmlformats.org/officeDocument/2006/relationships/image" Target="../media/image5.jpeg"/><Relationship Id="rId25" Type="http://schemas.openxmlformats.org/officeDocument/2006/relationships/image" Target="../media/image12.jpeg"/><Relationship Id="rId33" Type="http://schemas.openxmlformats.org/officeDocument/2006/relationships/slide" Target="slide24.xml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20" Type="http://schemas.openxmlformats.org/officeDocument/2006/relationships/image" Target="../media/image8.pn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24" Type="http://schemas.openxmlformats.org/officeDocument/2006/relationships/image" Target="../media/image11.jpeg"/><Relationship Id="rId32" Type="http://schemas.openxmlformats.org/officeDocument/2006/relationships/slide" Target="slide23.xml"/><Relationship Id="rId37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6.xml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36" Type="http://schemas.openxmlformats.org/officeDocument/2006/relationships/image" Target="../media/image20.jpeg"/><Relationship Id="rId10" Type="http://schemas.openxmlformats.org/officeDocument/2006/relationships/slide" Target="slide12.xml"/><Relationship Id="rId19" Type="http://schemas.openxmlformats.org/officeDocument/2006/relationships/image" Target="../media/image7.png"/><Relationship Id="rId31" Type="http://schemas.openxmlformats.org/officeDocument/2006/relationships/image" Target="../media/image17.jpeg"/><Relationship Id="rId4" Type="http://schemas.openxmlformats.org/officeDocument/2006/relationships/slide" Target="slide19.xml"/><Relationship Id="rId9" Type="http://schemas.openxmlformats.org/officeDocument/2006/relationships/slide" Target="slide18.xml"/><Relationship Id="rId14" Type="http://schemas.openxmlformats.org/officeDocument/2006/relationships/slide" Target="slide11.xml"/><Relationship Id="rId22" Type="http://schemas.openxmlformats.org/officeDocument/2006/relationships/image" Target="../media/image4.jpeg"/><Relationship Id="rId27" Type="http://schemas.openxmlformats.org/officeDocument/2006/relationships/image" Target="../media/image14.png"/><Relationship Id="rId30" Type="http://schemas.openxmlformats.org/officeDocument/2006/relationships/slide" Target="slide22.xml"/><Relationship Id="rId35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03456" cy="1470025"/>
          </a:xfrm>
        </p:spPr>
        <p:txBody>
          <a:bodyPr/>
          <a:lstStyle/>
          <a:p>
            <a:pPr algn="l"/>
            <a:r>
              <a:rPr lang="ru-RU" b="1" dirty="0" smtClean="0"/>
              <a:t>Интерактивный кроссворд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Правила управления велосипедами, мопедами, скутерами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99032"/>
          </a:xfrm>
        </p:spPr>
        <p:txBody>
          <a:bodyPr anchor="b"/>
          <a:lstStyle/>
          <a:p>
            <a:pPr algn="r"/>
            <a:r>
              <a:rPr lang="ru-RU" b="1" dirty="0" smtClean="0"/>
              <a:t>Вопрос №3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658228" cy="3525874"/>
          </a:xfrm>
        </p:spPr>
        <p:txBody>
          <a:bodyPr/>
          <a:lstStyle/>
          <a:p>
            <a:pPr marL="43200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Минимальный возраст для управления мопедом и скутером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99032"/>
          </a:xfrm>
        </p:spPr>
        <p:txBody>
          <a:bodyPr anchor="b"/>
          <a:lstStyle/>
          <a:p>
            <a:pPr algn="r"/>
            <a:r>
              <a:rPr lang="ru-RU" b="1" dirty="0" smtClean="0"/>
              <a:t>Вопрос №4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658228" cy="3525874"/>
          </a:xfrm>
        </p:spPr>
        <p:txBody>
          <a:bodyPr/>
          <a:lstStyle/>
          <a:p>
            <a:pPr marL="43200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Машины в плохую погоду включают свет. А что применяют при этом велосипедисты?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6858016" y="623731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658228" cy="3525874"/>
          </a:xfrm>
        </p:spPr>
        <p:txBody>
          <a:bodyPr/>
          <a:lstStyle/>
          <a:p>
            <a:pPr marL="43200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Для обозначения, какого маневра велосипедист поднимает руку вверх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99032"/>
          </a:xfrm>
        </p:spPr>
        <p:txBody>
          <a:bodyPr anchor="b"/>
          <a:lstStyle/>
          <a:p>
            <a:pPr algn="r"/>
            <a:r>
              <a:rPr lang="ru-RU" b="1" dirty="0" smtClean="0"/>
              <a:t>Вопрос №5</a:t>
            </a:r>
            <a:endParaRPr lang="ru-RU" b="1" dirty="0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№6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Велосипед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маленьким объемом двигателя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№7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lvl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Какая ответственность накладывается </a:t>
            </a:r>
            <a:r>
              <a:rPr lang="ru-RU" sz="3000" b="1" dirty="0" smtClean="0">
                <a:solidFill>
                  <a:schemeClr val="bg1"/>
                </a:solidFill>
              </a:rPr>
              <a:t>на водителя мопеда, велосипеда и скутера 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невыполнение ПДД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№8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Специальный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головной убор для водителя мопеда, скутера или велосипеда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№9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В темное время суток и в условиях недостаточной видимости на велосипедах и мопедах должны быть включены…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№10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Сотрудник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ГИБДД за невыполнение ПДД накладывает на любого водителя…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№11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Самый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опасный маневр на транспортном средстве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№12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Специальный символ, носитель информации для водителей и пешеходов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Справочная  информация</a:t>
            </a: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№13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571612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Световое, сигнальное устройство, которому должны подчиняться водители велосипеда, мопеда и скутера  на регулируемых пешеходных переходах и перекрёстках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№14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171448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Велосипедистам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допускается </a:t>
            </a:r>
            <a:r>
              <a:rPr lang="ru-RU" sz="3000" b="1" dirty="0" smtClean="0">
                <a:solidFill>
                  <a:schemeClr val="bg1"/>
                </a:solidFill>
              </a:rPr>
              <a:t>движение 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обочине, если это не создаёт помех… 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№15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Дорожный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знак, устанавливаемый на месте ДТП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572264" y="5929330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№16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Часть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дороги для передвижения пешеходов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7429520" y="6143644"/>
            <a:ext cx="1000132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anchor="b"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№17</a:t>
            </a: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/>
          <a:lstStyle/>
          <a:p>
            <a:pPr marL="432000" indent="0"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По какому краю проезжей части  в городе должен ехать водитель  велосипеда,  скутера и мопеда  соблюдающий правила дорожного движения </a:t>
            </a: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8062912" cy="147002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Руководитель проекта:</a:t>
            </a:r>
            <a:br>
              <a:rPr lang="ru-RU" sz="2400" b="1" dirty="0" smtClean="0"/>
            </a:br>
            <a:r>
              <a:rPr lang="ru-RU" sz="2400" b="1" dirty="0" smtClean="0"/>
              <a:t>мастер производственного обучения Политехнического Колледжа №50 </a:t>
            </a:r>
            <a:br>
              <a:rPr lang="ru-RU" sz="2400" b="1" dirty="0" smtClean="0"/>
            </a:br>
            <a:r>
              <a:rPr lang="ru-RU" sz="2400" b="1" dirty="0" smtClean="0"/>
              <a:t>Татьяна Фёдоровна Лебедева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062912" cy="1752600"/>
          </a:xfrm>
        </p:spPr>
        <p:txBody>
          <a:bodyPr>
            <a:normAutofit/>
          </a:bodyPr>
          <a:lstStyle/>
          <a:p>
            <a:endParaRPr lang="ru-RU" sz="2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5786446" y="6215082"/>
            <a:ext cx="1000132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5400000" flipH="1">
            <a:off x="7180912" y="-180020"/>
            <a:ext cx="967953" cy="1327993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Мопед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rot="5400000">
            <a:off x="4103949" y="-180021"/>
            <a:ext cx="931947" cy="1291989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Скутер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714348" y="74594"/>
            <a:ext cx="187220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Велосипед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on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190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3" name="Рисунок 12" descr="1230928722_yamaha_majesty_400_abs_10_1024x768-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572008"/>
            <a:ext cx="190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5" name="Рисунок 14" descr="148195148195pm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5199" y="4464407"/>
            <a:ext cx="190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25003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</a:rPr>
              <a:t>Велосипед</a:t>
            </a:r>
            <a:r>
              <a:rPr lang="ru-RU" sz="1600" dirty="0" smtClean="0">
                <a:solidFill>
                  <a:schemeClr val="bg1"/>
                </a:solidFill>
              </a:rPr>
              <a:t>  </a:t>
            </a:r>
            <a:r>
              <a:rPr lang="ru-RU" sz="1600" b="1" dirty="0" smtClean="0">
                <a:solidFill>
                  <a:schemeClr val="bg1"/>
                </a:solidFill>
              </a:rPr>
              <a:t>колёсно-транспортное средство приводимое в движение мускульной силой человека через ножные педали  или (редко) через ручные рычаги. </a:t>
            </a:r>
            <a:endParaRPr lang="ru-RU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1000108"/>
            <a:ext cx="25717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</a:rPr>
              <a:t>Мопед</a:t>
            </a:r>
            <a:r>
              <a:rPr lang="ru-RU" sz="1600" b="1" dirty="0" smtClean="0">
                <a:solidFill>
                  <a:schemeClr val="bg1"/>
                </a:solidFill>
              </a:rPr>
              <a:t> - это легкое двухколесное транспортное средство, приводимое в движение установленным на нем малолитражным двигателем.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1000108"/>
            <a:ext cx="32758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</a:rPr>
              <a:t>Скутер</a:t>
            </a:r>
            <a:r>
              <a:rPr lang="ru-RU" sz="1600" b="1" dirty="0" smtClean="0">
                <a:solidFill>
                  <a:schemeClr val="bg1"/>
                </a:solidFill>
              </a:rPr>
              <a:t>  или мотороллер — двухколёсное транспортное средство, имеющее диаметр колес от 20 до 35 см (от 8 до 14 дюймов), подвид мотоциклов. Часто скутер включает в себя цельный кузов, а также подставку для ног, которая позволяет удобно сидеть на транспортном средстве практически как на стуле.  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7715200" cy="5793508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Управлять велосипедом по дорогам разрешается лицам не моложе 14 лет, а мопедом – не моложе 16 лет;</a:t>
            </a:r>
          </a:p>
          <a:p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Велосипед -  определяется как «транспортное средство»;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Велосипеды, мопеды, скутеры должны двигаться только по крайней правой полосе в один ряд </a:t>
            </a:r>
            <a:r>
              <a:rPr lang="ru-RU" b="1" i="1" smtClean="0">
                <a:solidFill>
                  <a:schemeClr val="bg1"/>
                </a:solidFill>
              </a:rPr>
              <a:t>как можно </a:t>
            </a:r>
            <a:r>
              <a:rPr lang="ru-RU" b="1" i="1" dirty="0" smtClean="0">
                <a:solidFill>
                  <a:schemeClr val="bg1"/>
                </a:solidFill>
              </a:rPr>
              <a:t>правее. Допускается движение по обочине, если это не создает помех пешеходам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Водителям велосипеда и мопеда запрещается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050" b="1" i="1" dirty="0" smtClean="0">
                <a:solidFill>
                  <a:schemeClr val="bg1"/>
                </a:solidFill>
              </a:rPr>
              <a:t>  </a:t>
            </a:r>
            <a:r>
              <a:rPr lang="ru-RU" sz="1600" b="1" i="1" dirty="0" smtClean="0">
                <a:solidFill>
                  <a:schemeClr val="bg1"/>
                </a:solidFill>
              </a:rPr>
              <a:t>Ездить, не держась за руль хотя бы одной рукой;</a:t>
            </a:r>
          </a:p>
          <a:p>
            <a:pPr lvl="0"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600" b="1" i="1" dirty="0" smtClean="0">
                <a:solidFill>
                  <a:schemeClr val="bg1"/>
                </a:solidFill>
              </a:rPr>
              <a:t>Перевозить пассажиров, кроме ребенка в возрасте до 7 лет на дополнительном сиденье, оборудованном надежными подножками;</a:t>
            </a:r>
          </a:p>
          <a:p>
            <a:pPr lvl="0"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600" b="1" i="1" dirty="0" smtClean="0">
                <a:solidFill>
                  <a:schemeClr val="bg1"/>
                </a:solidFill>
              </a:rPr>
              <a:t>Перевозить груз, который выступает более чем на 0,5 м по длине или ширине за габариты, или груз, мешающий управлению;</a:t>
            </a:r>
          </a:p>
          <a:p>
            <a:pPr lvl="0"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600" b="1" i="1" dirty="0" smtClean="0">
                <a:solidFill>
                  <a:schemeClr val="bg1"/>
                </a:solidFill>
              </a:rPr>
              <a:t>Двигаться по дороге при наличии рядом велосипедной дорожки;</a:t>
            </a:r>
          </a:p>
          <a:p>
            <a:pPr lvl="0"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600" b="1" i="1" dirty="0" smtClean="0">
                <a:solidFill>
                  <a:schemeClr val="bg1"/>
                </a:solidFill>
              </a:rPr>
              <a:t>Поворачивать налево или разворачиваться на дорогах с трамвайным движением и на дорогах, имеющих более одной полосы для движения в данном направлении;</a:t>
            </a:r>
          </a:p>
          <a:p>
            <a:pPr lvl="0"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600" b="1" i="1" dirty="0" smtClean="0">
                <a:solidFill>
                  <a:schemeClr val="bg1"/>
                </a:solidFill>
              </a:rPr>
              <a:t>Двигаться по дороге без застегнутого мотошлема (для водителей мопедов);</a:t>
            </a:r>
          </a:p>
          <a:p>
            <a:pPr>
              <a:lnSpc>
                <a:spcPct val="120000"/>
              </a:lnSpc>
              <a:buFont typeface="Wingdings 2" pitchFamily="18" charset="2"/>
              <a:buChar char=""/>
            </a:pPr>
            <a:r>
              <a:rPr lang="ru-RU" sz="1600" b="1" i="1" dirty="0" smtClean="0">
                <a:solidFill>
                  <a:schemeClr val="bg1"/>
                </a:solidFill>
              </a:rPr>
              <a:t>Запрещается буксировка велосипедов и мопедов, а также велосипедами и мопедами, кроме буксировки прицепа, предназначенного для эксплуатации с велосипедом или мопедом.</a:t>
            </a:r>
            <a:endParaRPr lang="ru-RU" sz="1600" dirty="0" smtClean="0"/>
          </a:p>
          <a:p>
            <a:pPr lvl="0">
              <a:lnSpc>
                <a:spcPct val="120000"/>
              </a:lnSpc>
              <a:buNone/>
            </a:pPr>
            <a:endParaRPr lang="ru-RU" sz="2800" b="1" i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sz="2800" b="1" i="1" dirty="0" smtClean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/>
              <a:t>Для обозначения маневра Правилами предусмотрены следующие знаки </a:t>
            </a:r>
            <a:br>
              <a:rPr lang="ru-RU" sz="3600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b="1" i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Остановка: поднятая вверх рука (любая);</a:t>
            </a:r>
          </a:p>
          <a:p>
            <a:pPr lvl="0"/>
            <a:endParaRPr lang="ru-RU" sz="2600" b="1" i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  <a:p>
            <a:pPr lvl="0"/>
            <a:r>
              <a:rPr lang="ru-RU" sz="2600" b="1" i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Поворот или перестроение направо: вытянутая правая рука, либо вытянутая и согнутая в локте левая;</a:t>
            </a:r>
          </a:p>
          <a:p>
            <a:pPr lvl="0"/>
            <a:endParaRPr lang="ru-RU" sz="2600" b="1" i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  <a:p>
            <a:pPr lvl="0"/>
            <a:r>
              <a:rPr lang="ru-RU" sz="2600" b="1" i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Поворот или перестроение налево: вытянутая левая рука, либо вытянутая и согнутая в локте правая;</a:t>
            </a:r>
          </a:p>
          <a:p>
            <a:pPr lvl="0"/>
            <a:endParaRPr lang="ru-RU" sz="2600" b="1" i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  <a:p>
            <a:r>
              <a:rPr lang="ru-RU" sz="2600" b="1" i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Сигнал левого поворота также рекомендуется подавать при огибании припаркованного у правого края полосы механического транспортного средства.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3975"/>
          <a:ext cx="8390739" cy="6891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41"/>
                <a:gridCol w="426232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  <a:gridCol w="419537"/>
              </a:tblGrid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cap="all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cap="all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cap="all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111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cap="all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6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86512" y="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6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6926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12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3265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14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000108"/>
            <a:ext cx="36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77281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3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3407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13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11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00037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5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21328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8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78619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7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457200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2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578645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4" action="ppaction://hlinksldjump"/>
              </a:rPr>
              <a:t>4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292494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5" action="ppaction://hlinksldjump"/>
              </a:rPr>
              <a:t>9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650083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6" action="ppaction://hlinksldjump"/>
              </a:rPr>
              <a:t>10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6926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9912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816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3768" y="22145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3768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8184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5856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10527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816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8184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7864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39952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1720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39952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6136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786" y="37861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7904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672" y="25649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07904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39952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1670" y="6572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768" y="6572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4328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4048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83768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04048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57884" y="4581128"/>
            <a:ext cx="29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04048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07904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75856" y="42148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0232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0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36096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8144" y="3326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92280" y="10527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92280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92280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92280" y="22145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0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64088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60232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84368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39952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39952" y="22048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39952" y="25649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39952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39952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39952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39952" y="41490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39952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39952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39952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72000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36096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75856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96136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92280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00628" y="4581128"/>
            <a:ext cx="29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07904" y="6572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5576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87624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19672" y="14127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83768" y="26431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83768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19672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19672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87624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51720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15816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83768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86116" y="37890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72000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36096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68144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00192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60232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92280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85786" y="42148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5576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29256" y="4581128"/>
            <a:ext cx="29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28184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60232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92280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75856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75856" y="50006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75856" y="5786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75856" y="6165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275856" y="6572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915816" y="6572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конкурс\Картинки\kompot-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1028" name="Picture 4" descr="C:\Users\user\Desktop\конкурс\Картинки\main_big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1029" name="Picture 5" descr="C:\Users\user\Desktop\160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1030" name="Picture 6" descr="C:\Users\user\Desktop\конкурс\Картинки\reflector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14414" y="4143380"/>
            <a:ext cx="2071702" cy="2357454"/>
          </a:xfrm>
          <a:prstGeom prst="rect">
            <a:avLst/>
          </a:prstGeom>
          <a:noFill/>
        </p:spPr>
      </p:pic>
      <p:pic>
        <p:nvPicPr>
          <p:cNvPr id="1031" name="Picture 7" descr="C:\Users\user\Desktop\конкурс\Картинки\avariyka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14414" y="4214818"/>
            <a:ext cx="2071702" cy="2357453"/>
          </a:xfrm>
          <a:prstGeom prst="rect">
            <a:avLst/>
          </a:prstGeom>
          <a:noFill/>
        </p:spPr>
      </p:pic>
      <p:pic>
        <p:nvPicPr>
          <p:cNvPr id="1032" name="Picture 8" descr="C:\Users\user\Desktop\конкурс\Картинки\148195148195pm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14414" y="4214818"/>
            <a:ext cx="2071702" cy="2357453"/>
          </a:xfrm>
          <a:prstGeom prst="rect">
            <a:avLst/>
          </a:prstGeom>
          <a:noFill/>
        </p:spPr>
      </p:pic>
      <p:pic>
        <p:nvPicPr>
          <p:cNvPr id="1033" name="Picture 9" descr="C:\Users\user\Desktop\конкурс\Картинки\1326980656_d1da49d8a311a18032d3ac84371ce965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14414" y="4214818"/>
            <a:ext cx="2071702" cy="2286016"/>
          </a:xfrm>
          <a:prstGeom prst="rect">
            <a:avLst/>
          </a:prstGeom>
          <a:noFill/>
        </p:spPr>
      </p:pic>
      <p:pic>
        <p:nvPicPr>
          <p:cNvPr id="1034" name="Picture 10" descr="C:\Users\user\Desktop\конкурс\Картинки\15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1035" name="Picture 11" descr="C:\Users\user\Desktop\конкурс\Картинки\f7beae1679c3b0faffaa4c72d5c48567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конкурс\Картинки\22-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2" name="Picture 4" descr="C:\Users\user\Desktop\конкурс\Картинки\0010-013-Znaki-dorozhnogo-dvizhenija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3" name="Picture 5" descr="C:\Users\user\Desktop\конкурс\Картинки\svetofor-2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pic>
        <p:nvPicPr>
          <p:cNvPr id="35" name="Picture 2" descr="G:\конкурс\Картинки\gr-serifos-09-niva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14414" y="4214818"/>
            <a:ext cx="2071702" cy="2357453"/>
          </a:xfrm>
          <a:prstGeom prst="rect">
            <a:avLst/>
          </a:prstGeom>
          <a:noFill/>
        </p:spPr>
      </p:pic>
      <p:sp>
        <p:nvSpPr>
          <p:cNvPr id="129" name="TextBox 128"/>
          <p:cNvSpPr txBox="1"/>
          <p:nvPr/>
        </p:nvSpPr>
        <p:spPr>
          <a:xfrm>
            <a:off x="4499992" y="30003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0" action="ppaction://hlinksldjump"/>
              </a:rPr>
              <a:t>15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00628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429256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857884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215074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643702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072330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500958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929586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358214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" descr="G:\конкурс\Картинки\dtp-tab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sp>
        <p:nvSpPr>
          <p:cNvPr id="148" name="TextBox 147"/>
          <p:cNvSpPr txBox="1"/>
          <p:nvPr/>
        </p:nvSpPr>
        <p:spPr>
          <a:xfrm>
            <a:off x="7884368" y="256490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2" action="ppaction://hlinksldjump"/>
              </a:rPr>
              <a:t>16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956376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29586" y="37861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929586" y="30003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929586" y="4572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929586" y="50006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929586" y="5429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929586" y="42148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85720" y="1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3" action="ppaction://hlinksldjump"/>
              </a:rPr>
              <a:t>17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5" action="ppaction://hlinksldjump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28596" y="3571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8" name="TextBox 157"/>
          <p:cNvSpPr txBox="1"/>
          <p:nvPr/>
        </p:nvSpPr>
        <p:spPr>
          <a:xfrm>
            <a:off x="428596" y="3571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9" name="TextBox 158"/>
          <p:cNvSpPr txBox="1"/>
          <p:nvPr/>
        </p:nvSpPr>
        <p:spPr>
          <a:xfrm>
            <a:off x="357158" y="3571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 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57158" y="7143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57158" y="10715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57158" y="14287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57158" y="178592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57158" y="221455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</a:t>
            </a:r>
          </a:p>
        </p:txBody>
      </p:sp>
      <p:pic>
        <p:nvPicPr>
          <p:cNvPr id="83" name="Picture 2" descr="C:\Users\GAMER\Desktop\868816fc4cacbd6bf00c7fd58898.jpe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214414" y="4214818"/>
            <a:ext cx="2071670" cy="2357454"/>
          </a:xfrm>
          <a:prstGeom prst="rect">
            <a:avLst/>
          </a:prstGeom>
          <a:noFill/>
        </p:spPr>
      </p:pic>
      <p:pic>
        <p:nvPicPr>
          <p:cNvPr id="119" name="Picture 3" descr="C:\Users\GAMER\Desktop\753_617_3_clean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214414" y="4214818"/>
            <a:ext cx="2071701" cy="2357454"/>
          </a:xfrm>
          <a:prstGeom prst="rect">
            <a:avLst/>
          </a:prstGeom>
          <a:noFill/>
        </p:spPr>
      </p:pic>
      <p:pic>
        <p:nvPicPr>
          <p:cNvPr id="8" name="Picture 2" descr="F:\конкурс\Картинки\1-4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1214414" y="4214818"/>
            <a:ext cx="2071702" cy="2357454"/>
          </a:xfrm>
          <a:prstGeom prst="rect">
            <a:avLst/>
          </a:prstGeom>
          <a:noFill/>
        </p:spPr>
      </p:pic>
      <p:sp>
        <p:nvSpPr>
          <p:cNvPr id="166" name="Управляющая кнопка: в конец 165">
            <a:hlinkClick r:id="rId37" action="ppaction://hlinksldjump" highlightClick="1"/>
          </p:cNvPr>
          <p:cNvSpPr/>
          <p:nvPr/>
        </p:nvSpPr>
        <p:spPr>
          <a:xfrm>
            <a:off x="8929686" y="6643686"/>
            <a:ext cx="214314" cy="214314"/>
          </a:xfrm>
          <a:prstGeom prst="actionButtonEn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0"/>
                            </p:stCondLst>
                            <p:childTnLst>
                              <p:par>
                                <p:cTn id="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000"/>
                            </p:stCondLst>
                            <p:childTnLst>
                              <p:par>
                                <p:cTn id="2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500"/>
                            </p:stCondLst>
                            <p:childTnLst>
                              <p:par>
                                <p:cTn id="2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0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500"/>
                            </p:stCondLst>
                            <p:childTnLst>
                              <p:par>
                                <p:cTn id="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500"/>
                            </p:stCondLst>
                            <p:childTnLst>
                              <p:par>
                                <p:cTn id="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500"/>
                            </p:stCondLst>
                            <p:childTnLst>
                              <p:par>
                                <p:cTn id="3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000"/>
                            </p:stCondLst>
                            <p:childTnLst>
                              <p:par>
                                <p:cTn id="3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000"/>
                            </p:stCondLst>
                            <p:childTnLst>
                              <p:par>
                                <p:cTn id="3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500"/>
                            </p:stCondLst>
                            <p:childTnLst>
                              <p:par>
                                <p:cTn id="3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500"/>
                            </p:stCondLst>
                            <p:childTnLst>
                              <p:par>
                                <p:cTn id="3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500"/>
                            </p:stCondLst>
                            <p:childTnLst>
                              <p:par>
                                <p:cTn id="3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500"/>
                            </p:stCondLst>
                            <p:childTnLst>
                              <p:par>
                                <p:cTn id="3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000"/>
                            </p:stCondLst>
                            <p:childTnLst>
                              <p:par>
                                <p:cTn id="3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500"/>
                            </p:stCondLst>
                            <p:childTnLst>
                              <p:par>
                                <p:cTn id="4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000"/>
                            </p:stCondLst>
                            <p:childTnLst>
                              <p:par>
                                <p:cTn id="4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500"/>
                            </p:stCondLst>
                            <p:childTnLst>
                              <p:par>
                                <p:cTn id="4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00"/>
                            </p:stCondLst>
                            <p:childTnLst>
                              <p:par>
                                <p:cTn id="4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500"/>
                            </p:stCondLst>
                            <p:childTnLst>
                              <p:par>
                                <p:cTn id="4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000"/>
                            </p:stCondLst>
                            <p:childTnLst>
                              <p:par>
                                <p:cTn id="4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3500"/>
                            </p:stCondLst>
                            <p:childTnLst>
                              <p:par>
                                <p:cTn id="4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000"/>
                            </p:stCondLst>
                            <p:childTnLst>
                              <p:par>
                                <p:cTn id="4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0"/>
                            </p:stCondLst>
                            <p:childTnLst>
                              <p:par>
                                <p:cTn id="4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00"/>
                            </p:stCondLst>
                            <p:childTnLst>
                              <p:par>
                                <p:cTn id="4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2000"/>
                            </p:stCondLst>
                            <p:childTnLst>
                              <p:par>
                                <p:cTn id="4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2500"/>
                            </p:stCondLst>
                            <p:childTnLst>
                              <p:par>
                                <p:cTn id="4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000"/>
                            </p:stCondLst>
                            <p:childTnLst>
                              <p:par>
                                <p:cTn id="4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3500"/>
                            </p:stCondLst>
                            <p:childTnLst>
                              <p:par>
                                <p:cTn id="4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000"/>
                            </p:stCondLst>
                            <p:childTnLst>
                              <p:par>
                                <p:cTn id="4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4500"/>
                            </p:stCondLst>
                            <p:childTnLst>
                              <p:par>
                                <p:cTn id="4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500"/>
                            </p:stCondLst>
                            <p:childTnLst>
                              <p:par>
                                <p:cTn id="5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0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00"/>
                            </p:stCondLst>
                            <p:childTnLst>
                              <p:par>
                                <p:cTn id="5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000"/>
                            </p:stCondLst>
                            <p:childTnLst>
                              <p:par>
                                <p:cTn id="5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8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2500"/>
                            </p:stCondLst>
                            <p:childTnLst>
                              <p:par>
                                <p:cTn id="5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3000"/>
                            </p:stCondLst>
                            <p:childTnLst>
                              <p:par>
                                <p:cTn id="5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3500"/>
                            </p:stCondLst>
                            <p:childTnLst>
                              <p:par>
                                <p:cTn id="5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0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4000"/>
                            </p:stCondLst>
                            <p:childTnLst>
                              <p:par>
                                <p:cTn id="5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4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4500"/>
                            </p:stCondLst>
                            <p:childTnLst>
                              <p:par>
                                <p:cTn id="5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000"/>
                            </p:stCondLst>
                            <p:childTnLst>
                              <p:par>
                                <p:cTn id="5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00"/>
                            </p:stCondLst>
                            <p:childTnLst>
                              <p:par>
                                <p:cTn id="5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1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5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9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2000"/>
                            </p:stCondLst>
                            <p:childTnLst>
                              <p:par>
                                <p:cTn id="5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2500"/>
                            </p:stCondLst>
                            <p:childTnLst>
                              <p:par>
                                <p:cTn id="5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3000"/>
                            </p:stCondLst>
                            <p:childTnLst>
                              <p:par>
                                <p:cTn id="5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1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500"/>
                            </p:stCondLst>
                            <p:childTnLst>
                              <p:par>
                                <p:cTn id="5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5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9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5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5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2000"/>
                            </p:stCondLst>
                            <p:childTnLst>
                              <p:par>
                                <p:cTn id="59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25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30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35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4000"/>
                            </p:stCondLst>
                            <p:childTnLst>
                              <p:par>
                                <p:cTn id="6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59" grpId="0"/>
      <p:bldP spid="160" grpId="0"/>
      <p:bldP spid="161" grpId="0"/>
      <p:bldP spid="162" grpId="0"/>
      <p:bldP spid="163" grpId="0"/>
      <p:bldP spid="164" grpId="0"/>
      <p:bldP spid="1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316316" cy="244827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Должностное лицо, управляющее движением транспортных средств и пешеходов по переходу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№1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6858016" y="6215082"/>
            <a:ext cx="100811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4282" y="2071678"/>
            <a:ext cx="8658228" cy="352587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3200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Человек,</a:t>
            </a:r>
            <a:r>
              <a:rPr kumimoji="0" lang="ru-RU" sz="3000" b="1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управляющий каким-либо транспортным средством</a:t>
            </a:r>
            <a:endParaRPr kumimoji="0" lang="ru-RU" sz="30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0"/>
            <a:ext cx="8229600" cy="13990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Вопрос №2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603</Words>
  <Application>Microsoft Office PowerPoint</Application>
  <PresentationFormat>Экран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Интерактивный кроссворд</vt:lpstr>
      <vt:lpstr>Справочная  информация</vt:lpstr>
      <vt:lpstr>Слайд 3</vt:lpstr>
      <vt:lpstr>Слайд 4</vt:lpstr>
      <vt:lpstr>Водителям велосипеда и мопеда запрещается</vt:lpstr>
      <vt:lpstr> Для обозначения маневра Правилами предусмотрены следующие знаки  </vt:lpstr>
      <vt:lpstr>Слайд 7</vt:lpstr>
      <vt:lpstr>Слайд 8</vt:lpstr>
      <vt:lpstr>Слайд 9</vt:lpstr>
      <vt:lpstr>Вопрос №3</vt:lpstr>
      <vt:lpstr>Вопрос №4</vt:lpstr>
      <vt:lpstr>Вопрос №5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Руководитель проекта: мастер производственного обучения Политехнического Колледжа №50  Татьяна Фёдоровна Лебедева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127</cp:revision>
  <dcterms:created xsi:type="dcterms:W3CDTF">2012-02-15T16:36:03Z</dcterms:created>
  <dcterms:modified xsi:type="dcterms:W3CDTF">2012-12-31T18:37:35Z</dcterms:modified>
</cp:coreProperties>
</file>