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72"/>
  </p:notesMasterIdLst>
  <p:handoutMasterIdLst>
    <p:handoutMasterId r:id="rId73"/>
  </p:handoutMasterIdLst>
  <p:sldIdLst>
    <p:sldId id="324" r:id="rId5"/>
    <p:sldId id="256" r:id="rId6"/>
    <p:sldId id="258" r:id="rId7"/>
    <p:sldId id="257" r:id="rId8"/>
    <p:sldId id="260" r:id="rId9"/>
    <p:sldId id="261" r:id="rId10"/>
    <p:sldId id="259" r:id="rId11"/>
    <p:sldId id="262" r:id="rId12"/>
    <p:sldId id="263" r:id="rId13"/>
    <p:sldId id="264" r:id="rId14"/>
    <p:sldId id="271" r:id="rId15"/>
    <p:sldId id="265" r:id="rId16"/>
    <p:sldId id="284" r:id="rId17"/>
    <p:sldId id="295" r:id="rId18"/>
    <p:sldId id="267" r:id="rId19"/>
    <p:sldId id="272" r:id="rId20"/>
    <p:sldId id="276" r:id="rId21"/>
    <p:sldId id="283" r:id="rId22"/>
    <p:sldId id="285" r:id="rId23"/>
    <p:sldId id="268" r:id="rId24"/>
    <p:sldId id="273" r:id="rId25"/>
    <p:sldId id="277" r:id="rId26"/>
    <p:sldId id="282" r:id="rId27"/>
    <p:sldId id="296" r:id="rId28"/>
    <p:sldId id="269" r:id="rId29"/>
    <p:sldId id="274" r:id="rId30"/>
    <p:sldId id="278" r:id="rId31"/>
    <p:sldId id="281" r:id="rId32"/>
    <p:sldId id="297" r:id="rId33"/>
    <p:sldId id="270" r:id="rId34"/>
    <p:sldId id="275" r:id="rId35"/>
    <p:sldId id="279" r:id="rId36"/>
    <p:sldId id="280" r:id="rId37"/>
    <p:sldId id="298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9" r:id="rId48"/>
    <p:sldId id="301" r:id="rId49"/>
    <p:sldId id="302" r:id="rId50"/>
    <p:sldId id="303" r:id="rId51"/>
    <p:sldId id="304" r:id="rId52"/>
    <p:sldId id="305" r:id="rId53"/>
    <p:sldId id="306" r:id="rId54"/>
    <p:sldId id="320" r:id="rId55"/>
    <p:sldId id="308" r:id="rId56"/>
    <p:sldId id="310" r:id="rId57"/>
    <p:sldId id="314" r:id="rId58"/>
    <p:sldId id="315" r:id="rId59"/>
    <p:sldId id="316" r:id="rId60"/>
    <p:sldId id="317" r:id="rId61"/>
    <p:sldId id="319" r:id="rId62"/>
    <p:sldId id="323" r:id="rId63"/>
    <p:sldId id="322" r:id="rId64"/>
    <p:sldId id="325" r:id="rId65"/>
    <p:sldId id="321" r:id="rId66"/>
    <p:sldId id="307" r:id="rId67"/>
    <p:sldId id="318" r:id="rId68"/>
    <p:sldId id="309" r:id="rId69"/>
    <p:sldId id="311" r:id="rId70"/>
    <p:sldId id="312" r:id="rId7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832" autoAdjust="0"/>
    <p:restoredTop sz="94660"/>
  </p:normalViewPr>
  <p:slideViewPr>
    <p:cSldViewPr>
      <p:cViewPr>
        <p:scale>
          <a:sx n="50" d="100"/>
          <a:sy n="50" d="100"/>
        </p:scale>
        <p:origin x="-69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A7E96-0413-4C01-9360-2146072BC45D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A3AC9-75A7-4C57-9204-80FE4A93D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A3AC9-75A7-4C57-9204-80FE4A93DD5F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4148138"/>
            <a:ext cx="6227763" cy="100806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860800"/>
            <a:ext cx="6048375" cy="1109663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721225"/>
            <a:ext cx="6048375" cy="696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1/8/2013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1/8/2013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1/8/2013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1/8/2013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1/8/2013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1/8/2013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1/8/2013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9.jpeg"/><Relationship Id="rId4" Type="http://schemas.openxmlformats.org/officeDocument/2006/relationships/image" Target="../media/image8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14554"/>
            <a:ext cx="9144000" cy="221457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Элементы второй группы </a:t>
            </a:r>
            <a:br>
              <a:rPr lang="ru-RU" sz="6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6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главной подгруппы и их соединения</a:t>
            </a:r>
            <a:endParaRPr lang="ru-RU" sz="6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643446"/>
            <a:ext cx="7772400" cy="11997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выполнила учитель химии</a:t>
            </a:r>
          </a:p>
          <a:p>
            <a:r>
              <a:rPr lang="ru-RU" dirty="0" smtClean="0"/>
              <a:t>СОШ №15 г.о. Электросталь </a:t>
            </a:r>
          </a:p>
          <a:p>
            <a:r>
              <a:rPr lang="ru-RU" dirty="0" smtClean="0"/>
              <a:t>Орешина Т.А.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6050" y="1000108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к уроку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143380"/>
            <a:ext cx="6429388" cy="214314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143380"/>
            <a:ext cx="6500826" cy="2143140"/>
          </a:xfrm>
          <a:noFill/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В природе магний – горы доломита</a:t>
            </a:r>
            <a:b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Нагромождает в горные хребты.</a:t>
            </a:r>
            <a:b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В асбесте, тальке он и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магнезине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,</a:t>
            </a:r>
            <a:b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В голубизне морских глубин.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0"/>
            <a:ext cx="121441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Mg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инка\Desktop\химия\магний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6486526" cy="36480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1000108"/>
            <a:ext cx="3500462" cy="1293818"/>
          </a:xfrm>
        </p:spPr>
        <p:txBody>
          <a:bodyPr>
            <a:normAutofit/>
          </a:bodyPr>
          <a:lstStyle/>
          <a:p>
            <a:r>
              <a:rPr lang="uk-UA" sz="6000" b="1" dirty="0" err="1" smtClean="0">
                <a:solidFill>
                  <a:srgbClr val="0070C0"/>
                </a:solidFill>
                <a:latin typeface="Monotype Corsiva" pitchFamily="66" charset="0"/>
              </a:rPr>
              <a:t>Магний</a:t>
            </a:r>
            <a:endParaRPr lang="ru-RU" sz="6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8148" y="0"/>
            <a:ext cx="1285852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Mg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Picture 3" descr="C:\Users\Полинка\Desktop\химия\магний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857496"/>
            <a:ext cx="4857290" cy="3643338"/>
          </a:xfrm>
          <a:prstGeom prst="rect">
            <a:avLst/>
          </a:prstGeom>
          <a:noFill/>
        </p:spPr>
      </p:pic>
      <p:pic>
        <p:nvPicPr>
          <p:cNvPr id="1028" name="Picture 4" descr="C:\Users\Полинка\Desktop\химия\магний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571744"/>
            <a:ext cx="5153022" cy="3994063"/>
          </a:xfrm>
          <a:prstGeom prst="rect">
            <a:avLst/>
          </a:prstGeom>
          <a:noFill/>
        </p:spPr>
      </p:pic>
      <p:pic>
        <p:nvPicPr>
          <p:cNvPr id="1029" name="Picture 5" descr="C:\Users\Полинка\Desktop\химия\магний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536433"/>
            <a:ext cx="5338752" cy="4019318"/>
          </a:xfrm>
          <a:prstGeom prst="rect">
            <a:avLst/>
          </a:prstGeom>
          <a:noFill/>
        </p:spPr>
      </p:pic>
      <p:pic>
        <p:nvPicPr>
          <p:cNvPr id="1030" name="Picture 6" descr="C:\Users\Полинка\Desktop\химия\магний 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553885"/>
            <a:ext cx="5429288" cy="4071966"/>
          </a:xfrm>
          <a:prstGeom prst="rect">
            <a:avLst/>
          </a:prstGeom>
          <a:noFill/>
        </p:spPr>
      </p:pic>
      <p:pic>
        <p:nvPicPr>
          <p:cNvPr id="1031" name="Picture 7" descr="C:\Users\Полинка\Desktop\химия\магний 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2571744"/>
            <a:ext cx="5476880" cy="4071941"/>
          </a:xfrm>
          <a:prstGeom prst="rect">
            <a:avLst/>
          </a:prstGeom>
          <a:noFill/>
        </p:spPr>
      </p:pic>
      <p:pic>
        <p:nvPicPr>
          <p:cNvPr id="1032" name="Picture 8" descr="C:\Users\Полинка\Desktop\химия\магний 7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2294103"/>
            <a:ext cx="5715040" cy="5531996"/>
          </a:xfrm>
          <a:prstGeom prst="rect">
            <a:avLst/>
          </a:prstGeom>
          <a:noFill/>
        </p:spPr>
      </p:pic>
      <p:pic>
        <p:nvPicPr>
          <p:cNvPr id="1033" name="Picture 9" descr="C:\Users\Полинка\Desktop\химия\магний 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2507808"/>
            <a:ext cx="5262586" cy="4131130"/>
          </a:xfrm>
          <a:prstGeom prst="rect">
            <a:avLst/>
          </a:prstGeom>
          <a:noFill/>
        </p:spPr>
      </p:pic>
      <p:pic>
        <p:nvPicPr>
          <p:cNvPr id="1034" name="Picture 10" descr="C:\Users\Полинка\Desktop\химия\магний 9.jpg"/>
          <p:cNvPicPr>
            <a:picLocks noChangeAspect="1" noChangeArrowheads="1"/>
          </p:cNvPicPr>
          <p:nvPr/>
        </p:nvPicPr>
        <p:blipFill>
          <a:blip r:embed="rId10" cstate="print"/>
          <a:srcRect b="23660"/>
          <a:stretch>
            <a:fillRect/>
          </a:stretch>
        </p:blipFill>
        <p:spPr bwMode="auto">
          <a:xfrm>
            <a:off x="285720" y="2428868"/>
            <a:ext cx="4563626" cy="4214842"/>
          </a:xfrm>
          <a:prstGeom prst="rect">
            <a:avLst/>
          </a:prstGeom>
          <a:noFill/>
        </p:spPr>
      </p:pic>
      <p:pic>
        <p:nvPicPr>
          <p:cNvPr id="1035" name="Picture 11" descr="C:\Users\Полинка\Desktop\химия\магний 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71934" y="2428868"/>
            <a:ext cx="4839652" cy="42207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571480"/>
            <a:ext cx="5429288" cy="857256"/>
          </a:xfrm>
        </p:spPr>
        <p:txBody>
          <a:bodyPr>
            <a:noAutofit/>
          </a:bodyPr>
          <a:lstStyle/>
          <a:p>
            <a:r>
              <a:rPr lang="uk-UA" sz="6000" b="1" dirty="0" err="1" smtClean="0">
                <a:latin typeface="Monotype Corsiva" pitchFamily="66" charset="0"/>
              </a:rPr>
              <a:t>Свойства</a:t>
            </a:r>
            <a:r>
              <a:rPr lang="uk-UA" sz="6000" b="1" dirty="0" smtClean="0">
                <a:latin typeface="Monotype Corsiva" pitchFamily="66" charset="0"/>
              </a:rPr>
              <a:t> </a:t>
            </a:r>
            <a:r>
              <a:rPr lang="uk-UA" sz="6000" b="1" dirty="0" err="1" smtClean="0">
                <a:latin typeface="Monotype Corsiva" pitchFamily="66" charset="0"/>
              </a:rPr>
              <a:t>магния</a:t>
            </a:r>
            <a:endParaRPr lang="uk-UA" sz="6000" b="1" dirty="0">
              <a:latin typeface="Monotype Corsiva" pitchFamily="66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71612"/>
            <a:ext cx="8391554" cy="4929222"/>
          </a:xfrm>
          <a:solidFill>
            <a:srgbClr val="0070C0"/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Легкий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Ковкий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Обладает</a:t>
            </a: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металлическим</a:t>
            </a: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блеском</a:t>
            </a:r>
            <a:endParaRPr lang="uk-UA" sz="40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Обладает</a:t>
            </a: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защитной</a:t>
            </a: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пленкой</a:t>
            </a:r>
            <a:endParaRPr lang="uk-UA" sz="40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Горит</a:t>
            </a: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белым</a:t>
            </a: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пламенем</a:t>
            </a:r>
            <a:endParaRPr lang="uk-UA" sz="40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Пластичен</a:t>
            </a:r>
            <a:endParaRPr lang="uk-UA" sz="40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Поддается</a:t>
            </a: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обработке</a:t>
            </a:r>
            <a:endParaRPr lang="uk-UA" sz="40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uk-UA" sz="40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8148" y="0"/>
            <a:ext cx="1285852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Mg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7500990" cy="935039"/>
          </a:xfrm>
        </p:spPr>
        <p:txBody>
          <a:bodyPr>
            <a:noAutofit/>
          </a:bodyPr>
          <a:lstStyle/>
          <a:p>
            <a:r>
              <a:rPr lang="uk-UA" sz="6000" b="1" dirty="0" err="1" smtClean="0">
                <a:latin typeface="Monotype Corsiva" pitchFamily="66" charset="0"/>
              </a:rPr>
              <a:t>Использование</a:t>
            </a:r>
            <a:r>
              <a:rPr lang="uk-UA" sz="6000" b="1" dirty="0" smtClean="0">
                <a:latin typeface="Monotype Corsiva" pitchFamily="66" charset="0"/>
              </a:rPr>
              <a:t> </a:t>
            </a:r>
            <a:r>
              <a:rPr lang="uk-UA" sz="6000" b="1" dirty="0" err="1" smtClean="0">
                <a:latin typeface="Monotype Corsiva" pitchFamily="66" charset="0"/>
              </a:rPr>
              <a:t>магния</a:t>
            </a:r>
            <a:endParaRPr lang="uk-UA" sz="6000" b="1" dirty="0">
              <a:latin typeface="Monotype Corsiva" pitchFamily="66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357298"/>
            <a:ext cx="8715436" cy="5286412"/>
          </a:xfrm>
          <a:solidFill>
            <a:srgbClr val="0070C0"/>
          </a:solidFill>
        </p:spPr>
        <p:txBody>
          <a:bodyPr>
            <a:normAutofit fontScale="40000" lnSpcReduction="20000"/>
          </a:bodyPr>
          <a:lstStyle/>
          <a:p>
            <a:pPr>
              <a:buBlip>
                <a:blip r:embed="rId2"/>
              </a:buBlip>
            </a:pPr>
            <a:r>
              <a:rPr lang="ru-RU" sz="8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Военное дело</a:t>
            </a:r>
          </a:p>
          <a:p>
            <a:pPr>
              <a:buNone/>
            </a:pPr>
            <a:r>
              <a:rPr lang="ru-RU" sz="8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Свойство магния гореть белым ослепительным пламенем широко используется в военной технике для изготовления осветительных и сигнальных ракет, трассирующих пуль и снарядов, зажигательных бомб. </a:t>
            </a:r>
          </a:p>
          <a:p>
            <a:pPr>
              <a:buBlip>
                <a:blip r:embed="rId2"/>
              </a:buBlip>
            </a:pPr>
            <a:r>
              <a:rPr lang="ru-RU" sz="8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Фотография</a:t>
            </a:r>
          </a:p>
          <a:p>
            <a:pPr>
              <a:buNone/>
            </a:pPr>
            <a:r>
              <a:rPr lang="ru-RU" sz="8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Магниевый порошок с окисляющими добавками применялся (и применяется сейчас в редких случаях) в фотоделе в химических фотовспышках (магниевая фотовспышка).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endParaRPr lang="uk-UA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0"/>
            <a:ext cx="121441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Mg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2" name="Picture 6" descr="http://bigpicture.ru/wp-content/uploads/2010/05/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429684" cy="55601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5538" name="Picture 2" descr="http://chemistry-chemists.com/N3_2012/U3/img/magnesium_flash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4572000" cy="6096001"/>
          </a:xfrm>
          <a:prstGeom prst="rect">
            <a:avLst/>
          </a:prstGeom>
          <a:noFill/>
        </p:spPr>
      </p:pic>
      <p:pic>
        <p:nvPicPr>
          <p:cNvPr id="65540" name="Picture 4" descr="http://upload.wikimedia.org/wikipedia/commons/thumb/1/1d/1909_Victor_Flash_Lamp.jpg/270px-1909_Victor_Flash_Lam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1232" y="357166"/>
            <a:ext cx="4554154" cy="6072207"/>
          </a:xfrm>
          <a:prstGeom prst="rect">
            <a:avLst/>
          </a:prstGeom>
          <a:noFill/>
        </p:spPr>
      </p:pic>
      <p:pic>
        <p:nvPicPr>
          <p:cNvPr id="65544" name="Picture 8" descr="http://s56.radikal.ru/i151/0905/20/d08321a005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85728"/>
            <a:ext cx="4264134" cy="6179905"/>
          </a:xfrm>
          <a:prstGeom prst="rect">
            <a:avLst/>
          </a:prstGeom>
          <a:noFill/>
        </p:spPr>
      </p:pic>
      <p:pic>
        <p:nvPicPr>
          <p:cNvPr id="65546" name="Picture 10" descr="http://yahtomir.ru/wp-content/uploads/2010/09/S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462" y="285728"/>
            <a:ext cx="4867124" cy="619603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929586" y="0"/>
            <a:ext cx="121441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Mg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143380"/>
            <a:ext cx="6215074" cy="214314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4143380"/>
            <a:ext cx="5786478" cy="2143140"/>
          </a:xfrm>
          <a:noFill/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В земной коре его не мало,</a:t>
            </a:r>
            <a:b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В  достатке гипс и известняк.</a:t>
            </a:r>
            <a:b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Слагают горы мел и мрамор,</a:t>
            </a:r>
            <a:b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В морской воде он и в костях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0"/>
            <a:ext cx="121441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928670"/>
            <a:ext cx="3714776" cy="86519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  <a:t>Кальций</a:t>
            </a:r>
            <a:endParaRPr lang="ru-RU" sz="6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74476" y="0"/>
            <a:ext cx="106952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Ca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 descr="C:\Users\Полинка\Desktop\химия\кальций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43182"/>
            <a:ext cx="5715000" cy="3949700"/>
          </a:xfrm>
          <a:prstGeom prst="rect">
            <a:avLst/>
          </a:prstGeom>
          <a:noFill/>
        </p:spPr>
      </p:pic>
      <p:pic>
        <p:nvPicPr>
          <p:cNvPr id="2051" name="Picture 3" descr="C:\Users\Полинка\Desktop\химия\кальций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56096"/>
            <a:ext cx="4143404" cy="3915165"/>
          </a:xfrm>
          <a:prstGeom prst="rect">
            <a:avLst/>
          </a:prstGeom>
          <a:noFill/>
        </p:spPr>
      </p:pic>
      <p:pic>
        <p:nvPicPr>
          <p:cNvPr id="2052" name="Picture 4" descr="C:\Users\Полинка\Desktop\химия\кальций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662158"/>
            <a:ext cx="6143668" cy="3943427"/>
          </a:xfrm>
          <a:prstGeom prst="rect">
            <a:avLst/>
          </a:prstGeom>
          <a:noFill/>
        </p:spPr>
      </p:pic>
      <p:pic>
        <p:nvPicPr>
          <p:cNvPr id="2053" name="Picture 5" descr="C:\Users\Полинка\Desktop\химия\кальций 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643182"/>
            <a:ext cx="5202238" cy="3902075"/>
          </a:xfrm>
          <a:prstGeom prst="rect">
            <a:avLst/>
          </a:prstGeom>
          <a:noFill/>
        </p:spPr>
      </p:pic>
      <p:pic>
        <p:nvPicPr>
          <p:cNvPr id="2054" name="Picture 6" descr="C:\Users\Полинка\Desktop\химия\кальций 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607443"/>
            <a:ext cx="5286412" cy="3964809"/>
          </a:xfrm>
          <a:prstGeom prst="rect">
            <a:avLst/>
          </a:prstGeom>
          <a:noFill/>
        </p:spPr>
      </p:pic>
      <p:pic>
        <p:nvPicPr>
          <p:cNvPr id="2055" name="Picture 7" descr="C:\Users\Полинка\Desktop\химия\кальций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2657189"/>
            <a:ext cx="5429254" cy="3938871"/>
          </a:xfrm>
          <a:prstGeom prst="rect">
            <a:avLst/>
          </a:prstGeom>
          <a:noFill/>
        </p:spPr>
      </p:pic>
      <p:pic>
        <p:nvPicPr>
          <p:cNvPr id="2056" name="Picture 8" descr="C:\Users\Полинка\Desktop\химия\кальций 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2639932"/>
            <a:ext cx="5643602" cy="3937084"/>
          </a:xfrm>
          <a:prstGeom prst="rect">
            <a:avLst/>
          </a:prstGeom>
          <a:noFill/>
        </p:spPr>
      </p:pic>
      <p:pic>
        <p:nvPicPr>
          <p:cNvPr id="2057" name="Picture 9" descr="C:\Users\Полинка\Desktop\химия\кальций 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2643182"/>
            <a:ext cx="5191143" cy="4001899"/>
          </a:xfrm>
          <a:prstGeom prst="rect">
            <a:avLst/>
          </a:prstGeom>
          <a:noFill/>
        </p:spPr>
      </p:pic>
      <p:pic>
        <p:nvPicPr>
          <p:cNvPr id="2058" name="Picture 10" descr="C:\Users\Полинка\Desktop\химия\кальций 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19" y="2571708"/>
            <a:ext cx="4653717" cy="4072002"/>
          </a:xfrm>
          <a:prstGeom prst="rect">
            <a:avLst/>
          </a:prstGeom>
          <a:noFill/>
        </p:spPr>
      </p:pic>
      <p:pic>
        <p:nvPicPr>
          <p:cNvPr id="2059" name="Picture 11" descr="C:\Users\Полинка\Desktop\химия\кальций 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8992" y="2571743"/>
            <a:ext cx="5437190" cy="40778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1357298"/>
            <a:ext cx="5572164" cy="649287"/>
          </a:xfrm>
        </p:spPr>
        <p:txBody>
          <a:bodyPr>
            <a:noAutofit/>
          </a:bodyPr>
          <a:lstStyle/>
          <a:p>
            <a:r>
              <a:rPr lang="uk-UA" sz="6000" b="1" dirty="0" err="1" smtClean="0">
                <a:latin typeface="Monotype Corsiva" pitchFamily="66" charset="0"/>
              </a:rPr>
              <a:t>Свойства</a:t>
            </a:r>
            <a:r>
              <a:rPr lang="uk-UA" sz="6000" b="1" dirty="0" smtClean="0">
                <a:latin typeface="Monotype Corsiva" pitchFamily="66" charset="0"/>
              </a:rPr>
              <a:t> </a:t>
            </a:r>
            <a:r>
              <a:rPr lang="uk-UA" sz="6000" b="1" dirty="0" err="1" smtClean="0">
                <a:latin typeface="Monotype Corsiva" pitchFamily="66" charset="0"/>
              </a:rPr>
              <a:t>кальция</a:t>
            </a:r>
            <a:endParaRPr lang="uk-UA" sz="6000" b="1" dirty="0">
              <a:latin typeface="Monotype Corsiva" pitchFamily="66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2714620"/>
            <a:ext cx="8391554" cy="3786214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Полупроводник</a:t>
            </a:r>
            <a:endParaRPr lang="uk-UA" sz="40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Обладает</a:t>
            </a: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металлическим</a:t>
            </a: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блеском</a:t>
            </a:r>
            <a:endParaRPr lang="uk-UA" sz="40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Пластичен</a:t>
            </a:r>
            <a:endParaRPr lang="uk-UA" sz="40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Ковкий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Мягкий</a:t>
            </a:r>
            <a:endParaRPr lang="uk-UA" sz="40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Взаимодействует</a:t>
            </a: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с кислотами</a:t>
            </a:r>
          </a:p>
          <a:p>
            <a:pPr>
              <a:lnSpc>
                <a:spcPct val="80000"/>
              </a:lnSpc>
              <a:buNone/>
            </a:pPr>
            <a:endParaRPr lang="uk-UA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8148" y="0"/>
            <a:ext cx="1285852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uiExpand="1" build="p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7500990" cy="935039"/>
          </a:xfrm>
        </p:spPr>
        <p:txBody>
          <a:bodyPr>
            <a:noAutofit/>
          </a:bodyPr>
          <a:lstStyle/>
          <a:p>
            <a:r>
              <a:rPr lang="uk-UA" sz="6000" b="1" dirty="0" err="1" smtClean="0">
                <a:latin typeface="Monotype Corsiva" pitchFamily="66" charset="0"/>
              </a:rPr>
              <a:t>Использование</a:t>
            </a:r>
            <a:r>
              <a:rPr lang="uk-UA" sz="6000" b="1" dirty="0" smtClean="0">
                <a:latin typeface="Monotype Corsiva" pitchFamily="66" charset="0"/>
              </a:rPr>
              <a:t> </a:t>
            </a:r>
            <a:r>
              <a:rPr lang="uk-UA" sz="6000" b="1" dirty="0" err="1" smtClean="0">
                <a:latin typeface="Monotype Corsiva" pitchFamily="66" charset="0"/>
              </a:rPr>
              <a:t>кальция</a:t>
            </a:r>
            <a:endParaRPr lang="uk-UA" sz="6000" b="1" dirty="0">
              <a:latin typeface="Monotype Corsiva" pitchFamily="66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214422"/>
            <a:ext cx="8715436" cy="5429288"/>
          </a:xfrm>
          <a:solidFill>
            <a:srgbClr val="0070C0"/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Главное применение металлического кальция — это использование его как восстановителя при получении металлов, особенно никеля, меди и нержавеющей стали. 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Кальций и его гидрид используются также для получения </a:t>
            </a:r>
            <a:r>
              <a:rPr lang="ru-RU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трудновосстанавливаемых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металлов, таких, как хром, торий и уран. 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Сплавы кальция со свинцом находят применение в аккумуляторных батареях и подшипниковых сплавах. 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Кальциевые гранулы используются также для удаления следов воздуха из электровакуумных приборов.</a:t>
            </a:r>
            <a:endParaRPr lang="uk-UA" sz="32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74476" y="0"/>
            <a:ext cx="106952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Аккумуляторные батареи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vazik.ru/plugins/content/images/images/vaz2105-04/rukovodstvo/elektrooborudovanie/akkumuly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5185016" cy="4500594"/>
          </a:xfrm>
          <a:prstGeom prst="rect">
            <a:avLst/>
          </a:prstGeom>
          <a:noFill/>
        </p:spPr>
      </p:pic>
      <p:pic>
        <p:nvPicPr>
          <p:cNvPr id="1028" name="Picture 4" descr="http://www.windsolardiy.com/images/stories/batt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408421" y="663490"/>
            <a:ext cx="4357697" cy="6602571"/>
          </a:xfrm>
          <a:prstGeom prst="rect">
            <a:avLst/>
          </a:prstGeom>
          <a:noFill/>
        </p:spPr>
      </p:pic>
      <p:pic>
        <p:nvPicPr>
          <p:cNvPr id="1030" name="Picture 6" descr="http://www.bkar.ru/isk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14488"/>
            <a:ext cx="5286412" cy="4607753"/>
          </a:xfrm>
          <a:prstGeom prst="rect">
            <a:avLst/>
          </a:prstGeom>
          <a:noFill/>
        </p:spPr>
      </p:pic>
      <p:pic>
        <p:nvPicPr>
          <p:cNvPr id="1032" name="Picture 8" descr="http://www.lpm.su/Image/equip/b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643050"/>
            <a:ext cx="5662583" cy="459777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074476" y="0"/>
            <a:ext cx="106952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143380"/>
            <a:ext cx="7143768" cy="27146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143380"/>
            <a:ext cx="6858016" cy="2714620"/>
          </a:xfrm>
          <a:noFill/>
        </p:spPr>
        <p:txBody>
          <a:bodyPr/>
          <a:lstStyle/>
          <a:p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Велики законы мирозданья</a:t>
            </a:r>
            <a:b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В сущности, наивны и просты.</a:t>
            </a:r>
            <a:b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И порой Вам не хватает знания</a:t>
            </a:r>
            <a:b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4000" dirty="0" smtClean="0">
                <a:solidFill>
                  <a:schemeClr val="bg1"/>
                </a:solidFill>
                <a:latin typeface="Monotype Corsiva" pitchFamily="66" charset="0"/>
              </a:rPr>
              <a:t>Для разгадки этой простоты.</a:t>
            </a:r>
            <a:endParaRPr lang="uk-UA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143380"/>
            <a:ext cx="6786578" cy="214314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143380"/>
            <a:ext cx="6786578" cy="2143140"/>
          </a:xfrm>
          <a:noFill/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Участник фейерверков непременный,</a:t>
            </a:r>
            <a:b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«Металлом красного огня»</a:t>
            </a:r>
            <a:b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Поэт и химик, академик Ферсман</a:t>
            </a:r>
            <a:b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Так очень метко стронций назвал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0"/>
            <a:ext cx="121441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Sr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1357298"/>
            <a:ext cx="3571900" cy="508000"/>
          </a:xfrm>
        </p:spPr>
        <p:txBody>
          <a:bodyPr>
            <a:noAutofit/>
          </a:bodyPr>
          <a:lstStyle/>
          <a:p>
            <a:r>
              <a:rPr lang="uk-UA" sz="6000" b="1" dirty="0" err="1" smtClean="0">
                <a:solidFill>
                  <a:srgbClr val="0070C0"/>
                </a:solidFill>
                <a:latin typeface="Monotype Corsiva" pitchFamily="66" charset="0"/>
              </a:rPr>
              <a:t>Стронций</a:t>
            </a:r>
            <a:endParaRPr lang="ru-RU" sz="6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74476" y="0"/>
            <a:ext cx="106952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Sr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 descr="C:\Users\Полинка\Desktop\химия\стронций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43182"/>
            <a:ext cx="5202238" cy="3902075"/>
          </a:xfrm>
          <a:prstGeom prst="rect">
            <a:avLst/>
          </a:prstGeom>
          <a:noFill/>
        </p:spPr>
      </p:pic>
      <p:pic>
        <p:nvPicPr>
          <p:cNvPr id="3075" name="Picture 3" descr="C:\Users\Полинка\Desktop\химия\стронций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643182"/>
            <a:ext cx="3881438" cy="3881438"/>
          </a:xfrm>
          <a:prstGeom prst="rect">
            <a:avLst/>
          </a:prstGeom>
          <a:noFill/>
        </p:spPr>
      </p:pic>
      <p:pic>
        <p:nvPicPr>
          <p:cNvPr id="3076" name="Picture 4" descr="C:\Users\Полинка\Desktop\химия\стронций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623627"/>
            <a:ext cx="5357850" cy="3891242"/>
          </a:xfrm>
          <a:prstGeom prst="rect">
            <a:avLst/>
          </a:prstGeom>
          <a:noFill/>
        </p:spPr>
      </p:pic>
      <p:pic>
        <p:nvPicPr>
          <p:cNvPr id="3077" name="Picture 5" descr="C:\Users\Полинка\Desktop\химия\стронций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678912"/>
            <a:ext cx="5059362" cy="3794907"/>
          </a:xfrm>
          <a:prstGeom prst="rect">
            <a:avLst/>
          </a:prstGeom>
          <a:noFill/>
        </p:spPr>
      </p:pic>
      <p:pic>
        <p:nvPicPr>
          <p:cNvPr id="3078" name="Picture 6" descr="C:\Users\Полинка\Desktop\химия\стронций 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563778"/>
            <a:ext cx="4000528" cy="4000528"/>
          </a:xfrm>
          <a:prstGeom prst="rect">
            <a:avLst/>
          </a:prstGeom>
          <a:noFill/>
        </p:spPr>
      </p:pic>
      <p:pic>
        <p:nvPicPr>
          <p:cNvPr id="3079" name="Picture 7" descr="C:\Users\Полинка\Desktop\химия\стронций 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2571744"/>
            <a:ext cx="3992562" cy="3992562"/>
          </a:xfrm>
          <a:prstGeom prst="rect">
            <a:avLst/>
          </a:prstGeom>
          <a:noFill/>
        </p:spPr>
      </p:pic>
      <p:pic>
        <p:nvPicPr>
          <p:cNvPr id="3080" name="Picture 8" descr="C:\Users\Полинка\Desktop\химия\стронций 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2571744"/>
            <a:ext cx="4064000" cy="3992562"/>
          </a:xfrm>
          <a:prstGeom prst="rect">
            <a:avLst/>
          </a:prstGeom>
          <a:noFill/>
        </p:spPr>
      </p:pic>
      <p:pic>
        <p:nvPicPr>
          <p:cNvPr id="3081" name="Picture 9" descr="C:\Users\Полинка\Desktop\химия\стронций 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2605058"/>
            <a:ext cx="4000528" cy="4000528"/>
          </a:xfrm>
          <a:prstGeom prst="rect">
            <a:avLst/>
          </a:prstGeom>
          <a:noFill/>
        </p:spPr>
      </p:pic>
      <p:pic>
        <p:nvPicPr>
          <p:cNvPr id="3082" name="Picture 10" descr="C:\Users\Полинка\Desktop\химия\стронций 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2571744"/>
            <a:ext cx="4048124" cy="4048124"/>
          </a:xfrm>
          <a:prstGeom prst="rect">
            <a:avLst/>
          </a:prstGeom>
          <a:noFill/>
        </p:spPr>
      </p:pic>
      <p:pic>
        <p:nvPicPr>
          <p:cNvPr id="3083" name="Picture 11" descr="C:\Users\Полинка\Desktop\химия\стронций 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28794" y="2500306"/>
            <a:ext cx="4479943" cy="41005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714356"/>
            <a:ext cx="5786478" cy="935039"/>
          </a:xfrm>
        </p:spPr>
        <p:txBody>
          <a:bodyPr>
            <a:noAutofit/>
          </a:bodyPr>
          <a:lstStyle/>
          <a:p>
            <a:r>
              <a:rPr lang="uk-UA" sz="6000" b="1" dirty="0" err="1" smtClean="0">
                <a:latin typeface="Monotype Corsiva" pitchFamily="66" charset="0"/>
              </a:rPr>
              <a:t>Свойства</a:t>
            </a:r>
            <a:r>
              <a:rPr lang="uk-UA" sz="6000" b="1" dirty="0" smtClean="0">
                <a:latin typeface="Monotype Corsiva" pitchFamily="66" charset="0"/>
              </a:rPr>
              <a:t> </a:t>
            </a:r>
            <a:r>
              <a:rPr lang="ru-RU" sz="6000" b="1" dirty="0" smtClean="0">
                <a:latin typeface="Monotype Corsiva" pitchFamily="66" charset="0"/>
              </a:rPr>
              <a:t>стронция</a:t>
            </a:r>
            <a:endParaRPr lang="uk-UA" sz="6000" b="1" dirty="0">
              <a:latin typeface="Monotype Corsiva" pitchFamily="66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785926"/>
            <a:ext cx="8391554" cy="4714908"/>
          </a:xfrm>
          <a:solidFill>
            <a:srgbClr val="0070C0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3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Мягкий</a:t>
            </a:r>
            <a:endParaRPr lang="uk-UA" sz="43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3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Ковкий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3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Пластичный</a:t>
            </a:r>
            <a:endParaRPr lang="uk-UA" sz="43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3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Обладает</a:t>
            </a:r>
            <a:r>
              <a:rPr lang="uk-UA" sz="43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высокой</a:t>
            </a:r>
            <a:r>
              <a:rPr lang="uk-UA" sz="43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температурой</a:t>
            </a:r>
            <a:r>
              <a:rPr lang="uk-UA" sz="43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плавления</a:t>
            </a:r>
            <a:endParaRPr lang="uk-UA" sz="43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3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Обладает</a:t>
            </a:r>
            <a:r>
              <a:rPr lang="uk-UA" sz="43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высокой</a:t>
            </a:r>
            <a:r>
              <a:rPr lang="uk-UA" sz="43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температурой</a:t>
            </a:r>
            <a:r>
              <a:rPr lang="uk-UA" sz="43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кипения</a:t>
            </a:r>
            <a:endParaRPr lang="uk-UA" sz="43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3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Валентость</a:t>
            </a:r>
            <a:r>
              <a:rPr lang="uk-UA" sz="43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3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uk-UA" sz="43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3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Взаимодействует</a:t>
            </a:r>
            <a:r>
              <a:rPr lang="uk-UA" sz="43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с кислотами</a:t>
            </a:r>
          </a:p>
          <a:p>
            <a:pPr>
              <a:lnSpc>
                <a:spcPct val="80000"/>
              </a:lnSpc>
              <a:buNone/>
            </a:pPr>
            <a:endParaRPr lang="uk-UA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8148" y="0"/>
            <a:ext cx="1285852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Sr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1"/>
            <a:ext cx="7500990" cy="714380"/>
          </a:xfrm>
        </p:spPr>
        <p:txBody>
          <a:bodyPr>
            <a:noAutofit/>
          </a:bodyPr>
          <a:lstStyle/>
          <a:p>
            <a:r>
              <a:rPr lang="uk-UA" sz="6000" b="1" dirty="0" err="1" smtClean="0">
                <a:latin typeface="Monotype Corsiva" pitchFamily="66" charset="0"/>
              </a:rPr>
              <a:t>Использование</a:t>
            </a:r>
            <a:r>
              <a:rPr lang="uk-UA" sz="6000" b="1" dirty="0" smtClean="0">
                <a:latin typeface="Monotype Corsiva" pitchFamily="66" charset="0"/>
              </a:rPr>
              <a:t> </a:t>
            </a:r>
            <a:r>
              <a:rPr lang="uk-UA" sz="6000" b="1" dirty="0" err="1" smtClean="0">
                <a:latin typeface="Monotype Corsiva" pitchFamily="66" charset="0"/>
              </a:rPr>
              <a:t>стронция</a:t>
            </a:r>
            <a:endParaRPr lang="uk-UA" sz="6000" b="1" dirty="0">
              <a:latin typeface="Monotype Corsiva" pitchFamily="66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857232"/>
            <a:ext cx="8715436" cy="5786478"/>
          </a:xfrm>
          <a:solidFill>
            <a:srgbClr val="0070C0"/>
          </a:solidFill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Blip>
                <a:blip r:embed="rId2"/>
              </a:buBlip>
            </a:pPr>
            <a:r>
              <a:rPr lang="ru-RU" sz="3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Магнитные материалы</a:t>
            </a:r>
          </a:p>
          <a:p>
            <a:pPr marL="0">
              <a:spcBef>
                <a:spcPts val="0"/>
              </a:spcBef>
              <a:buNone/>
            </a:pPr>
            <a:r>
              <a:rPr lang="ru-RU" sz="3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Магнитотвёрдые ферриты стронция широко употребляются в качестве материалов для производства постоянных магнитов.</a:t>
            </a:r>
          </a:p>
          <a:p>
            <a:pPr marL="0">
              <a:spcBef>
                <a:spcPts val="0"/>
              </a:spcBef>
              <a:buBlip>
                <a:blip r:embed="rId2"/>
              </a:buBlip>
            </a:pPr>
            <a:r>
              <a:rPr lang="ru-RU" sz="3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Пиротехника</a:t>
            </a:r>
          </a:p>
          <a:p>
            <a:pPr marL="0">
              <a:spcBef>
                <a:spcPts val="0"/>
              </a:spcBef>
              <a:buNone/>
            </a:pPr>
            <a:r>
              <a:rPr lang="ru-RU" sz="3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В пиротехнике применяются карбонат, нитрат, перхлорат стронция для окрашивания пламени в карминово-красный цвет. Сплав магний-стронций обладает сильнейшими пирофорными свойствами и находит применение в пиротехнике для зажигательных и сигнальных составов</a:t>
            </a: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endParaRPr lang="uk-UA" sz="33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74476" y="0"/>
            <a:ext cx="106952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Sr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8" descr="http://electricalschool.info/uploads/posts/2009-08/1251634709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6215106" cy="5746849"/>
          </a:xfrm>
          <a:prstGeom prst="rect">
            <a:avLst/>
          </a:prstGeom>
          <a:noFill/>
        </p:spPr>
      </p:pic>
      <p:pic>
        <p:nvPicPr>
          <p:cNvPr id="66566" name="Picture 6" descr="http://www.poz-progress.ru/img/p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826955"/>
            <a:ext cx="5072084" cy="56276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7115196" cy="36099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6562" name="Picture 2" descr="http://chemistry-chemists.com/N3_2012/U3/img/Red-Fireworks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602" y="714356"/>
            <a:ext cx="8491867" cy="5772164"/>
          </a:xfrm>
          <a:prstGeom prst="rect">
            <a:avLst/>
          </a:prstGeom>
          <a:noFill/>
        </p:spPr>
      </p:pic>
      <p:pic>
        <p:nvPicPr>
          <p:cNvPr id="66564" name="Picture 4" descr="http://chemistry-chemists.com/N1_2012/U5/ChemistryAndChemists_1_2012-U5-0_files/red-fireworks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02" y="714356"/>
            <a:ext cx="8643956" cy="576263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074476" y="0"/>
            <a:ext cx="106952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Sr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143380"/>
            <a:ext cx="6786578" cy="214314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143380"/>
            <a:ext cx="6715140" cy="2143140"/>
          </a:xfrm>
          <a:noFill/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«Тяжелый» – слово барий в переводе,</a:t>
            </a:r>
            <a:b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Тяжелый шпат, барит и витерит,</a:t>
            </a:r>
            <a:b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Содержат барий, много их в природе,</a:t>
            </a:r>
            <a:b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О барии мы часто говорим.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0"/>
            <a:ext cx="121441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Ba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1071546"/>
            <a:ext cx="2357454" cy="100013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  <a:t>Барий</a:t>
            </a:r>
            <a:endParaRPr lang="ru-RU" sz="6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74476" y="0"/>
            <a:ext cx="106952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Ba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098" name="Picture 2" descr="C:\Users\Полинка\Desktop\химия\барий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19372"/>
            <a:ext cx="3714776" cy="3714776"/>
          </a:xfrm>
          <a:prstGeom prst="rect">
            <a:avLst/>
          </a:prstGeom>
          <a:noFill/>
        </p:spPr>
      </p:pic>
      <p:pic>
        <p:nvPicPr>
          <p:cNvPr id="4099" name="Picture 3" descr="C:\Users\Полинка\Desktop\химия\барий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781884"/>
            <a:ext cx="6534171" cy="3788360"/>
          </a:xfrm>
          <a:prstGeom prst="rect">
            <a:avLst/>
          </a:prstGeom>
          <a:noFill/>
        </p:spPr>
      </p:pic>
      <p:pic>
        <p:nvPicPr>
          <p:cNvPr id="4100" name="Picture 4" descr="C:\Users\Полинка\Desktop\химия\барий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786058"/>
            <a:ext cx="3929090" cy="3818432"/>
          </a:xfrm>
          <a:prstGeom prst="rect">
            <a:avLst/>
          </a:prstGeom>
          <a:noFill/>
        </p:spPr>
      </p:pic>
      <p:pic>
        <p:nvPicPr>
          <p:cNvPr id="4101" name="Picture 5" descr="C:\Users\Полинка\Desktop\химия\барий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754998"/>
            <a:ext cx="5064140" cy="3787096"/>
          </a:xfrm>
          <a:prstGeom prst="rect">
            <a:avLst/>
          </a:prstGeom>
          <a:noFill/>
        </p:spPr>
      </p:pic>
      <p:pic>
        <p:nvPicPr>
          <p:cNvPr id="4102" name="Picture 6" descr="C:\Users\Полинка\Desktop\химия\барий 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786058"/>
            <a:ext cx="3929090" cy="3780536"/>
          </a:xfrm>
          <a:prstGeom prst="rect">
            <a:avLst/>
          </a:prstGeom>
          <a:noFill/>
        </p:spPr>
      </p:pic>
      <p:pic>
        <p:nvPicPr>
          <p:cNvPr id="4103" name="Picture 7" descr="C:\Users\Полинка\Desktop\химия\барий 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5743" y="2714620"/>
            <a:ext cx="2887265" cy="3849686"/>
          </a:xfrm>
          <a:prstGeom prst="rect">
            <a:avLst/>
          </a:prstGeom>
          <a:noFill/>
        </p:spPr>
      </p:pic>
      <p:pic>
        <p:nvPicPr>
          <p:cNvPr id="4104" name="Picture 8" descr="C:\Users\Полинка\Desktop\химия\барий 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2702714"/>
            <a:ext cx="3340556" cy="3897316"/>
          </a:xfrm>
          <a:prstGeom prst="rect">
            <a:avLst/>
          </a:prstGeom>
          <a:noFill/>
        </p:spPr>
      </p:pic>
      <p:pic>
        <p:nvPicPr>
          <p:cNvPr id="4105" name="Picture 9" descr="C:\Users\Полинка\Desktop\химия\барий 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2571744"/>
            <a:ext cx="5357850" cy="3975525"/>
          </a:xfrm>
          <a:prstGeom prst="rect">
            <a:avLst/>
          </a:prstGeom>
          <a:noFill/>
        </p:spPr>
      </p:pic>
      <p:pic>
        <p:nvPicPr>
          <p:cNvPr id="4106" name="Picture 10" descr="C:\Users\Полинка\Desktop\химия\барий 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07028" y="2571744"/>
            <a:ext cx="7632162" cy="3994165"/>
          </a:xfrm>
          <a:prstGeom prst="rect">
            <a:avLst/>
          </a:prstGeom>
          <a:noFill/>
        </p:spPr>
      </p:pic>
      <p:pic>
        <p:nvPicPr>
          <p:cNvPr id="4107" name="Picture 11" descr="C:\Users\Полинка\Desktop\химия\барий 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58" y="2500306"/>
            <a:ext cx="5000660" cy="40255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428604"/>
            <a:ext cx="4929222" cy="1077915"/>
          </a:xfrm>
        </p:spPr>
        <p:txBody>
          <a:bodyPr>
            <a:noAutofit/>
          </a:bodyPr>
          <a:lstStyle/>
          <a:p>
            <a:r>
              <a:rPr lang="uk-UA" sz="6000" b="1" dirty="0" err="1" smtClean="0">
                <a:latin typeface="Monotype Corsiva" pitchFamily="66" charset="0"/>
              </a:rPr>
              <a:t>Свойства</a:t>
            </a:r>
            <a:r>
              <a:rPr lang="uk-UA" sz="6000" b="1" dirty="0" smtClean="0">
                <a:latin typeface="Monotype Corsiva" pitchFamily="66" charset="0"/>
              </a:rPr>
              <a:t> </a:t>
            </a:r>
            <a:r>
              <a:rPr lang="uk-UA" sz="6000" b="1" dirty="0" err="1" smtClean="0">
                <a:latin typeface="Monotype Corsiva" pitchFamily="66" charset="0"/>
              </a:rPr>
              <a:t>бария</a:t>
            </a:r>
            <a:endParaRPr lang="uk-UA" sz="6000" b="1" dirty="0">
              <a:latin typeface="Monotype Corsiva" pitchFamily="66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857364"/>
            <a:ext cx="8391554" cy="4786346"/>
          </a:xfrm>
          <a:solidFill>
            <a:srgbClr val="0070C0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3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Быстро</a:t>
            </a:r>
            <a:r>
              <a:rPr lang="uk-UA" sz="43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окисляется</a:t>
            </a:r>
            <a:endParaRPr lang="uk-UA" sz="43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3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Легко </a:t>
            </a:r>
            <a:r>
              <a:rPr lang="uk-UA" sz="43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воспламеняется</a:t>
            </a:r>
            <a:endParaRPr lang="uk-UA" sz="43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3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Обладает</a:t>
            </a:r>
            <a:r>
              <a:rPr lang="uk-UA" sz="43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металлическим</a:t>
            </a:r>
            <a:r>
              <a:rPr lang="uk-UA" sz="43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блеском</a:t>
            </a:r>
            <a:endParaRPr lang="uk-UA" sz="43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3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Твердый</a:t>
            </a:r>
            <a:endParaRPr lang="uk-UA" sz="43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3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Легко </a:t>
            </a:r>
            <a:r>
              <a:rPr lang="uk-UA" sz="43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вступает</a:t>
            </a:r>
            <a:r>
              <a:rPr lang="uk-UA" sz="43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43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реакцию</a:t>
            </a:r>
            <a:r>
              <a:rPr lang="uk-UA" sz="43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с галогенами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3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Взаимодействует</a:t>
            </a:r>
            <a:r>
              <a:rPr lang="uk-UA" sz="43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uk-UA" sz="43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разбавлеными</a:t>
            </a:r>
            <a:r>
              <a:rPr lang="uk-UA" sz="43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кислоттами</a:t>
            </a:r>
            <a:endParaRPr lang="uk-UA" sz="43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3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Поддается</a:t>
            </a:r>
            <a:r>
              <a:rPr lang="uk-UA" sz="43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обработке</a:t>
            </a:r>
            <a:endParaRPr lang="uk-UA" sz="43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uk-UA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8148" y="0"/>
            <a:ext cx="1285852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7500990" cy="935039"/>
          </a:xfrm>
        </p:spPr>
        <p:txBody>
          <a:bodyPr>
            <a:noAutofit/>
          </a:bodyPr>
          <a:lstStyle/>
          <a:p>
            <a:r>
              <a:rPr lang="uk-UA" sz="6000" b="1" dirty="0" err="1" smtClean="0">
                <a:latin typeface="Monotype Corsiva" pitchFamily="66" charset="0"/>
              </a:rPr>
              <a:t>Использование</a:t>
            </a:r>
            <a:r>
              <a:rPr lang="uk-UA" sz="6000" b="1" dirty="0" smtClean="0">
                <a:latin typeface="Monotype Corsiva" pitchFamily="66" charset="0"/>
              </a:rPr>
              <a:t> </a:t>
            </a:r>
            <a:r>
              <a:rPr lang="uk-UA" sz="6000" b="1" dirty="0" err="1" smtClean="0">
                <a:latin typeface="Monotype Corsiva" pitchFamily="66" charset="0"/>
              </a:rPr>
              <a:t>бария</a:t>
            </a:r>
            <a:endParaRPr lang="uk-UA" sz="6000" b="1" dirty="0">
              <a:latin typeface="Monotype Corsiva" pitchFamily="66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000108"/>
            <a:ext cx="8715436" cy="5572164"/>
          </a:xfrm>
          <a:solidFill>
            <a:srgbClr val="0070C0"/>
          </a:solidFill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Оптика</a:t>
            </a:r>
          </a:p>
          <a:p>
            <a:pPr>
              <a:buNone/>
            </a:pPr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Фторид бария применяется в виде 	монокристаллов в оптике (линзы, 	призмы)</a:t>
            </a:r>
          </a:p>
          <a:p>
            <a:pPr>
              <a:buBlip>
                <a:blip r:embed="rId2"/>
              </a:buBlip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Пиротехника 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4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Пероксид</a:t>
            </a:r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бария используется для 	пиротехники и как окислитель. </a:t>
            </a:r>
          </a:p>
          <a:p>
            <a:pPr>
              <a:buNone/>
            </a:pPr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Нитрат бария и хлорат бария 	используется в пиротехнике для 	окрашивания пламени (зеленый 	огонь).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endParaRPr lang="uk-UA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74476" y="0"/>
            <a:ext cx="106952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7586" name="Picture 2" descr="http://opticamegi.ru/files/story/big_4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8643998" cy="5762667"/>
          </a:xfrm>
          <a:prstGeom prst="rect">
            <a:avLst/>
          </a:prstGeom>
          <a:noFill/>
        </p:spPr>
      </p:pic>
      <p:pic>
        <p:nvPicPr>
          <p:cNvPr id="67588" name="Picture 4" descr="http://www.3bscientific.ru/imagelibrary/U14010/U14010_01_Crown-Glass-Prism-90-30-mm-x-50-mm.jpg"/>
          <p:cNvPicPr>
            <a:picLocks noChangeAspect="1" noChangeArrowheads="1"/>
          </p:cNvPicPr>
          <p:nvPr/>
        </p:nvPicPr>
        <p:blipFill>
          <a:blip r:embed="rId3" cstate="print"/>
          <a:srcRect l="24590" t="9091" r="23610" b="11570"/>
          <a:stretch>
            <a:fillRect/>
          </a:stretch>
        </p:blipFill>
        <p:spPr bwMode="auto">
          <a:xfrm rot="5400000">
            <a:off x="1643044" y="-714404"/>
            <a:ext cx="5786477" cy="8644000"/>
          </a:xfrm>
          <a:prstGeom prst="rect">
            <a:avLst/>
          </a:prstGeom>
          <a:noFill/>
        </p:spPr>
      </p:pic>
      <p:pic>
        <p:nvPicPr>
          <p:cNvPr id="67596" name="Picture 12" descr="http://www.cepolina.com/photo/nature/fire/fireworks/fireworks_green/2/fireworks_flashes_green_b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714356"/>
            <a:ext cx="7572428" cy="5679322"/>
          </a:xfrm>
          <a:prstGeom prst="rect">
            <a:avLst/>
          </a:prstGeom>
          <a:noFill/>
        </p:spPr>
      </p:pic>
      <p:pic>
        <p:nvPicPr>
          <p:cNvPr id="67594" name="Picture 10" descr="http://chemistry-chemists.com/N1_2012/U5/ChemistryAndChemists_1_2012-U5-0_files/Barium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714356"/>
            <a:ext cx="8792370" cy="57150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858148" y="0"/>
            <a:ext cx="1285852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00042"/>
            <a:ext cx="9144000" cy="314324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00042"/>
            <a:ext cx="9572692" cy="3214686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uk-UA" sz="7200" dirty="0" smtClean="0">
                <a:solidFill>
                  <a:schemeClr val="bg1"/>
                </a:solidFill>
                <a:latin typeface="Monotype Corsiva" pitchFamily="66" charset="0"/>
              </a:rPr>
              <a:t>Тема </a:t>
            </a:r>
            <a:r>
              <a:rPr lang="uk-UA" sz="7200" dirty="0" err="1" smtClean="0">
                <a:solidFill>
                  <a:schemeClr val="bg1"/>
                </a:solidFill>
                <a:latin typeface="Monotype Corsiva" pitchFamily="66" charset="0"/>
              </a:rPr>
              <a:t>урока</a:t>
            </a:r>
            <a:r>
              <a:rPr lang="uk-UA" sz="7200" dirty="0" smtClean="0">
                <a:solidFill>
                  <a:schemeClr val="bg1"/>
                </a:solidFill>
                <a:latin typeface="Monotype Corsiva" pitchFamily="66" charset="0"/>
              </a:rPr>
              <a:t>: </a:t>
            </a:r>
            <a:r>
              <a:rPr lang="uk-UA" sz="7200" dirty="0" err="1" smtClean="0">
                <a:solidFill>
                  <a:schemeClr val="bg1"/>
                </a:solidFill>
                <a:latin typeface="Monotype Corsiva" pitchFamily="66" charset="0"/>
              </a:rPr>
              <a:t>Элементы</a:t>
            </a:r>
            <a:r>
              <a:rPr lang="uk-UA" sz="7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7200" dirty="0" err="1" smtClean="0">
                <a:solidFill>
                  <a:schemeClr val="bg1"/>
                </a:solidFill>
                <a:latin typeface="Monotype Corsiva" pitchFamily="66" charset="0"/>
              </a:rPr>
              <a:t>второй</a:t>
            </a:r>
            <a:r>
              <a:rPr lang="uk-UA" sz="7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7200" dirty="0" err="1" smtClean="0">
                <a:solidFill>
                  <a:schemeClr val="bg1"/>
                </a:solidFill>
                <a:latin typeface="Monotype Corsiva" pitchFamily="66" charset="0"/>
              </a:rPr>
              <a:t>группы</a:t>
            </a:r>
            <a:r>
              <a:rPr lang="uk-UA" sz="7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7200" dirty="0" err="1" smtClean="0">
                <a:solidFill>
                  <a:schemeClr val="bg1"/>
                </a:solidFill>
                <a:latin typeface="Monotype Corsiva" pitchFamily="66" charset="0"/>
              </a:rPr>
              <a:t>главной</a:t>
            </a:r>
            <a:r>
              <a:rPr lang="uk-UA" sz="7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7200" dirty="0" err="1" smtClean="0">
                <a:solidFill>
                  <a:schemeClr val="bg1"/>
                </a:solidFill>
                <a:latin typeface="Monotype Corsiva" pitchFamily="66" charset="0"/>
              </a:rPr>
              <a:t>подгруппы</a:t>
            </a:r>
            <a:r>
              <a:rPr lang="uk-UA" sz="7200" dirty="0" smtClean="0">
                <a:solidFill>
                  <a:schemeClr val="bg1"/>
                </a:solidFill>
                <a:latin typeface="Monotype Corsiva" pitchFamily="66" charset="0"/>
              </a:rPr>
              <a:t> и </a:t>
            </a:r>
            <a:r>
              <a:rPr lang="uk-UA" sz="7200" dirty="0" err="1" smtClean="0">
                <a:solidFill>
                  <a:schemeClr val="bg1"/>
                </a:solidFill>
                <a:latin typeface="Monotype Corsiva" pitchFamily="66" charset="0"/>
              </a:rPr>
              <a:t>их</a:t>
            </a:r>
            <a:r>
              <a:rPr lang="uk-UA" sz="7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7200" dirty="0" err="1" smtClean="0">
                <a:solidFill>
                  <a:schemeClr val="bg1"/>
                </a:solidFill>
                <a:latin typeface="Monotype Corsiva" pitchFamily="66" charset="0"/>
              </a:rPr>
              <a:t>соединения</a:t>
            </a:r>
            <a:r>
              <a:rPr lang="uk-UA" sz="7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endParaRPr lang="uk-UA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143380"/>
            <a:ext cx="6429388" cy="214314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143380"/>
            <a:ext cx="6500826" cy="2143140"/>
          </a:xfrm>
          <a:noFill/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Когда открыт был Беккерелем</a:t>
            </a:r>
            <a:b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Поток «Урановых лучей»,</a:t>
            </a:r>
            <a:b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Кюри супруги твердо верили,</a:t>
            </a:r>
            <a:b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Их испускает новый элемент.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0"/>
            <a:ext cx="121441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Ra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714356"/>
            <a:ext cx="3429024" cy="100013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  <a:t>Радий</a:t>
            </a:r>
            <a:endParaRPr lang="ru-RU" sz="6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74476" y="0"/>
            <a:ext cx="106952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Ra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 descr="C:\Users\Полинка\Desktop\химия\рад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00139" y="1671627"/>
            <a:ext cx="4200534" cy="5600712"/>
          </a:xfrm>
          <a:prstGeom prst="rect">
            <a:avLst/>
          </a:prstGeom>
          <a:noFill/>
        </p:spPr>
      </p:pic>
      <p:pic>
        <p:nvPicPr>
          <p:cNvPr id="5123" name="Picture 3" descr="C:\Users\Полинка\Desktop\химия\радий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143372" y="2071678"/>
            <a:ext cx="4243376" cy="4814880"/>
          </a:xfrm>
          <a:prstGeom prst="rect">
            <a:avLst/>
          </a:prstGeom>
          <a:noFill/>
        </p:spPr>
      </p:pic>
      <p:pic>
        <p:nvPicPr>
          <p:cNvPr id="1026" name="Picture 2" descr="C:\Users\Полинка\Desktop\химия\radi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321710"/>
            <a:ext cx="5591190" cy="4193393"/>
          </a:xfrm>
          <a:prstGeom prst="rect">
            <a:avLst/>
          </a:prstGeom>
          <a:noFill/>
        </p:spPr>
      </p:pic>
      <p:pic>
        <p:nvPicPr>
          <p:cNvPr id="5124" name="Picture 4" descr="C:\Users\Полинка\Desktop\химия\радий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357430"/>
            <a:ext cx="5643602" cy="4232703"/>
          </a:xfrm>
          <a:prstGeom prst="rect">
            <a:avLst/>
          </a:prstGeom>
          <a:noFill/>
        </p:spPr>
      </p:pic>
      <p:pic>
        <p:nvPicPr>
          <p:cNvPr id="5125" name="Picture 5" descr="C:\Users\Полинка\Desktop\химия\Radi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357430"/>
            <a:ext cx="4214810" cy="42060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500042"/>
            <a:ext cx="5143536" cy="1071570"/>
          </a:xfrm>
        </p:spPr>
        <p:txBody>
          <a:bodyPr>
            <a:noAutofit/>
          </a:bodyPr>
          <a:lstStyle/>
          <a:p>
            <a:r>
              <a:rPr lang="uk-UA" sz="6000" b="1" dirty="0" err="1" smtClean="0">
                <a:latin typeface="Monotype Corsiva" pitchFamily="66" charset="0"/>
              </a:rPr>
              <a:t>Свойства</a:t>
            </a:r>
            <a:r>
              <a:rPr lang="uk-UA" sz="6000" b="1" dirty="0" smtClean="0">
                <a:latin typeface="Monotype Corsiva" pitchFamily="66" charset="0"/>
              </a:rPr>
              <a:t> </a:t>
            </a:r>
            <a:r>
              <a:rPr lang="uk-UA" sz="6000" b="1" dirty="0" err="1" smtClean="0">
                <a:latin typeface="Monotype Corsiva" pitchFamily="66" charset="0"/>
              </a:rPr>
              <a:t>радия</a:t>
            </a:r>
            <a:endParaRPr lang="uk-UA" sz="6000" b="1" dirty="0">
              <a:latin typeface="Monotype Corsiva" pitchFamily="66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928802"/>
            <a:ext cx="8391554" cy="4572032"/>
          </a:xfrm>
          <a:solidFill>
            <a:srgbClr val="0070C0"/>
          </a:solidFill>
        </p:spPr>
        <p:txBody>
          <a:bodyPr/>
          <a:lstStyle/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Блестит</a:t>
            </a:r>
            <a:endParaRPr lang="uk-UA" sz="40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Темнеет</a:t>
            </a: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воздухе</a:t>
            </a:r>
            <a:endParaRPr lang="uk-UA" sz="40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Реагирует</a:t>
            </a: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водой</a:t>
            </a:r>
            <a:endParaRPr lang="uk-UA" sz="40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Химически</a:t>
            </a: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активен</a:t>
            </a:r>
            <a:endParaRPr lang="uk-UA" sz="40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Степень</a:t>
            </a: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окисления</a:t>
            </a: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uk-UA" sz="40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Очень</a:t>
            </a: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сильное</a:t>
            </a: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основание</a:t>
            </a:r>
            <a:endParaRPr lang="uk-UA" sz="40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Поддается</a:t>
            </a: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обработке</a:t>
            </a:r>
            <a:endParaRPr lang="uk-UA" sz="40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uk-UA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8148" y="0"/>
            <a:ext cx="1285852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Ra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7500990" cy="935039"/>
          </a:xfrm>
        </p:spPr>
        <p:txBody>
          <a:bodyPr>
            <a:noAutofit/>
          </a:bodyPr>
          <a:lstStyle/>
          <a:p>
            <a:r>
              <a:rPr lang="uk-UA" sz="6000" b="1" dirty="0" err="1" smtClean="0">
                <a:latin typeface="Monotype Corsiva" pitchFamily="66" charset="0"/>
              </a:rPr>
              <a:t>Использование</a:t>
            </a:r>
            <a:r>
              <a:rPr lang="uk-UA" sz="6000" b="1" dirty="0" smtClean="0">
                <a:latin typeface="Monotype Corsiva" pitchFamily="66" charset="0"/>
              </a:rPr>
              <a:t> </a:t>
            </a:r>
            <a:r>
              <a:rPr lang="uk-UA" sz="6000" b="1" dirty="0" err="1" smtClean="0">
                <a:latin typeface="Monotype Corsiva" pitchFamily="66" charset="0"/>
              </a:rPr>
              <a:t>радия</a:t>
            </a:r>
            <a:endParaRPr lang="uk-UA" sz="6000" b="1" dirty="0">
              <a:latin typeface="Monotype Corsiva" pitchFamily="66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214422"/>
            <a:ext cx="8391554" cy="5357850"/>
          </a:xfrm>
          <a:solidFill>
            <a:srgbClr val="0070C0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Blip>
                <a:blip r:embed="rId2"/>
              </a:buBlip>
            </a:pPr>
            <a:endParaRPr lang="uk-UA" sz="9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Медицина</a:t>
            </a:r>
          </a:p>
          <a:p>
            <a:pPr>
              <a:lnSpc>
                <a:spcPct val="80000"/>
              </a:lnSpc>
              <a:buNone/>
            </a:pPr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В медицине радий используют как источник радона для приготовления радоновых ванн, кратковременного облучения при лечении злокачественных заболеваний кожи, слизистой оболочки носа, мочеполового тракта.</a:t>
            </a:r>
            <a:endParaRPr lang="uk-UA" sz="4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Искусство</a:t>
            </a:r>
            <a:endParaRPr lang="uk-UA" sz="4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До 70-х годов XX века радий часто использовался для изготовления светящихся красок постоянного свечения</a:t>
            </a:r>
            <a:endParaRPr lang="uk-UA" sz="4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074476" y="0"/>
            <a:ext cx="106952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Ra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8614" name="Picture 6" descr="http://waterspec.ru/images/radonovyye-van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53414"/>
            <a:ext cx="3786214" cy="5675982"/>
          </a:xfrm>
          <a:prstGeom prst="rect">
            <a:avLst/>
          </a:prstGeom>
          <a:noFill/>
        </p:spPr>
      </p:pic>
      <p:pic>
        <p:nvPicPr>
          <p:cNvPr id="68616" name="Picture 8" descr="http://www.hep.by/wp-content/uploads/2012/03/image2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267" y="714356"/>
            <a:ext cx="6077555" cy="5857884"/>
          </a:xfrm>
          <a:prstGeom prst="rect">
            <a:avLst/>
          </a:prstGeom>
          <a:noFill/>
        </p:spPr>
      </p:pic>
      <p:pic>
        <p:nvPicPr>
          <p:cNvPr id="68618" name="Picture 10" descr="http://olimp-acmelight.ru/img/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857232"/>
            <a:ext cx="7429532" cy="5572149"/>
          </a:xfrm>
          <a:prstGeom prst="rect">
            <a:avLst/>
          </a:prstGeom>
          <a:noFill/>
        </p:spPr>
      </p:pic>
      <p:pic>
        <p:nvPicPr>
          <p:cNvPr id="68624" name="Picture 16" descr="http://flur.com.ua/useruploads/images/text/venz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54622"/>
            <a:ext cx="8332389" cy="588266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074476" y="0"/>
            <a:ext cx="106952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Ra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714752"/>
            <a:ext cx="9144000" cy="314324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14346" y="3643314"/>
            <a:ext cx="9572692" cy="3214686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uk-UA" sz="7200" dirty="0" err="1" smtClean="0">
                <a:solidFill>
                  <a:schemeClr val="bg1"/>
                </a:solidFill>
                <a:latin typeface="Monotype Corsiva" pitchFamily="66" charset="0"/>
              </a:rPr>
              <a:t>Схемы</a:t>
            </a:r>
            <a:r>
              <a:rPr lang="uk-UA" sz="7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7200" dirty="0" err="1" smtClean="0">
                <a:solidFill>
                  <a:schemeClr val="bg1"/>
                </a:solidFill>
                <a:latin typeface="Monotype Corsiva" pitchFamily="66" charset="0"/>
              </a:rPr>
              <a:t>электронного</a:t>
            </a:r>
            <a:r>
              <a:rPr lang="uk-UA" sz="7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7200" dirty="0" err="1" smtClean="0">
                <a:solidFill>
                  <a:schemeClr val="bg1"/>
                </a:solidFill>
                <a:latin typeface="Monotype Corsiva" pitchFamily="66" charset="0"/>
              </a:rPr>
              <a:t>строения</a:t>
            </a:r>
            <a:r>
              <a:rPr lang="uk-UA" sz="7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7200" dirty="0" err="1" smtClean="0">
                <a:solidFill>
                  <a:schemeClr val="bg1"/>
                </a:solidFill>
                <a:latin typeface="Monotype Corsiva" pitchFamily="66" charset="0"/>
              </a:rPr>
              <a:t>бериллия</a:t>
            </a:r>
            <a:r>
              <a:rPr lang="uk-UA" sz="72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uk-UA" sz="7200" dirty="0" err="1" smtClean="0">
                <a:solidFill>
                  <a:schemeClr val="bg1"/>
                </a:solidFill>
                <a:latin typeface="Monotype Corsiva" pitchFamily="66" charset="0"/>
              </a:rPr>
              <a:t>магния</a:t>
            </a:r>
            <a:r>
              <a:rPr lang="uk-UA" sz="72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uk-UA" sz="7200" dirty="0" err="1" smtClean="0">
                <a:solidFill>
                  <a:schemeClr val="bg1"/>
                </a:solidFill>
                <a:latin typeface="Monotype Corsiva" pitchFamily="66" charset="0"/>
              </a:rPr>
              <a:t>кальция</a:t>
            </a:r>
            <a:endParaRPr lang="uk-UA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7643898" cy="1143000"/>
          </a:xfrm>
        </p:spPr>
        <p:txBody>
          <a:bodyPr>
            <a:noAutofit/>
          </a:bodyPr>
          <a:lstStyle/>
          <a:p>
            <a:r>
              <a:rPr lang="ru-RU" sz="15000" b="1" dirty="0" smtClean="0">
                <a:latin typeface="Monotype Corsiva" pitchFamily="66" charset="0"/>
              </a:rPr>
              <a:t>Бериллий</a:t>
            </a:r>
            <a:endParaRPr lang="ru-RU" sz="150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785786" y="2285992"/>
            <a:ext cx="5000660" cy="221457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1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 +4))</a:t>
            </a:r>
            <a:endParaRPr lang="ru-RU" sz="1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5929322" y="4429132"/>
            <a:ext cx="2357453" cy="1859750"/>
          </a:xfrm>
          <a:solidFill>
            <a:schemeClr val="accent1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sz="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s2s</a:t>
            </a:r>
            <a:endParaRPr lang="ru-RU" sz="1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429124" y="3929066"/>
            <a:ext cx="928694" cy="659352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2   2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6643702" y="4500570"/>
            <a:ext cx="1500198" cy="58340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2        2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74476" y="0"/>
            <a:ext cx="106952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Be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7" grpId="0" uiExpand="1" build="p" animBg="1"/>
      <p:bldP spid="4" grpId="0" build="p"/>
      <p:bldP spid="6" grpId="0" build="p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7643898" cy="1143000"/>
          </a:xfrm>
        </p:spPr>
        <p:txBody>
          <a:bodyPr>
            <a:noAutofit/>
          </a:bodyPr>
          <a:lstStyle/>
          <a:p>
            <a:r>
              <a:rPr lang="ru-RU" sz="15000" b="1" dirty="0" smtClean="0">
                <a:latin typeface="Monotype Corsiva" pitchFamily="66" charset="0"/>
              </a:rPr>
              <a:t>Магний</a:t>
            </a:r>
            <a:endParaRPr lang="ru-RU" sz="150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785786" y="1928802"/>
            <a:ext cx="6715172" cy="221457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1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 +12)))</a:t>
            </a:r>
            <a:endParaRPr lang="ru-RU" sz="1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2714612" y="4429132"/>
            <a:ext cx="5572163" cy="1859750"/>
          </a:xfrm>
          <a:solidFill>
            <a:schemeClr val="accent1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s2s2p3s</a:t>
            </a:r>
            <a:endParaRPr lang="ru-RU" sz="1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715008" y="3643314"/>
            <a:ext cx="1500198" cy="516476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2   8   2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3857620" y="4572008"/>
            <a:ext cx="4714908" cy="58340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2        2          6            2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8148" y="0"/>
            <a:ext cx="1285852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Mg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 animBg="1"/>
      <p:bldP spid="7" grpId="0" build="p" animBg="1"/>
      <p:bldP spid="4" grpId="0" build="p"/>
      <p:bldP spid="6" grpId="0" build="p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7643898" cy="1143000"/>
          </a:xfrm>
        </p:spPr>
        <p:txBody>
          <a:bodyPr>
            <a:noAutofit/>
          </a:bodyPr>
          <a:lstStyle/>
          <a:p>
            <a:r>
              <a:rPr lang="ru-RU" sz="15000" b="1" dirty="0" smtClean="0">
                <a:latin typeface="Monotype Corsiva" pitchFamily="66" charset="0"/>
              </a:rPr>
              <a:t>Кальций</a:t>
            </a:r>
            <a:endParaRPr lang="ru-RU" sz="15000" b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8596" y="2000240"/>
            <a:ext cx="6858048" cy="221457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1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 +20))))</a:t>
            </a:r>
            <a:endParaRPr lang="ru-RU" sz="1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928662" y="4572008"/>
            <a:ext cx="8072494" cy="1928826"/>
          </a:xfrm>
          <a:solidFill>
            <a:schemeClr val="accent1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s2s2p3s3p4s</a:t>
            </a:r>
            <a:endParaRPr lang="ru-RU" sz="1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00628" y="3571876"/>
            <a:ext cx="2214578" cy="659352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2   8   8   2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2071670" y="4714884"/>
            <a:ext cx="7072330" cy="58340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2         2          6          2          6         2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74476" y="0"/>
            <a:ext cx="106952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Ca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7" grpId="0" build="p" animBg="1"/>
      <p:bldP spid="4" grpId="0" build="p"/>
      <p:bldP spid="6" grpId="0" build="p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714752"/>
            <a:ext cx="9144000" cy="314324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14346" y="3643314"/>
            <a:ext cx="9572692" cy="3214686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onotype Corsiva" pitchFamily="66" charset="0"/>
              </a:rPr>
              <a:t>Химические свойства металлов второй группы главной подгруппы</a:t>
            </a:r>
            <a:endParaRPr lang="uk-UA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24" y="500042"/>
            <a:ext cx="7143800" cy="1271598"/>
          </a:xfrm>
        </p:spPr>
        <p:txBody>
          <a:bodyPr>
            <a:noAutofit/>
          </a:bodyPr>
          <a:lstStyle/>
          <a:p>
            <a:r>
              <a:rPr lang="uk-UA" sz="12000" dirty="0" smtClean="0">
                <a:latin typeface="Monotype Corsiva" pitchFamily="66" charset="0"/>
              </a:rPr>
              <a:t>Цель урока</a:t>
            </a:r>
            <a:endParaRPr lang="uk-UA" sz="12000" dirty="0">
              <a:latin typeface="Monotype Corsiva" pitchFamily="66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928802"/>
            <a:ext cx="9144000" cy="4572032"/>
          </a:xfrm>
          <a:solidFill>
            <a:srgbClr val="0070C0"/>
          </a:solidFill>
        </p:spPr>
        <p:txBody>
          <a:bodyPr>
            <a:normAutofit fontScale="77500" lnSpcReduction="20000"/>
          </a:bodyPr>
          <a:lstStyle/>
          <a:p>
            <a:pPr algn="l">
              <a:lnSpc>
                <a:spcPct val="80000"/>
              </a:lnSpc>
              <a:buBlip>
                <a:blip r:embed="rId2"/>
              </a:buBlip>
            </a:pPr>
            <a:endParaRPr lang="uk-UA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Blip>
                <a:blip r:embed="rId3"/>
              </a:buBlip>
            </a:pPr>
            <a:r>
              <a:rPr lang="uk-UA" sz="69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Познакомить учащихся с  </a:t>
            </a:r>
            <a:r>
              <a:rPr lang="ru-RU" sz="69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группой типичных металлов, в которой наиболее ярко выделяются закономерности в изменении свойств и электронной структуры в зависимости от порядкового номера элемента.</a:t>
            </a:r>
            <a:endParaRPr lang="uk-UA" sz="69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79621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Взаимодействие с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                         кислородом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2Ca + O = 2CaO</a:t>
            </a:r>
          </a:p>
          <a:p>
            <a:pPr>
              <a:buNone/>
            </a:pP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Реакция соединения.</a:t>
            </a:r>
          </a:p>
          <a:p>
            <a:pPr>
              <a:buNone/>
            </a:pP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Кальций окисляется</a:t>
            </a:r>
          </a:p>
          <a:p>
            <a:pPr>
              <a:buNone/>
            </a:pP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кислородом.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3000364" y="2357430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 animBg="1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79621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Взаимодействие с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   активными неметаллами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68141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buNone/>
            </a:pPr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 + Br  = </a:t>
            </a:r>
            <a:r>
              <a:rPr lang="en-US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CaBr</a:t>
            </a:r>
            <a:endParaRPr lang="en-US" sz="6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Реакция соединения.</a:t>
            </a: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2857488" y="3786190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5500694" y="3786190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 animBg="1"/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8183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Взаимодействие с водой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  <a:solidFill>
            <a:schemeClr val="accent1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 +</a:t>
            </a: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 O = Ca(OH)  + H </a:t>
            </a:r>
          </a:p>
          <a:p>
            <a:pPr>
              <a:buNone/>
            </a:pP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Реакция замещения</a:t>
            </a:r>
          </a:p>
          <a:p>
            <a:pPr>
              <a:buNone/>
            </a:pP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Примечание: металлы,</a:t>
            </a:r>
          </a:p>
          <a:p>
            <a:pPr>
              <a:buNone/>
            </a:pP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стоящие в группе выше</a:t>
            </a:r>
          </a:p>
          <a:p>
            <a:pPr>
              <a:buNone/>
            </a:pP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Кальция взаимодействуют с</a:t>
            </a:r>
          </a:p>
          <a:p>
            <a:pPr>
              <a:buNone/>
            </a:pP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водой только при нагревании</a:t>
            </a:r>
          </a:p>
          <a:p>
            <a:pPr>
              <a:buNone/>
            </a:pP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2643174" y="1785926"/>
            <a:ext cx="428628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6429388" y="1857364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7786710" y="1857364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7823223" y="1892289"/>
            <a:ext cx="642942" cy="1588"/>
          </a:xfrm>
          <a:prstGeom prst="straightConnector1">
            <a:avLst/>
          </a:prstGeom>
          <a:ln w="38100" cap="sq">
            <a:solidFill>
              <a:schemeClr val="bg1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 animBg="1"/>
      <p:bldP spid="4" grpId="0"/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79621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Взаимодействие с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                         кислотами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39566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 + 2HCl = </a:t>
            </a:r>
            <a:r>
              <a:rPr lang="en-US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MgCl</a:t>
            </a:r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+ H</a:t>
            </a:r>
          </a:p>
          <a:p>
            <a:pPr>
              <a:buNone/>
            </a:pP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Реакция замещения.</a:t>
            </a: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6500826" y="4071942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8072462" y="4071942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V="1">
            <a:off x="8144694" y="4142586"/>
            <a:ext cx="713586" cy="794"/>
          </a:xfrm>
          <a:prstGeom prst="straightConnector1">
            <a:avLst/>
          </a:prstGeom>
          <a:ln w="38100" cap="sq">
            <a:solidFill>
              <a:schemeClr val="bg1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 animBg="1"/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714752"/>
            <a:ext cx="9144000" cy="314324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14346" y="3643314"/>
            <a:ext cx="9572692" cy="3214686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uk-UA" sz="7200" dirty="0" err="1" smtClean="0">
                <a:solidFill>
                  <a:schemeClr val="bg1"/>
                </a:solidFill>
                <a:latin typeface="Monotype Corsiva" pitchFamily="66" charset="0"/>
              </a:rPr>
              <a:t>Соединения</a:t>
            </a:r>
            <a:r>
              <a:rPr lang="uk-UA" sz="7200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uk-UA" sz="7200" dirty="0" err="1" smtClean="0">
                <a:solidFill>
                  <a:schemeClr val="bg1"/>
                </a:solidFill>
                <a:latin typeface="Monotype Corsiva" pitchFamily="66" charset="0"/>
              </a:rPr>
              <a:t>металлов</a:t>
            </a:r>
            <a:r>
              <a:rPr lang="uk-UA" sz="7200" dirty="0" smtClean="0">
                <a:solidFill>
                  <a:schemeClr val="bg1"/>
                </a:solidFill>
                <a:latin typeface="Monotype Corsiva" pitchFamily="66" charset="0"/>
              </a:rPr>
              <a:t> второй группы главной подгруппы: </a:t>
            </a:r>
            <a:r>
              <a:rPr lang="uk-UA" sz="7200" dirty="0" err="1" smtClean="0">
                <a:solidFill>
                  <a:schemeClr val="bg1"/>
                </a:solidFill>
                <a:latin typeface="Monotype Corsiva" pitchFamily="66" charset="0"/>
              </a:rPr>
              <a:t>оксиды</a:t>
            </a:r>
            <a:r>
              <a:rPr lang="uk-UA" sz="7200" dirty="0" smtClean="0">
                <a:solidFill>
                  <a:schemeClr val="bg1"/>
                </a:solidFill>
                <a:latin typeface="Monotype Corsiva" pitchFamily="66" charset="0"/>
              </a:rPr>
              <a:t> и </a:t>
            </a:r>
            <a:r>
              <a:rPr lang="uk-UA" sz="7200" dirty="0" err="1" smtClean="0">
                <a:solidFill>
                  <a:schemeClr val="bg1"/>
                </a:solidFill>
                <a:latin typeface="Monotype Corsiva" pitchFamily="66" charset="0"/>
              </a:rPr>
              <a:t>гидроксиды</a:t>
            </a:r>
            <a:endParaRPr lang="uk-UA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Оксиды и </a:t>
            </a:r>
            <a:r>
              <a:rPr lang="ru-RU" sz="6000" b="1" dirty="0" err="1" smtClean="0">
                <a:latin typeface="Monotype Corsiva" pitchFamily="66" charset="0"/>
              </a:rPr>
              <a:t>гидроксиды</a:t>
            </a:r>
            <a:r>
              <a:rPr lang="ru-RU" sz="6000" b="1" dirty="0" smtClean="0">
                <a:latin typeface="Monotype Corsiva" pitchFamily="66" charset="0"/>
              </a:rPr>
              <a:t> будут  		иметь состав 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728" y="2000240"/>
            <a:ext cx="6429420" cy="1357321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9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MeO - </a:t>
            </a:r>
            <a:r>
              <a:rPr lang="ru-RU" sz="9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оксид</a:t>
            </a:r>
            <a:r>
              <a:rPr lang="en-US" sz="9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9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1714480" y="3786190"/>
            <a:ext cx="5715040" cy="2714644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9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Me(OH) </a:t>
            </a:r>
            <a:r>
              <a:rPr lang="ru-RU" sz="9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гидроксид</a:t>
            </a:r>
            <a:endParaRPr lang="ru-RU" sz="9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6072198" y="4714884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animBg="1"/>
      <p:bldP spid="10" grpId="0" uiExpand="1" build="p" animBg="1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00166" y="357166"/>
            <a:ext cx="3214710" cy="85725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Свойства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Ионная связь</a:t>
            </a:r>
          </a:p>
          <a:p>
            <a:pPr>
              <a:buBlip>
                <a:blip r:embed="rId2"/>
              </a:buBlip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Ионная кристаллическая решетка</a:t>
            </a:r>
          </a:p>
          <a:p>
            <a:pPr>
              <a:buBlip>
                <a:blip r:embed="rId2"/>
              </a:buBlip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Твердые</a:t>
            </a:r>
          </a:p>
          <a:p>
            <a:pPr>
              <a:buBlip>
                <a:blip r:embed="rId2"/>
              </a:buBlip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Проявляют основной характер</a:t>
            </a:r>
          </a:p>
          <a:p>
            <a:pPr>
              <a:buBlip>
                <a:blip r:embed="rId2"/>
              </a:buBlip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Активность соединений в группе увеличивается сверху вниз</a:t>
            </a:r>
          </a:p>
          <a:p>
            <a:pPr>
              <a:buBlip>
                <a:blip r:embed="rId2"/>
              </a:buBlip>
            </a:pPr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928934"/>
            <a:ext cx="9144000" cy="39290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14346" y="2928934"/>
            <a:ext cx="9572692" cy="3929066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uk-UA" sz="7200" dirty="0" err="1" smtClean="0">
                <a:solidFill>
                  <a:schemeClr val="bg1"/>
                </a:solidFill>
                <a:latin typeface="Monotype Corsiva" pitchFamily="66" charset="0"/>
              </a:rPr>
              <a:t>Лабораторная</a:t>
            </a:r>
            <a:r>
              <a:rPr lang="uk-UA" sz="7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7200" dirty="0" err="1" smtClean="0">
                <a:solidFill>
                  <a:schemeClr val="bg1"/>
                </a:solidFill>
                <a:latin typeface="Monotype Corsiva" pitchFamily="66" charset="0"/>
              </a:rPr>
              <a:t>работа</a:t>
            </a:r>
            <a:r>
              <a:rPr lang="uk-UA" sz="7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7200" dirty="0" err="1" smtClean="0">
                <a:solidFill>
                  <a:schemeClr val="bg1"/>
                </a:solidFill>
                <a:latin typeface="Monotype Corsiva" pitchFamily="66" charset="0"/>
              </a:rPr>
              <a:t>“Соединения</a:t>
            </a:r>
            <a:r>
              <a:rPr lang="uk-UA" sz="7200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uk-UA" sz="7200" dirty="0" err="1" smtClean="0">
                <a:solidFill>
                  <a:schemeClr val="bg1"/>
                </a:solidFill>
                <a:latin typeface="Monotype Corsiva" pitchFamily="66" charset="0"/>
              </a:rPr>
              <a:t>элементов</a:t>
            </a:r>
            <a:r>
              <a:rPr lang="uk-UA" sz="7200" dirty="0" smtClean="0">
                <a:solidFill>
                  <a:schemeClr val="bg1"/>
                </a:solidFill>
                <a:latin typeface="Monotype Corsiva" pitchFamily="66" charset="0"/>
              </a:rPr>
              <a:t> второй группы главной </a:t>
            </a:r>
            <a:r>
              <a:rPr lang="uk-UA" sz="7200" dirty="0" err="1" smtClean="0">
                <a:solidFill>
                  <a:schemeClr val="bg1"/>
                </a:solidFill>
                <a:latin typeface="Monotype Corsiva" pitchFamily="66" charset="0"/>
              </a:rPr>
              <a:t>подгруппы”</a:t>
            </a:r>
            <a:endParaRPr lang="uk-UA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14346" y="4000504"/>
            <a:ext cx="9572692" cy="2857496"/>
          </a:xfrm>
          <a:noFill/>
        </p:spPr>
        <p:txBody>
          <a:bodyPr>
            <a:normAutofit/>
          </a:bodyPr>
          <a:lstStyle/>
          <a:p>
            <a:pPr algn="ctr"/>
            <a:r>
              <a:rPr lang="uk-UA" sz="7200" dirty="0" err="1" smtClean="0">
                <a:solidFill>
                  <a:schemeClr val="bg1"/>
                </a:solidFill>
                <a:latin typeface="Monotype Corsiva" pitchFamily="66" charset="0"/>
              </a:rPr>
              <a:t>Инструктивная</a:t>
            </a:r>
            <a:r>
              <a:rPr lang="uk-UA" sz="7200" dirty="0" smtClean="0">
                <a:solidFill>
                  <a:schemeClr val="bg1"/>
                </a:solidFill>
                <a:latin typeface="Monotype Corsiva" pitchFamily="66" charset="0"/>
              </a:rPr>
              <a:t> карточка к  </a:t>
            </a:r>
            <a:r>
              <a:rPr lang="uk-UA" sz="7200" dirty="0" err="1" smtClean="0">
                <a:solidFill>
                  <a:schemeClr val="bg1"/>
                </a:solidFill>
                <a:latin typeface="Monotype Corsiva" pitchFamily="66" charset="0"/>
              </a:rPr>
              <a:t>лабораторной</a:t>
            </a:r>
            <a:r>
              <a:rPr lang="uk-UA" sz="7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7200" dirty="0" err="1" smtClean="0">
                <a:solidFill>
                  <a:schemeClr val="bg1"/>
                </a:solidFill>
                <a:latin typeface="Monotype Corsiva" pitchFamily="66" charset="0"/>
              </a:rPr>
              <a:t>работе</a:t>
            </a:r>
            <a:endParaRPr lang="uk-UA" sz="72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85786" y="357166"/>
            <a:ext cx="7643866" cy="164307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Правила выживания в химической лаборатории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1004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в руках у Вас жидкое – не разлейте</a:t>
            </a:r>
          </a:p>
          <a:p>
            <a:pPr>
              <a:buBlip>
                <a:blip r:embed="rId2"/>
              </a:buBlip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в руках у Вас порошкообразное – не рассыпьте </a:t>
            </a:r>
          </a:p>
          <a:p>
            <a:pPr>
              <a:buBlip>
                <a:blip r:embed="rId2"/>
              </a:buBlip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в руках газообразное – не выпустите наружу</a:t>
            </a:r>
          </a:p>
        </p:txBody>
      </p:sp>
      <p:sp>
        <p:nvSpPr>
          <p:cNvPr id="4" name="Содержимое 7"/>
          <p:cNvSpPr txBox="1">
            <a:spLocks/>
          </p:cNvSpPr>
          <p:nvPr/>
        </p:nvSpPr>
        <p:spPr>
          <a:xfrm>
            <a:off x="500034" y="2214554"/>
            <a:ext cx="8229600" cy="4110046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 включили</a:t>
            </a:r>
            <a:r>
              <a:rPr kumimoji="0" lang="ru-RU" sz="40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выключите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 открыли</a:t>
            </a:r>
            <a:r>
              <a:rPr kumimoji="0" lang="ru-RU" sz="40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закройте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 разобрали</a:t>
            </a:r>
            <a:r>
              <a:rPr kumimoji="0" lang="ru-RU" sz="40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соберите</a:t>
            </a:r>
          </a:p>
        </p:txBody>
      </p:sp>
      <p:sp>
        <p:nvSpPr>
          <p:cNvPr id="5" name="Содержимое 7"/>
          <p:cNvSpPr txBox="1">
            <a:spLocks/>
          </p:cNvSpPr>
          <p:nvPr/>
        </p:nvSpPr>
        <p:spPr>
          <a:xfrm>
            <a:off x="500034" y="2214554"/>
            <a:ext cx="8229600" cy="4110046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 Вы</a:t>
            </a:r>
            <a:r>
              <a:rPr kumimoji="0" lang="ru-RU" sz="40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не можете собрать – позовите умельца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</a:t>
            </a:r>
            <a:r>
              <a:rPr kumimoji="0" lang="ru-RU" sz="40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Вы не разбирали – не вздумайте собирать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 Вы</a:t>
            </a:r>
            <a:r>
              <a:rPr kumimoji="0" lang="ru-RU" sz="40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одолжили что-нибудь - верните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7"/>
          <p:cNvSpPr txBox="1">
            <a:spLocks/>
          </p:cNvSpPr>
          <p:nvPr/>
        </p:nvSpPr>
        <p:spPr>
          <a:xfrm>
            <a:off x="500034" y="2214554"/>
            <a:ext cx="8229600" cy="4110046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 Вы</a:t>
            </a:r>
            <a:r>
              <a:rPr kumimoji="0" lang="ru-RU" sz="40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пользуетесь чем-либо – содержите в чистоте и порядке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</a:t>
            </a:r>
            <a:r>
              <a:rPr kumimoji="0" lang="ru-RU" sz="40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Вы 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привели что-то в беспорядок – восстановите статус </a:t>
            </a:r>
            <a:r>
              <a:rPr lang="ru-RU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кво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 Вы</a:t>
            </a:r>
            <a:r>
              <a:rPr kumimoji="0" lang="ru-RU" sz="40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сдвинули что-нибудь – верните на место 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одержимое 7"/>
          <p:cNvSpPr txBox="1">
            <a:spLocks/>
          </p:cNvSpPr>
          <p:nvPr/>
        </p:nvSpPr>
        <p:spPr>
          <a:xfrm>
            <a:off x="500034" y="2285992"/>
            <a:ext cx="8229600" cy="4110046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 Вы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хотите воспользоваться чем-либо, принадлежащем другому, спросите разрешения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</a:t>
            </a:r>
            <a:r>
              <a:rPr kumimoji="0" lang="ru-RU" sz="40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Вы не знаете, как это действует, ради бога, не трогайте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</a:t>
            </a:r>
            <a:r>
              <a:rPr kumimoji="0" lang="ru-RU" sz="40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Вас это не касается – не вмешивайтесь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одержимое 7"/>
          <p:cNvSpPr txBox="1">
            <a:spLocks/>
          </p:cNvSpPr>
          <p:nvPr/>
        </p:nvSpPr>
        <p:spPr>
          <a:xfrm>
            <a:off x="500034" y="2214554"/>
            <a:ext cx="8229600" cy="4110046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 Вы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знаете, как это делается, - спросите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Вы не можете что-либо понять – почешите в затылке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 Вы</a:t>
            </a:r>
            <a:r>
              <a:rPr kumimoji="0" lang="ru-RU" sz="40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же не поймете, то и не пытайтесь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Содержимое 7"/>
          <p:cNvSpPr txBox="1">
            <a:spLocks/>
          </p:cNvSpPr>
          <p:nvPr/>
        </p:nvSpPr>
        <p:spPr>
          <a:xfrm>
            <a:off x="500034" y="2285992"/>
            <a:ext cx="8229600" cy="4110046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 Вы горите на работе, постарайтесь, чтобы у Вас ничего не загорелось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Вас что-либо взорвалось, проверьте, остались ли Вы живы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 Вы</a:t>
            </a:r>
            <a:r>
              <a:rPr kumimoji="0" lang="ru-RU" sz="40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усвоили эти правила, не входите в лабораторию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5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500"/>
                            </p:stCondLst>
                            <p:childTnLst>
                              <p:par>
                                <p:cTn id="2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500"/>
                            </p:stCondLst>
                            <p:childTnLst>
                              <p:par>
                                <p:cTn id="2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500"/>
                            </p:stCondLst>
                            <p:childTnLst>
                              <p:par>
                                <p:cTn id="2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3500"/>
                            </p:stCondLst>
                            <p:childTnLst>
                              <p:par>
                                <p:cTn id="2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animBg="1"/>
      <p:bldP spid="4" grpId="0" build="p" animBg="1"/>
      <p:bldP spid="5" grpId="0" build="p" animBg="1"/>
      <p:bldP spid="6" grpId="0" build="p" animBg="1"/>
      <p:bldP spid="9" grpId="0" build="p" animBg="1"/>
      <p:bldP spid="10" grpId="0" build="p" animBg="1"/>
      <p:bldP spid="1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143380"/>
            <a:ext cx="6643702" cy="214314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143380"/>
            <a:ext cx="6786578" cy="2143140"/>
          </a:xfrm>
          <a:noFill/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Все изумруды и аквамарины</a:t>
            </a:r>
            <a:b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Дает бериллий – их прекрасней нет!</a:t>
            </a:r>
            <a:b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Их рудокопы средь невзрачной глины</a:t>
            </a:r>
            <a:b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В земной коре искали в глубине.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74476" y="0"/>
            <a:ext cx="106952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Be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14346" y="4000504"/>
            <a:ext cx="9572692" cy="2857496"/>
          </a:xfrm>
          <a:noFill/>
        </p:spPr>
        <p:txBody>
          <a:bodyPr>
            <a:noAutofit/>
          </a:bodyPr>
          <a:lstStyle/>
          <a:p>
            <a:pPr algn="ctr"/>
            <a:r>
              <a:rPr lang="uk-UA" sz="9600" dirty="0" err="1" smtClean="0">
                <a:solidFill>
                  <a:schemeClr val="bg1"/>
                </a:solidFill>
                <a:latin typeface="Monotype Corsiva" pitchFamily="66" charset="0"/>
              </a:rPr>
              <a:t>Лабораторная</a:t>
            </a:r>
            <a:r>
              <a:rPr lang="uk-UA" sz="9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9600" dirty="0" err="1" smtClean="0">
                <a:solidFill>
                  <a:schemeClr val="bg1"/>
                </a:solidFill>
                <a:latin typeface="Monotype Corsiva" pitchFamily="66" charset="0"/>
              </a:rPr>
              <a:t>работа</a:t>
            </a:r>
            <a:endParaRPr lang="uk-UA" sz="9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785794"/>
            <a:ext cx="8229600" cy="5857916"/>
          </a:xfrm>
          <a:prstGeom prst="rect">
            <a:avLst/>
          </a:prstGeom>
          <a:solidFill>
            <a:srgbClr val="0070C0"/>
          </a:solidFill>
        </p:spPr>
        <p:txBody>
          <a:bodyPr vert="horz">
            <a:normAutofit/>
          </a:bodyPr>
          <a:lstStyle/>
          <a:p>
            <a:pPr marL="1800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Заполните  </a:t>
            </a:r>
          </a:p>
          <a:p>
            <a:pPr marL="1800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таблицу</a:t>
            </a: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7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3071810"/>
          <a:ext cx="8072493" cy="3286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744"/>
                <a:gridCol w="2485660"/>
                <a:gridCol w="2857520"/>
                <a:gridCol w="1071569"/>
              </a:tblGrid>
              <a:tr h="2309732">
                <a:tc>
                  <a:txBody>
                    <a:bodyPr/>
                    <a:lstStyle/>
                    <a:p>
                      <a:pPr algn="ctr"/>
                      <a:r>
                        <a:rPr lang="ru-RU" sz="4400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Ход работы</a:t>
                      </a:r>
                      <a:endParaRPr lang="ru-RU" sz="44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Наблюдения</a:t>
                      </a:r>
                      <a:endParaRPr lang="ru-RU" sz="4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Уравнения</a:t>
                      </a:r>
                      <a:r>
                        <a:rPr lang="ru-RU" sz="4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реакции</a:t>
                      </a:r>
                      <a:endParaRPr lang="ru-RU" sz="4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Вывод</a:t>
                      </a:r>
                      <a:endParaRPr lang="ru-RU" sz="4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641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r>
                        <a:rPr lang="ru-RU" sz="2800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800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14346" y="4000504"/>
            <a:ext cx="9572692" cy="2857496"/>
          </a:xfrm>
          <a:noFill/>
        </p:spPr>
        <p:txBody>
          <a:bodyPr>
            <a:noAutofit/>
          </a:bodyPr>
          <a:lstStyle/>
          <a:p>
            <a:pPr algn="ctr"/>
            <a:r>
              <a:rPr lang="uk-UA" sz="9600" dirty="0" err="1" smtClean="0">
                <a:solidFill>
                  <a:schemeClr val="bg1"/>
                </a:solidFill>
                <a:latin typeface="Monotype Corsiva" pitchFamily="66" charset="0"/>
              </a:rPr>
              <a:t>Проверим</a:t>
            </a:r>
            <a:r>
              <a:rPr lang="uk-UA" sz="9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9600" dirty="0" err="1" smtClean="0">
                <a:solidFill>
                  <a:schemeClr val="bg1"/>
                </a:solidFill>
                <a:latin typeface="Monotype Corsiva" pitchFamily="66" charset="0"/>
              </a:rPr>
              <a:t>себя</a:t>
            </a:r>
            <a:endParaRPr lang="uk-UA" sz="9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64307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Запишите на доске уравнения реакций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28628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spcAft>
                <a:spcPts val="3000"/>
              </a:spcAft>
              <a:buBlip>
                <a:blip r:embed="rId2"/>
              </a:buBlip>
            </a:pP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BeCl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2NaOH = Be(OH) + 2NaCl</a:t>
            </a:r>
          </a:p>
          <a:p>
            <a:pPr>
              <a:spcAft>
                <a:spcPts val="3000"/>
              </a:spcAft>
              <a:buBlip>
                <a:blip r:embed="rId2"/>
              </a:buBlip>
            </a:pP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CaCl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+ 2NaOH = Ca(OH) + 2NaCl</a:t>
            </a:r>
          </a:p>
          <a:p>
            <a:pPr>
              <a:spcAft>
                <a:spcPts val="3000"/>
              </a:spcAft>
              <a:buBlip>
                <a:blip r:embed="rId2"/>
              </a:buBlip>
            </a:pP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SrCL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+ 2NaOH =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(OH) + 2NaCl</a:t>
            </a:r>
          </a:p>
          <a:p>
            <a:pPr>
              <a:spcAft>
                <a:spcPts val="3000"/>
              </a:spcAft>
              <a:buBlip>
                <a:blip r:embed="rId2"/>
              </a:buBlip>
            </a:pP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+ 2NaOH =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(OH) + 2NaCl</a:t>
            </a:r>
            <a:endParaRPr lang="ru-RU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6357950" y="5715016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6357950" y="4643446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6357950" y="3429000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6286512" y="2357430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1857356" y="2357430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1857356" y="3429000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1928794" y="4572008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1928794" y="5643578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64307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Запишите на доске уравнения реакций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28628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spcAft>
                <a:spcPts val="3000"/>
              </a:spcAft>
              <a:buBlip>
                <a:blip r:embed="rId2"/>
              </a:buBlip>
            </a:pP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Be(OH) + 2HCl = BeCl + 2H O</a:t>
            </a:r>
          </a:p>
          <a:p>
            <a:pPr>
              <a:spcAft>
                <a:spcPts val="3000"/>
              </a:spcAft>
              <a:buBlip>
                <a:blip r:embed="rId2"/>
              </a:buBlip>
            </a:pP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Ca(OH) + 2HCl =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CaCl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+ 2 H O</a:t>
            </a:r>
          </a:p>
          <a:p>
            <a:pPr>
              <a:spcAft>
                <a:spcPts val="3000"/>
              </a:spcAft>
              <a:buBlip>
                <a:blip r:embed="rId2"/>
              </a:buBlip>
            </a:pP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(OH) + 2HCl =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SrCl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+ 2H O</a:t>
            </a:r>
          </a:p>
          <a:p>
            <a:pPr>
              <a:spcAft>
                <a:spcPts val="3000"/>
              </a:spcAft>
              <a:buBlip>
                <a:blip r:embed="rId2"/>
              </a:buBlip>
            </a:pP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(OH) + 2HCl =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+ 2H O</a:t>
            </a: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6858016" y="2357430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5715008" y="2428868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2357422" y="2428868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7072330" y="3500438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5715008" y="3500438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2428860" y="3571876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643702" y="4643446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5572132" y="4643446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2285984" y="4714884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5786446" y="5715016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Текст 3"/>
          <p:cNvSpPr txBox="1">
            <a:spLocks/>
          </p:cNvSpPr>
          <p:nvPr/>
        </p:nvSpPr>
        <p:spPr>
          <a:xfrm>
            <a:off x="6858016" y="5715016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2500298" y="5715016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64307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Запишите на доске уравнения реакций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00052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612000" algn="ctr">
              <a:spcBef>
                <a:spcPts val="3000"/>
              </a:spcBef>
              <a:buNone/>
            </a:pPr>
            <a:endParaRPr lang="en-US" sz="6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12000" algn="ctr">
              <a:spcBef>
                <a:spcPts val="600"/>
              </a:spcBef>
              <a:buBlip>
                <a:blip r:embed="rId2"/>
              </a:buBlip>
            </a:pPr>
            <a:r>
              <a:rPr lang="en-US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Be(OH) + 2NaOH = Na </a:t>
            </a:r>
            <a:r>
              <a:rPr lang="en-US" sz="6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BeO</a:t>
            </a:r>
            <a:r>
              <a:rPr lang="en-US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+ 2H O</a:t>
            </a:r>
            <a:endParaRPr lang="ru-RU" sz="6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6429388" y="4857760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4786314" y="4857760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3143240" y="4786322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143372" y="3929066"/>
            <a:ext cx="500066" cy="659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/>
      <p:bldP spid="5" grpId="0"/>
      <p:bldP spid="6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14346" y="4000504"/>
            <a:ext cx="9572692" cy="2857496"/>
          </a:xfrm>
          <a:noFill/>
        </p:spPr>
        <p:txBody>
          <a:bodyPr>
            <a:noAutofit/>
          </a:bodyPr>
          <a:lstStyle/>
          <a:p>
            <a:pPr algn="ctr"/>
            <a:r>
              <a:rPr lang="uk-UA" sz="9600" dirty="0" err="1" smtClean="0">
                <a:solidFill>
                  <a:schemeClr val="bg1"/>
                </a:solidFill>
                <a:latin typeface="Monotype Corsiva" pitchFamily="66" charset="0"/>
              </a:rPr>
              <a:t>Графический</a:t>
            </a:r>
            <a:r>
              <a:rPr lang="uk-UA" sz="9600" dirty="0" smtClean="0">
                <a:solidFill>
                  <a:schemeClr val="bg1"/>
                </a:solidFill>
                <a:latin typeface="Monotype Corsiva" pitchFamily="66" charset="0"/>
              </a:rPr>
              <a:t> диктант</a:t>
            </a:r>
            <a:endParaRPr lang="uk-UA" sz="9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"/>
          <p:cNvSpPr txBox="1">
            <a:spLocks/>
          </p:cNvSpPr>
          <p:nvPr/>
        </p:nvSpPr>
        <p:spPr>
          <a:xfrm>
            <a:off x="428596" y="3929066"/>
            <a:ext cx="8229600" cy="2562244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lnSpcReduction="10000"/>
          </a:bodyPr>
          <a:lstStyle/>
          <a:p>
            <a:pPr marL="612000" marR="0" lvl="0" indent="-274320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Нет Нет       Нет </a:t>
            </a:r>
          </a:p>
          <a:p>
            <a:pPr marL="61200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5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12000" marR="0" lvl="0" indent="-274320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Да                  Да           Да</a:t>
            </a:r>
            <a:endParaRPr kumimoji="0" lang="en-US" sz="54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Правила записи ответов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2643206"/>
          </a:xfrm>
          <a:solidFill>
            <a:schemeClr val="accent1"/>
          </a:solidFill>
        </p:spPr>
        <p:txBody>
          <a:bodyPr>
            <a:normAutofit fontScale="55000" lnSpcReduction="20000"/>
          </a:bodyPr>
          <a:lstStyle/>
          <a:p>
            <a:pPr marL="612000" algn="ctr">
              <a:spcBef>
                <a:spcPts val="3000"/>
              </a:spcBef>
              <a:buNone/>
            </a:pPr>
            <a:r>
              <a:rPr lang="ru-RU" sz="7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Каждая черточка или петля занимают одну клетку. Черточка означает согласие с утверждением, а петля несогласие с ним. </a:t>
            </a:r>
          </a:p>
          <a:p>
            <a:pPr marL="612000" algn="ctr">
              <a:spcBef>
                <a:spcPts val="3000"/>
              </a:spcBef>
              <a:buNone/>
            </a:pPr>
            <a:endParaRPr lang="en-US" sz="6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1857356" y="4643446"/>
            <a:ext cx="1500198" cy="1643074"/>
          </a:xfrm>
          <a:prstGeom prst="blockArc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>
            <a:off x="3286116" y="4643446"/>
            <a:ext cx="1500198" cy="1643074"/>
          </a:xfrm>
          <a:prstGeom prst="blockArc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5786446" y="4572008"/>
            <a:ext cx="1500198" cy="1714512"/>
          </a:xfrm>
          <a:prstGeom prst="blockArc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Минус 10"/>
          <p:cNvSpPr/>
          <p:nvPr/>
        </p:nvSpPr>
        <p:spPr>
          <a:xfrm>
            <a:off x="642910" y="4786322"/>
            <a:ext cx="1428760" cy="1143008"/>
          </a:xfrm>
          <a:prstGeom prst="mathMin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7072330" y="4714884"/>
            <a:ext cx="1428760" cy="1143008"/>
          </a:xfrm>
          <a:prstGeom prst="mathMin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4572000" y="4714884"/>
            <a:ext cx="1428760" cy="1143008"/>
          </a:xfrm>
          <a:prstGeom prst="mathMin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2" grpId="0"/>
      <p:bldP spid="3" grpId="0" build="p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92869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Варианты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3971924" cy="171451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>
              <a:buBlip>
                <a:blip r:embed="rId3"/>
              </a:buBlip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Вариант 1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Берилий</a:t>
            </a:r>
            <a:endParaRPr lang="ru-RU" sz="4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786314" y="3857628"/>
            <a:ext cx="4000528" cy="1785950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3"/>
              </a:buBlip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Вариант 4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Стронций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3857628"/>
            <a:ext cx="3971924" cy="1785950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3"/>
              </a:buBlip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Вариант 3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Магний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643438" y="1571612"/>
            <a:ext cx="4143404" cy="1714512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3"/>
              </a:buBlip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Вариант 2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Кальций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 build="p" animBg="1"/>
      <p:bldP spid="5" grpId="0" build="p" animBg="1"/>
      <p:bldP spid="6" grpId="0" uiExpand="1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28694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latin typeface="Monotype Corsiva" pitchFamily="66" charset="0"/>
              </a:rPr>
              <a:t>Заключение</a:t>
            </a:r>
            <a:endParaRPr lang="ru-RU" sz="8000" b="1" dirty="0">
              <a:latin typeface="Monotype Corsiva" pitchFamily="66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463314" cy="4945752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прошу оценить значимость урока для вас.</a:t>
            </a:r>
          </a:p>
          <a:p>
            <a:pPr>
              <a:buBlip>
                <a:blip r:embed="rId2"/>
              </a:buBlip>
            </a:pP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Понравился ли вам урок?</a:t>
            </a: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Да; Б) Нет.</a:t>
            </a:r>
          </a:p>
          <a:p>
            <a:pPr>
              <a:buBlip>
                <a:blip r:embed="rId2"/>
              </a:buBlip>
            </a:pP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Что вам показалось наиболее интересным на уроке? А) Использование компьютера; Б) Выполнение лабораторной работы; В) Получение знания на уроке.</a:t>
            </a:r>
          </a:p>
          <a:p>
            <a:pPr>
              <a:buBlip>
                <a:blip r:embed="rId2"/>
              </a:buBlip>
            </a:pP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Удовлетворены ли вы своей деятельностью на уроке? А) Да; Б) Нет; В) Частично.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01069"/>
            <a:ext cx="4572032" cy="5426617"/>
          </a:xfrm>
          <a:prstGeom prst="rect">
            <a:avLst/>
          </a:prstGeom>
        </p:spPr>
      </p:pic>
      <p:pic>
        <p:nvPicPr>
          <p:cNvPr id="5" name="Рисунок 4" descr="56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417306"/>
            <a:ext cx="5357850" cy="5143536"/>
          </a:xfrm>
          <a:prstGeom prst="rect">
            <a:avLst/>
          </a:prstGeom>
        </p:spPr>
      </p:pic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1357298"/>
            <a:ext cx="6416254" cy="5248303"/>
          </a:xfrm>
          <a:prstGeom prst="rect">
            <a:avLst/>
          </a:prstGeom>
        </p:spPr>
      </p:pic>
      <p:pic>
        <p:nvPicPr>
          <p:cNvPr id="7" name="Рисунок 6" descr="object_28.1143695420.941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267736"/>
            <a:ext cx="4214842" cy="5291227"/>
          </a:xfrm>
          <a:prstGeom prst="rect">
            <a:avLst/>
          </a:prstGeom>
        </p:spPr>
      </p:pic>
      <p:pic>
        <p:nvPicPr>
          <p:cNvPr id="8" name="Рисунок 7" descr="img3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1350058"/>
            <a:ext cx="3814786" cy="5204826"/>
          </a:xfrm>
          <a:prstGeom prst="rect">
            <a:avLst/>
          </a:prstGeom>
        </p:spPr>
      </p:pic>
      <p:pic>
        <p:nvPicPr>
          <p:cNvPr id="12" name="Рисунок 11" descr="beri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0623" y="1214422"/>
            <a:ext cx="5461633" cy="5340697"/>
          </a:xfrm>
          <a:prstGeom prst="rect">
            <a:avLst/>
          </a:prstGeom>
        </p:spPr>
      </p:pic>
      <p:pic>
        <p:nvPicPr>
          <p:cNvPr id="13" name="Рисунок 12" descr="ber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1285860"/>
            <a:ext cx="4337994" cy="5232066"/>
          </a:xfrm>
          <a:prstGeom prst="rect">
            <a:avLst/>
          </a:prstGeom>
        </p:spPr>
      </p:pic>
      <p:pic>
        <p:nvPicPr>
          <p:cNvPr id="14" name="Рисунок 13" descr="b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43306" y="1259037"/>
            <a:ext cx="5234022" cy="5332283"/>
          </a:xfrm>
          <a:prstGeom prst="rect">
            <a:avLst/>
          </a:prstGeom>
        </p:spPr>
      </p:pic>
      <p:pic>
        <p:nvPicPr>
          <p:cNvPr id="15" name="Рисунок 14" descr="b11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00298" y="1357298"/>
            <a:ext cx="4961294" cy="5148278"/>
          </a:xfrm>
          <a:prstGeom prst="rect">
            <a:avLst/>
          </a:prstGeom>
        </p:spPr>
      </p:pic>
      <p:pic>
        <p:nvPicPr>
          <p:cNvPr id="11" name="Рисунок 10" descr="beryllium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0033" y="1214422"/>
            <a:ext cx="5720143" cy="5429288"/>
          </a:xfrm>
          <a:prstGeom prst="rect">
            <a:avLst/>
          </a:prstGeom>
        </p:spPr>
      </p:pic>
      <p:pic>
        <p:nvPicPr>
          <p:cNvPr id="16" name="Рисунок 15" descr="1001943_PH0198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28926" y="1214422"/>
            <a:ext cx="5929354" cy="54433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85728"/>
            <a:ext cx="3286148" cy="793752"/>
          </a:xfrm>
        </p:spPr>
        <p:txBody>
          <a:bodyPr>
            <a:noAutofit/>
          </a:bodyPr>
          <a:lstStyle/>
          <a:p>
            <a:r>
              <a:rPr lang="uk-UA" sz="6000" b="1" dirty="0" err="1" smtClean="0">
                <a:latin typeface="Monotype Corsiva" pitchFamily="66" charset="0"/>
              </a:rPr>
              <a:t>Бериллий</a:t>
            </a:r>
            <a:endParaRPr lang="ru-RU" sz="6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74476" y="0"/>
            <a:ext cx="106952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Be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9144000" cy="2286016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atin typeface="Monotype Corsiva" pitchFamily="66" charset="0"/>
              </a:rPr>
              <a:t>Домашнее </a:t>
            </a:r>
            <a:br>
              <a:rPr lang="ru-RU" sz="8800" b="1" dirty="0" smtClean="0">
                <a:latin typeface="Monotype Corsiva" pitchFamily="66" charset="0"/>
              </a:rPr>
            </a:br>
            <a:r>
              <a:rPr lang="ru-RU" sz="8800" b="1" dirty="0" smtClean="0">
                <a:latin typeface="Monotype Corsiva" pitchFamily="66" charset="0"/>
              </a:rPr>
              <a:t>             задание</a:t>
            </a:r>
            <a:endParaRPr lang="ru-RU" sz="8800" b="1" dirty="0">
              <a:latin typeface="Monotype Corsiva" pitchFamily="66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3357562"/>
            <a:ext cx="8286808" cy="3071834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lang="ru-RU" sz="7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Параграф 12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lang="ru-RU" sz="7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Упражнения 3, 5 </a:t>
            </a:r>
            <a:endParaRPr kumimoji="0" lang="ru-RU" sz="72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35743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Приложения</a:t>
            </a:r>
            <a:endParaRPr lang="ru-RU" sz="6000" b="1" dirty="0"/>
          </a:p>
        </p:txBody>
      </p:sp>
    </p:spTree>
  </p:cSld>
  <p:clrMapOvr>
    <a:masterClrMapping/>
  </p:clrMapOvr>
  <p:transition spd="slow">
    <p:push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14346" y="4000504"/>
            <a:ext cx="9572692" cy="2857496"/>
          </a:xfrm>
          <a:noFill/>
        </p:spPr>
        <p:txBody>
          <a:bodyPr>
            <a:noAutofit/>
          </a:bodyPr>
          <a:lstStyle/>
          <a:p>
            <a:pPr algn="ctr"/>
            <a:r>
              <a:rPr lang="uk-UA" sz="9600" dirty="0" err="1" smtClean="0">
                <a:solidFill>
                  <a:schemeClr val="bg1"/>
                </a:solidFill>
                <a:latin typeface="Monotype Corsiva" pitchFamily="66" charset="0"/>
              </a:rPr>
              <a:t>Ход</a:t>
            </a:r>
            <a:r>
              <a:rPr lang="uk-UA" sz="9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9600" dirty="0" err="1" smtClean="0">
                <a:solidFill>
                  <a:schemeClr val="bg1"/>
                </a:solidFill>
                <a:latin typeface="Monotype Corsiva" pitchFamily="66" charset="0"/>
              </a:rPr>
              <a:t>лабораторной</a:t>
            </a:r>
            <a:r>
              <a:rPr lang="uk-UA" sz="9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9600" dirty="0" err="1" smtClean="0">
                <a:solidFill>
                  <a:schemeClr val="bg1"/>
                </a:solidFill>
                <a:latin typeface="Monotype Corsiva" pitchFamily="66" charset="0"/>
              </a:rPr>
              <a:t>работы</a:t>
            </a:r>
            <a:endParaRPr lang="uk-UA" sz="9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539593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одинаковому объему растворов хлорида бериллия, хлорида кальция, хлорида стронция, хлорида бария, взятых в отдельных бирках, прилейте разбавленный раствор </a:t>
            </a:r>
            <a:r>
              <a:rPr lang="ru-RU" sz="4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гидроксида</a:t>
            </a:r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натрия.</a:t>
            </a:r>
            <a:endParaRPr lang="ru-RU" sz="4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71472" y="857232"/>
            <a:ext cx="8229600" cy="5395930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Обратите внимание на объемы выпадающих осадков в каждой пробирке.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71472" y="928670"/>
            <a:ext cx="8229600" cy="5395930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Разделите осадок каждой пробирки пополам. Получится две пробирки каждого осадка.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71472" y="857232"/>
            <a:ext cx="8229600" cy="5395930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каждую первую пробирку добавьте соляной кислоты. Обратите </a:t>
            </a:r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внимание на изменения в пробирках. Держите пробирки в руках, чтобы определить характер изменения температуры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71472" y="857232"/>
            <a:ext cx="8229600" cy="5395930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каждую вторую пробирку добавьте </a:t>
            </a:r>
            <a:r>
              <a:rPr kumimoji="0" lang="ru-RU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гидроксида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натрия по каплям. Обратите внимание на изменения в пробирках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allAtOnce" animBg="1"/>
      <p:bldP spid="5" grpId="0" build="allAtOnce" animBg="1"/>
      <p:bldP spid="6" grpId="0" uiExpand="1" build="allAtOnce" animBg="1"/>
      <p:bldP spid="7" grpId="0" build="allAtOnce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50019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Вопросы к графическому диктанту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8634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Ваш химический элемент: </a:t>
            </a:r>
          </a:p>
          <a:p>
            <a:pPr>
              <a:buNone/>
            </a:pP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Лучший восстановитель, чем стронций</a:t>
            </a:r>
          </a:p>
          <a:p>
            <a:pPr>
              <a:buBlip>
                <a:blip r:embed="rId2"/>
              </a:buBlip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Типичный неметалл</a:t>
            </a:r>
          </a:p>
          <a:p>
            <a:pPr>
              <a:buBlip>
                <a:blip r:embed="rId2"/>
              </a:buBlip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Переходный элемент</a:t>
            </a:r>
          </a:p>
          <a:p>
            <a:pPr>
              <a:buBlip>
                <a:blip r:embed="rId2"/>
              </a:buBlip>
            </a:pPr>
            <a:endParaRPr lang="ru-RU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1643050"/>
            <a:ext cx="8229600" cy="4786346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Ваш химический элемент: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Используется в ядерных реакциях при атомном взрыве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Входит в состав мела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Входит в состав слабительной соли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00034" y="1643050"/>
            <a:ext cx="8229600" cy="4786346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Ваш химический элемент: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Сильнее любого щелочного металла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Взаимодействует с водой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Взаимодействует с неметаллами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28596" y="1643050"/>
            <a:ext cx="8229600" cy="4786346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Ваш химический элемент: 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Образует каркас морских животных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Участвует в процессах фотосинтеза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Имеет на последнем уровне два электрона 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28596" y="1643050"/>
            <a:ext cx="8229600" cy="4786346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</a:t>
            </a:r>
            <a:r>
              <a:rPr kumimoji="0" lang="ru-RU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Гидроксид</a:t>
            </a:r>
            <a:r>
              <a:rPr kumimoji="0" lang="ru-RU" sz="40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Вашего химического элемента: 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Взаимодействует с кислотами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Взаимодействует </a:t>
            </a:r>
            <a:r>
              <a:rPr lang="ru-RU" sz="40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0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щелочами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4000" b="1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Футляр</a:t>
            </a:r>
            <a:r>
              <a:rPr kumimoji="0" lang="ru-RU" sz="4000" b="1" i="1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40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для хранения вашего элемента подарен Мари Кюри 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0"/>
                            </p:stCondLst>
                            <p:childTnLst>
                              <p:par>
                                <p:cTn id="1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000"/>
                            </p:stCondLst>
                            <p:childTnLst>
                              <p:par>
                                <p:cTn id="1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build="p" animBg="1"/>
      <p:bldP spid="6" grpId="0" build="p" animBg="1"/>
      <p:bldP spid="7" grpId="0" build="p" animBg="1"/>
      <p:bldP spid="8" grpId="0" build="p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221457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Обсуждение  лабораторной работы. Прокомментируйте ваши действия по первым двум пунктам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929090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приливании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гидроксида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натрия к четырем хлоридам наблюдали выпадения осадков в трех пробирках в виде мути. В пробирке, где был хлорид бария, осадка не наблюдали. Больше всего осадка выпало в пробирке, содержащей хлорид бериллия. Это показывает усиление основных свойств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гидроксидов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группах сверху вниз. 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221457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Какие изменения наблюдались при добавлении соляной кислоты во все пробирки?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5719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осадки растворились, и пробирки слегка нагрелись. Значит, реакции шли во всех пробирках. </a:t>
            </a:r>
            <a:endParaRPr lang="ru-RU" sz="4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214314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Какие изменения наблюдались при добавлении </a:t>
            </a:r>
            <a:r>
              <a:rPr lang="ru-RU" sz="6000" b="1" dirty="0" err="1" smtClean="0">
                <a:latin typeface="Monotype Corsiva" pitchFamily="66" charset="0"/>
              </a:rPr>
              <a:t>гидроксида</a:t>
            </a:r>
            <a:r>
              <a:rPr lang="ru-RU" sz="6000" b="1" dirty="0" smtClean="0">
                <a:latin typeface="Monotype Corsiva" pitchFamily="66" charset="0"/>
              </a:rPr>
              <a:t> натрия во все пробирки?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71477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Осадок </a:t>
            </a:r>
            <a:r>
              <a:rPr lang="ru-RU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гидроксида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бериллия растворился, а другие нет . Значит, </a:t>
            </a:r>
            <a:r>
              <a:rPr lang="ru-RU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гидроксид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бериллия – </a:t>
            </a:r>
            <a:r>
              <a:rPr lang="ru-RU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амфотерное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соединение, а сам бериллий – переходный элемент.</a:t>
            </a:r>
            <a:endParaRPr lang="ru-RU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428604"/>
            <a:ext cx="5786478" cy="935039"/>
          </a:xfrm>
        </p:spPr>
        <p:txBody>
          <a:bodyPr>
            <a:noAutofit/>
          </a:bodyPr>
          <a:lstStyle/>
          <a:p>
            <a:r>
              <a:rPr lang="uk-UA" sz="6000" b="1" dirty="0" err="1" smtClean="0">
                <a:latin typeface="Monotype Corsiva" pitchFamily="66" charset="0"/>
              </a:rPr>
              <a:t>Свойства</a:t>
            </a:r>
            <a:r>
              <a:rPr lang="uk-UA" sz="6000" b="1" dirty="0" smtClean="0">
                <a:latin typeface="Monotype Corsiva" pitchFamily="66" charset="0"/>
              </a:rPr>
              <a:t> </a:t>
            </a:r>
            <a:r>
              <a:rPr lang="uk-UA" sz="6000" b="1" dirty="0" err="1" smtClean="0">
                <a:latin typeface="Monotype Corsiva" pitchFamily="66" charset="0"/>
              </a:rPr>
              <a:t>бериллия</a:t>
            </a:r>
            <a:endParaRPr lang="uk-UA" sz="6000" b="1" dirty="0">
              <a:latin typeface="Monotype Corsiva" pitchFamily="66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00174"/>
            <a:ext cx="8391554" cy="5000660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Прочность</a:t>
            </a:r>
            <a:endParaRPr lang="uk-UA" sz="40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Сопротивляемость</a:t>
            </a: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усталости</a:t>
            </a:r>
            <a:endParaRPr lang="uk-UA" sz="40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Сопротивляемость</a:t>
            </a: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коррозии</a:t>
            </a:r>
            <a:endParaRPr lang="uk-UA" sz="40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Сохранение</a:t>
            </a: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упругости</a:t>
            </a: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значительном</a:t>
            </a: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интервале</a:t>
            </a: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температур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Высокая</a:t>
            </a: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электропроводность</a:t>
            </a:r>
            <a:endParaRPr lang="uk-UA" sz="40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Высокая</a:t>
            </a:r>
            <a:r>
              <a:rPr lang="uk-UA" sz="40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теплопроводность</a:t>
            </a:r>
            <a:endParaRPr lang="uk-UA" sz="40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0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Высокоэнергетичность</a:t>
            </a:r>
            <a:endParaRPr lang="uk-UA" sz="40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endParaRPr lang="uk-UA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74476" y="0"/>
            <a:ext cx="106952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Be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500042"/>
            <a:ext cx="7500990" cy="935039"/>
          </a:xfrm>
        </p:spPr>
        <p:txBody>
          <a:bodyPr>
            <a:noAutofit/>
          </a:bodyPr>
          <a:lstStyle/>
          <a:p>
            <a:r>
              <a:rPr lang="uk-UA" sz="6000" b="1" dirty="0" err="1" smtClean="0">
                <a:latin typeface="Monotype Corsiva" pitchFamily="66" charset="0"/>
              </a:rPr>
              <a:t>Использование</a:t>
            </a:r>
            <a:r>
              <a:rPr lang="uk-UA" sz="6000" b="1" dirty="0" smtClean="0">
                <a:latin typeface="Monotype Corsiva" pitchFamily="66" charset="0"/>
              </a:rPr>
              <a:t> </a:t>
            </a:r>
            <a:r>
              <a:rPr lang="uk-UA" sz="6000" b="1" dirty="0" err="1" smtClean="0">
                <a:latin typeface="Monotype Corsiva" pitchFamily="66" charset="0"/>
              </a:rPr>
              <a:t>бериллия</a:t>
            </a:r>
            <a:endParaRPr lang="uk-UA" sz="6000" b="1" dirty="0">
              <a:latin typeface="Monotype Corsiva" pitchFamily="66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00174"/>
            <a:ext cx="8391554" cy="5072098"/>
          </a:xfrm>
          <a:solidFill>
            <a:srgbClr val="0070C0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Blip>
                <a:blip r:embed="rId2"/>
              </a:buBlip>
            </a:pPr>
            <a:endParaRPr lang="uk-UA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uk-UA" sz="43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Техника</a:t>
            </a:r>
            <a:endParaRPr lang="uk-UA" sz="43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uk-UA" sz="43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43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Сплав </a:t>
            </a:r>
            <a:r>
              <a:rPr lang="uk-UA" sz="43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меди</a:t>
            </a:r>
            <a:r>
              <a:rPr lang="uk-UA" sz="43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uk-UA" sz="43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бериллием</a:t>
            </a:r>
            <a:r>
              <a:rPr lang="uk-UA" sz="43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uk-UA" sz="43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по-</a:t>
            </a:r>
            <a:r>
              <a:rPr lang="uk-UA" sz="43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другому -  </a:t>
            </a:r>
            <a:r>
              <a:rPr lang="uk-UA" sz="43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бериллиевые</a:t>
            </a:r>
            <a:r>
              <a:rPr lang="uk-UA" sz="43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43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бронзы</a:t>
            </a:r>
            <a:r>
              <a:rPr lang="uk-UA" sz="43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  <a:buNone/>
            </a:pPr>
            <a:r>
              <a:rPr lang="uk-UA" sz="43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43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Используются</a:t>
            </a:r>
            <a:r>
              <a:rPr lang="uk-UA" sz="43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чаще</a:t>
            </a:r>
            <a:r>
              <a:rPr lang="uk-UA" sz="43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uk-UA" sz="43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выплавки</a:t>
            </a:r>
            <a:r>
              <a:rPr lang="uk-UA" sz="43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пружин</a:t>
            </a:r>
          </a:p>
          <a:p>
            <a:pPr>
              <a:lnSpc>
                <a:spcPct val="80000"/>
              </a:lnSpc>
              <a:buNone/>
            </a:pPr>
            <a:endParaRPr lang="uk-UA" sz="1500" b="1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uk-UA" sz="43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43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Планируется</a:t>
            </a:r>
            <a:r>
              <a:rPr lang="uk-UA" sz="43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uk-UA" sz="43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высокоэнергетическое</a:t>
            </a:r>
            <a:r>
              <a:rPr lang="uk-UA" sz="43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ракетное</a:t>
            </a:r>
            <a:r>
              <a:rPr lang="uk-UA" sz="43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топливо</a:t>
            </a:r>
            <a:r>
              <a:rPr lang="uk-UA" sz="43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43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uk-UA" sz="43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пока</a:t>
            </a:r>
            <a:r>
              <a:rPr lang="uk-UA" sz="43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uk-UA" sz="43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используется</a:t>
            </a:r>
            <a:r>
              <a:rPr lang="uk-UA" sz="43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лишь</a:t>
            </a:r>
            <a:r>
              <a:rPr lang="uk-UA" sz="43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uk-UA" sz="43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присадка к </a:t>
            </a:r>
            <a:r>
              <a:rPr lang="uk-UA" sz="4300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нему</a:t>
            </a:r>
            <a:endParaRPr lang="uk-UA" sz="43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74476" y="0"/>
            <a:ext cx="106952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Be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uiExpand="1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ronze lent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285992"/>
            <a:ext cx="5429288" cy="42322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928670"/>
            <a:ext cx="6196010" cy="100013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Бериллиевые бронзы</a:t>
            </a: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9" name="Содержимое 8" descr="brb2 pro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7554" y="2285992"/>
            <a:ext cx="5433005" cy="4268790"/>
          </a:xfrm>
        </p:spPr>
      </p:pic>
      <p:pic>
        <p:nvPicPr>
          <p:cNvPr id="13" name="Рисунок 12" descr="img26082_1-43_Berillievaya_bron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2285992"/>
            <a:ext cx="5429287" cy="4323070"/>
          </a:xfrm>
          <a:prstGeom prst="rect">
            <a:avLst/>
          </a:prstGeom>
        </p:spPr>
      </p:pic>
      <p:pic>
        <p:nvPicPr>
          <p:cNvPr id="12" name="Рисунок 11" descr="glav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285992"/>
            <a:ext cx="5715000" cy="4286250"/>
          </a:xfrm>
          <a:prstGeom prst="rect">
            <a:avLst/>
          </a:prstGeom>
        </p:spPr>
      </p:pic>
      <p:pic>
        <p:nvPicPr>
          <p:cNvPr id="11" name="Рисунок 10" descr="comp20090508060635.jpg"/>
          <p:cNvPicPr>
            <a:picLocks noChangeAspect="1"/>
          </p:cNvPicPr>
          <p:nvPr/>
        </p:nvPicPr>
        <p:blipFill>
          <a:blip r:embed="rId6" cstate="print"/>
          <a:srcRect t="13125" b="13749"/>
          <a:stretch>
            <a:fillRect/>
          </a:stretch>
        </p:blipFill>
        <p:spPr>
          <a:xfrm>
            <a:off x="2928926" y="2285992"/>
            <a:ext cx="5857916" cy="428363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074476" y="0"/>
            <a:ext cx="1069524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Be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8">
  <a:themeElements>
    <a:clrScheme name="template 4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33CCFF"/>
      </a:accent1>
      <a:accent2>
        <a:srgbClr val="6699FF"/>
      </a:accent2>
      <a:accent3>
        <a:srgbClr val="FFFFFF"/>
      </a:accent3>
      <a:accent4>
        <a:srgbClr val="404040"/>
      </a:accent4>
      <a:accent5>
        <a:srgbClr val="ADE2FF"/>
      </a:accent5>
      <a:accent6>
        <a:srgbClr val="5C8AE7"/>
      </a:accent6>
      <a:hlink>
        <a:srgbClr val="0066CC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D6E7"/>
        </a:accent6>
        <a:hlink>
          <a:srgbClr val="00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29221</TotalTime>
  <Words>1200</Words>
  <Application>Microsoft Office PowerPoint</Application>
  <PresentationFormat>Экран (4:3)</PresentationFormat>
  <Paragraphs>331</Paragraphs>
  <Slides>67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67</vt:i4>
      </vt:variant>
    </vt:vector>
  </HeadingPairs>
  <TitlesOfParts>
    <vt:vector size="71" baseType="lpstr">
      <vt:lpstr>18</vt:lpstr>
      <vt:lpstr>Поток</vt:lpstr>
      <vt:lpstr>1_Поток</vt:lpstr>
      <vt:lpstr>Открытая</vt:lpstr>
      <vt:lpstr>Элементы второй группы  главной подгруппы и их соединения</vt:lpstr>
      <vt:lpstr>Велики законы мирозданья В сущности, наивны и просты. И порой Вам не хватает знания Для разгадки этой простоты.</vt:lpstr>
      <vt:lpstr>Тема урока: Элементы второй группы главной подгруппы и их соединения </vt:lpstr>
      <vt:lpstr>Цель урока</vt:lpstr>
      <vt:lpstr>Все изумруды и аквамарины Дает бериллий – их прекрасней нет! Их рудокопы средь невзрачной глины  В земной коре искали в глубине.</vt:lpstr>
      <vt:lpstr>Бериллий</vt:lpstr>
      <vt:lpstr>Свойства бериллия</vt:lpstr>
      <vt:lpstr>Использование бериллия</vt:lpstr>
      <vt:lpstr>Бериллиевые бронзы</vt:lpstr>
      <vt:lpstr>В природе магний – горы доломита Нагромождает в горные хребты. В асбесте, тальке он и магнезине, В голубизне морских глубин.</vt:lpstr>
      <vt:lpstr>Магний</vt:lpstr>
      <vt:lpstr>Свойства магния</vt:lpstr>
      <vt:lpstr>Использование магния</vt:lpstr>
      <vt:lpstr>Слайд 14</vt:lpstr>
      <vt:lpstr>В земной коре его не мало, В  достатке гипс и известняк. Слагают горы мел и мрамор, В морской воде он и в костях</vt:lpstr>
      <vt:lpstr>Кальций</vt:lpstr>
      <vt:lpstr>Свойства кальция</vt:lpstr>
      <vt:lpstr>Использование кальция</vt:lpstr>
      <vt:lpstr>Аккумуляторные батареи</vt:lpstr>
      <vt:lpstr>Участник фейерверков непременный, «Металлом красного огня» Поэт и химик, академик Ферсман Так очень метко стронций назвал</vt:lpstr>
      <vt:lpstr>Стронций</vt:lpstr>
      <vt:lpstr>Свойства стронция</vt:lpstr>
      <vt:lpstr>Использование стронция</vt:lpstr>
      <vt:lpstr>Слайд 24</vt:lpstr>
      <vt:lpstr>«Тяжелый» – слово барий в переводе, Тяжелый шпат, барит и витерит, Содержат барий, много их в природе, О барии мы часто говорим.</vt:lpstr>
      <vt:lpstr>Барий</vt:lpstr>
      <vt:lpstr>Свойства бария</vt:lpstr>
      <vt:lpstr>Использование бария</vt:lpstr>
      <vt:lpstr>Слайд 29</vt:lpstr>
      <vt:lpstr>Когда открыт был Беккерелем Поток «Урановых лучей», Кюри супруги твердо верили, Их испускает новый элемент.</vt:lpstr>
      <vt:lpstr>Радий</vt:lpstr>
      <vt:lpstr>Свойства радия</vt:lpstr>
      <vt:lpstr>Использование радия</vt:lpstr>
      <vt:lpstr>Слайд 34</vt:lpstr>
      <vt:lpstr>Схемы электронного строения бериллия, магния, кальция</vt:lpstr>
      <vt:lpstr>Бериллий</vt:lpstr>
      <vt:lpstr>Магний</vt:lpstr>
      <vt:lpstr>Кальций</vt:lpstr>
      <vt:lpstr>Химические свойства металлов второй группы главной подгруппы</vt:lpstr>
      <vt:lpstr>Взаимодействие с                          кислородом</vt:lpstr>
      <vt:lpstr>Взаимодействие с    активными неметаллами</vt:lpstr>
      <vt:lpstr>Взаимодействие с водой</vt:lpstr>
      <vt:lpstr>Взаимодействие с                          кислотами</vt:lpstr>
      <vt:lpstr>Соединения  металлов второй группы главной подгруппы: оксиды и гидроксиды</vt:lpstr>
      <vt:lpstr>Оксиды и гидроксиды будут    иметь состав </vt:lpstr>
      <vt:lpstr>Свойства</vt:lpstr>
      <vt:lpstr>Лабораторная работа “Соединения  элементов второй группы главной подгруппы”</vt:lpstr>
      <vt:lpstr>Инструктивная карточка к  лабораторной работе</vt:lpstr>
      <vt:lpstr>Правила выживания в химической лаборатории</vt:lpstr>
      <vt:lpstr>Лабораторная работа</vt:lpstr>
      <vt:lpstr>Слайд 51</vt:lpstr>
      <vt:lpstr>Проверим себя</vt:lpstr>
      <vt:lpstr>Запишите на доске уравнения реакций</vt:lpstr>
      <vt:lpstr>Запишите на доске уравнения реакций</vt:lpstr>
      <vt:lpstr>Запишите на доске уравнения реакций</vt:lpstr>
      <vt:lpstr>Графический диктант</vt:lpstr>
      <vt:lpstr>Правила записи ответов</vt:lpstr>
      <vt:lpstr>Варианты</vt:lpstr>
      <vt:lpstr>Заключение</vt:lpstr>
      <vt:lpstr>Домашнее               задание</vt:lpstr>
      <vt:lpstr>Приложения</vt:lpstr>
      <vt:lpstr>Ход лабораторной работы</vt:lpstr>
      <vt:lpstr>Слайд 63</vt:lpstr>
      <vt:lpstr>Вопросы к графическому диктанту</vt:lpstr>
      <vt:lpstr>Обсуждение  лабораторной работы. Прокомментируйте ваши действия по первым двум пунктам</vt:lpstr>
      <vt:lpstr>Какие изменения наблюдались при добавлении соляной кислоты во все пробирки?</vt:lpstr>
      <vt:lpstr>Какие изменения наблюдались при добавлении гидроксида натрия во все пробирки?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Полинка</dc:creator>
  <cp:lastModifiedBy>UserXP</cp:lastModifiedBy>
  <cp:revision>474</cp:revision>
  <dcterms:created xsi:type="dcterms:W3CDTF">2012-09-19T07:50:53Z</dcterms:created>
  <dcterms:modified xsi:type="dcterms:W3CDTF">2013-01-08T18:58:53Z</dcterms:modified>
</cp:coreProperties>
</file>