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65" r:id="rId3"/>
    <p:sldId id="259" r:id="rId4"/>
    <p:sldId id="260" r:id="rId5"/>
    <p:sldId id="258" r:id="rId6"/>
    <p:sldId id="267" r:id="rId7"/>
    <p:sldId id="261" r:id="rId8"/>
    <p:sldId id="262" r:id="rId9"/>
    <p:sldId id="264" r:id="rId10"/>
    <p:sldId id="266" r:id="rId11"/>
    <p:sldId id="263"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7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pPr/>
              <a:t>14.03.2012</a:t>
            </a:fld>
            <a:endParaRPr lang="ru-RU"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pPr/>
              <a:t>‹#›</a:t>
            </a:fld>
            <a:endParaRPr lang="ru-RU"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14.03.2012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14.03.2012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14.03.2012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14.03.2012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14.03.2012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14.03.2012</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14.03.2012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14.03.2012</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14.03.2012</a:t>
            </a:fld>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14.03.2012</a:t>
            </a:fld>
            <a:endParaRPr lang="ru-RU"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pPr/>
              <a:t>14.03.2012</a:t>
            </a:fld>
            <a:endParaRPr lang="ru-RU"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0" y="2708476"/>
            <a:ext cx="3672407" cy="1702160"/>
          </a:xfrm>
        </p:spPr>
        <p:txBody>
          <a:bodyPr/>
          <a:lstStyle/>
          <a:p>
            <a:pPr algn="ctr"/>
            <a:r>
              <a:rPr lang="en-US" b="1" dirty="0" smtClean="0"/>
              <a:t>Environmental problems</a:t>
            </a:r>
            <a:endParaRPr lang="ru-RU" b="1" dirty="0"/>
          </a:p>
        </p:txBody>
      </p:sp>
      <p:sp>
        <p:nvSpPr>
          <p:cNvPr id="3" name="Подзаголовок 2"/>
          <p:cNvSpPr>
            <a:spLocks noGrp="1"/>
          </p:cNvSpPr>
          <p:nvPr>
            <p:ph type="subTitle" idx="1"/>
          </p:nvPr>
        </p:nvSpPr>
        <p:spPr/>
        <p:style>
          <a:lnRef idx="0">
            <a:schemeClr val="accent1"/>
          </a:lnRef>
          <a:fillRef idx="3">
            <a:schemeClr val="accent1"/>
          </a:fillRef>
          <a:effectRef idx="3">
            <a:schemeClr val="accent1"/>
          </a:effectRef>
          <a:fontRef idx="minor">
            <a:schemeClr val="lt1"/>
          </a:fontRef>
        </p:style>
        <p:txBody>
          <a:bodyPr>
            <a:normAutofit fontScale="85000" lnSpcReduction="10000"/>
          </a:bodyPr>
          <a:lstStyle/>
          <a:p>
            <a:r>
              <a:rPr lang="de-DE" sz="3200" b="1" dirty="0" smtClean="0"/>
              <a:t>Lösung der </a:t>
            </a:r>
          </a:p>
          <a:p>
            <a:r>
              <a:rPr lang="de-DE" sz="3200" b="1" dirty="0" smtClean="0"/>
              <a:t>Umweltsprobleme</a:t>
            </a:r>
            <a:endParaRPr lang="ru-RU" sz="3200" b="1" dirty="0"/>
          </a:p>
        </p:txBody>
      </p:sp>
    </p:spTree>
    <p:extLst>
      <p:ext uri="{BB962C8B-B14F-4D97-AF65-F5344CB8AC3E}">
        <p14:creationId xmlns="" xmlns:p14="http://schemas.microsoft.com/office/powerpoint/2010/main" val="2342071032"/>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708508">
            <a:off x="4098353" y="761179"/>
            <a:ext cx="5073217" cy="34836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chemeClr val="accent1"/>
                </a:solidFill>
              </a14:hiddenFill>
            </a:ext>
          </a:extLst>
        </p:spPr>
      </p:pic>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758200">
            <a:off x="629850" y="3110785"/>
            <a:ext cx="4583285" cy="32324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chemeClr val="accent1"/>
                </a:solidFill>
              </a14:hiddenFill>
            </a:ext>
          </a:extLst>
        </p:spPr>
      </p:pic>
      <p:sp>
        <p:nvSpPr>
          <p:cNvPr id="2" name="Заголовок 1"/>
          <p:cNvSpPr>
            <a:spLocks noGrp="1"/>
          </p:cNvSpPr>
          <p:nvPr>
            <p:ph type="title"/>
          </p:nvPr>
        </p:nvSpPr>
        <p:spPr>
          <a:xfrm>
            <a:off x="4572000" y="-99392"/>
            <a:ext cx="3528510" cy="757888"/>
          </a:xfrm>
        </p:spPr>
        <p:txBody>
          <a:bodyPr/>
          <a:lstStyle/>
          <a:p>
            <a:pPr algn="ctr"/>
            <a:r>
              <a:rPr lang="en-US" b="1" dirty="0" smtClean="0"/>
              <a:t>Oil Spills</a:t>
            </a:r>
            <a:endParaRPr lang="ru-RU" b="1" dirty="0"/>
          </a:p>
        </p:txBody>
      </p:sp>
      <p:sp>
        <p:nvSpPr>
          <p:cNvPr id="3" name="Объект 2"/>
          <p:cNvSpPr>
            <a:spLocks noGrp="1"/>
          </p:cNvSpPr>
          <p:nvPr>
            <p:ph idx="1"/>
          </p:nvPr>
        </p:nvSpPr>
        <p:spPr>
          <a:xfrm>
            <a:off x="467544" y="548680"/>
            <a:ext cx="4320480" cy="3096344"/>
          </a:xfrm>
        </p:spPr>
        <p:style>
          <a:lnRef idx="2">
            <a:schemeClr val="accent1"/>
          </a:lnRef>
          <a:fillRef idx="1">
            <a:schemeClr val="lt1"/>
          </a:fillRef>
          <a:effectRef idx="0">
            <a:schemeClr val="accent1"/>
          </a:effectRef>
          <a:fontRef idx="minor">
            <a:schemeClr val="dk1"/>
          </a:fontRef>
        </p:style>
        <p:txBody>
          <a:bodyPr>
            <a:noAutofit/>
          </a:bodyPr>
          <a:lstStyle/>
          <a:p>
            <a:pPr marL="68580" indent="0" algn="just">
              <a:buNone/>
            </a:pPr>
            <a:r>
              <a:rPr lang="en-US" sz="2000" dirty="0" smtClean="0"/>
              <a:t>Our Government will aim:</a:t>
            </a:r>
          </a:p>
          <a:p>
            <a:pPr marL="68580" indent="0" algn="just">
              <a:buNone/>
            </a:pPr>
            <a:r>
              <a:rPr lang="en-US" sz="2000" dirty="0" smtClean="0"/>
              <a:t>-to encourage the more prudent and efficient use of energy and other resources</a:t>
            </a:r>
          </a:p>
          <a:p>
            <a:pPr marL="68580" indent="0" algn="just">
              <a:buNone/>
            </a:pPr>
            <a:r>
              <a:rPr lang="en-US" sz="2000" dirty="0" smtClean="0"/>
              <a:t>-to make sure that  Russian’s air and water are clean and safe, and controls over wastes and pollution are maintained and strengthened where necessary.</a:t>
            </a:r>
            <a:endParaRPr lang="ru-RU" sz="2000" dirty="0"/>
          </a:p>
        </p:txBody>
      </p:sp>
      <p:sp>
        <p:nvSpPr>
          <p:cNvPr id="6" name="TextBox 5"/>
          <p:cNvSpPr txBox="1"/>
          <p:nvPr/>
        </p:nvSpPr>
        <p:spPr>
          <a:xfrm>
            <a:off x="2051720" y="4365104"/>
            <a:ext cx="5904656" cy="923330"/>
          </a:xfrm>
          <a:prstGeom prst="rect">
            <a:avLst/>
          </a:prstGeom>
          <a:solidFill>
            <a:srgbClr val="00B0F0"/>
          </a:solidFill>
        </p:spPr>
        <p:txBody>
          <a:bodyPr wrap="square" rtlCol="0">
            <a:spAutoFit/>
          </a:bodyPr>
          <a:lstStyle/>
          <a:p>
            <a:r>
              <a:rPr lang="de-DE" dirty="0" smtClean="0"/>
              <a:t>Wir bitten die Wissenschaftler alternative Kraftstoff zu finden. Es tut uns weh zu beobachten, wie die Vögel in den Ölflecken sterben.</a:t>
            </a:r>
            <a:endParaRPr lang="en-US" dirty="0"/>
          </a:p>
        </p:txBody>
      </p:sp>
    </p:spTree>
    <p:extLst>
      <p:ext uri="{BB962C8B-B14F-4D97-AF65-F5344CB8AC3E}">
        <p14:creationId xmlns="" xmlns:p14="http://schemas.microsoft.com/office/powerpoint/2010/main" val="403840753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800" decel="100000"/>
                                        <p:tgtEl>
                                          <p:spTgt spid="8195"/>
                                        </p:tgtEl>
                                      </p:cBhvr>
                                    </p:animEffect>
                                    <p:anim calcmode="lin" valueType="num">
                                      <p:cBhvr>
                                        <p:cTn id="8" dur="800" decel="100000" fill="hold"/>
                                        <p:tgtEl>
                                          <p:spTgt spid="8195"/>
                                        </p:tgtEl>
                                        <p:attrNameLst>
                                          <p:attrName>style.rotation</p:attrName>
                                        </p:attrNameLst>
                                      </p:cBhvr>
                                      <p:tavLst>
                                        <p:tav tm="0">
                                          <p:val>
                                            <p:fltVal val="-90"/>
                                          </p:val>
                                        </p:tav>
                                        <p:tav tm="100000">
                                          <p:val>
                                            <p:fltVal val="0"/>
                                          </p:val>
                                        </p:tav>
                                      </p:tavLst>
                                    </p:anim>
                                    <p:anim calcmode="lin" valueType="num">
                                      <p:cBhvr>
                                        <p:cTn id="9" dur="800" decel="100000" fill="hold"/>
                                        <p:tgtEl>
                                          <p:spTgt spid="8195"/>
                                        </p:tgtEl>
                                        <p:attrNameLst>
                                          <p:attrName>ppt_x</p:attrName>
                                        </p:attrNameLst>
                                      </p:cBhvr>
                                      <p:tavLst>
                                        <p:tav tm="0">
                                          <p:val>
                                            <p:strVal val="#ppt_x+0.4"/>
                                          </p:val>
                                        </p:tav>
                                        <p:tav tm="100000">
                                          <p:val>
                                            <p:strVal val="#ppt_x-0.05"/>
                                          </p:val>
                                        </p:tav>
                                      </p:tavLst>
                                    </p:anim>
                                    <p:anim calcmode="lin" valueType="num">
                                      <p:cBhvr>
                                        <p:cTn id="10" dur="800" decel="100000" fill="hold"/>
                                        <p:tgtEl>
                                          <p:spTgt spid="819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fade">
                                      <p:cBhvr>
                                        <p:cTn id="16" dur="800" decel="100000"/>
                                        <p:tgtEl>
                                          <p:spTgt spid="8194"/>
                                        </p:tgtEl>
                                      </p:cBhvr>
                                    </p:animEffect>
                                    <p:anim calcmode="lin" valueType="num">
                                      <p:cBhvr>
                                        <p:cTn id="17" dur="800" decel="100000" fill="hold"/>
                                        <p:tgtEl>
                                          <p:spTgt spid="8194"/>
                                        </p:tgtEl>
                                        <p:attrNameLst>
                                          <p:attrName>style.rotation</p:attrName>
                                        </p:attrNameLst>
                                      </p:cBhvr>
                                      <p:tavLst>
                                        <p:tav tm="0">
                                          <p:val>
                                            <p:fltVal val="-90"/>
                                          </p:val>
                                        </p:tav>
                                        <p:tav tm="100000">
                                          <p:val>
                                            <p:fltVal val="0"/>
                                          </p:val>
                                        </p:tav>
                                      </p:tavLst>
                                    </p:anim>
                                    <p:anim calcmode="lin" valueType="num">
                                      <p:cBhvr>
                                        <p:cTn id="18" dur="800" decel="100000" fill="hold"/>
                                        <p:tgtEl>
                                          <p:spTgt spid="8194"/>
                                        </p:tgtEl>
                                        <p:attrNameLst>
                                          <p:attrName>ppt_x</p:attrName>
                                        </p:attrNameLst>
                                      </p:cBhvr>
                                      <p:tavLst>
                                        <p:tav tm="0">
                                          <p:val>
                                            <p:strVal val="#ppt_x+0.4"/>
                                          </p:val>
                                        </p:tav>
                                        <p:tav tm="100000">
                                          <p:val>
                                            <p:strVal val="#ppt_x-0.05"/>
                                          </p:val>
                                        </p:tav>
                                      </p:tavLst>
                                    </p:anim>
                                    <p:anim calcmode="lin" valueType="num">
                                      <p:cBhvr>
                                        <p:cTn id="19" dur="800" decel="100000" fill="hold"/>
                                        <p:tgtEl>
                                          <p:spTgt spid="819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19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19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randombar(horizontal)">
                                      <p:cBhvr>
                                        <p:cTn id="25" dur="500"/>
                                        <p:tgtEl>
                                          <p:spTgt spid="3">
                                            <p:bg/>
                                          </p:spTgt>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500"/>
                                        <p:tgtEl>
                                          <p:spTgt spid="3">
                                            <p:txEl>
                                              <p:pRg st="0" end="0"/>
                                            </p:txEl>
                                          </p:spTgt>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3" dur="500"/>
                                        <p:tgtEl>
                                          <p:spTgt spid="3">
                                            <p:txEl>
                                              <p:pRg st="1" end="1"/>
                                            </p:txEl>
                                          </p:spTgt>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072330" y="285728"/>
            <a:ext cx="1714512" cy="1701905"/>
          </a:xfrm>
          <a:prstGeom prst="rect">
            <a:avLst/>
          </a:prstGeom>
          <a:noFill/>
          <a:ln w="9525">
            <a:noFill/>
            <a:miter lim="800000"/>
            <a:headEnd/>
            <a:tailEnd/>
          </a:ln>
          <a:effectLst/>
        </p:spPr>
      </p:pic>
      <p:sp>
        <p:nvSpPr>
          <p:cNvPr id="5" name="Содержимое 4"/>
          <p:cNvSpPr>
            <a:spLocks noGrp="1"/>
          </p:cNvSpPr>
          <p:nvPr>
            <p:ph idx="1"/>
          </p:nvPr>
        </p:nvSpPr>
        <p:spPr/>
        <p:txBody>
          <a:bodyPr/>
          <a:lstStyle/>
          <a:p>
            <a:endParaRPr lang="en-US" dirty="0"/>
          </a:p>
        </p:txBody>
      </p:sp>
      <p:sp>
        <p:nvSpPr>
          <p:cNvPr id="4" name="Заголовок 3"/>
          <p:cNvSpPr>
            <a:spLocks noGrp="1"/>
          </p:cNvSpPr>
          <p:nvPr>
            <p:ph type="title"/>
          </p:nvPr>
        </p:nvSpPr>
        <p:spPr>
          <a:xfrm>
            <a:off x="4427984" y="0"/>
            <a:ext cx="3304572" cy="1463153"/>
          </a:xfrm>
        </p:spPr>
        <p:txBody>
          <a:bodyPr/>
          <a:lstStyle/>
          <a:p>
            <a:pPr algn="ctr"/>
            <a:r>
              <a:rPr lang="en-US" b="1" dirty="0" smtClean="0"/>
              <a:t>The Kyoto Protocol</a:t>
            </a:r>
            <a:endParaRPr lang="ru-RU" b="1" dirty="0"/>
          </a:p>
        </p:txBody>
      </p:sp>
      <p:sp>
        <p:nvSpPr>
          <p:cNvPr id="7" name="Текст 6"/>
          <p:cNvSpPr>
            <a:spLocks noGrp="1"/>
          </p:cNvSpPr>
          <p:nvPr>
            <p:ph type="body" sz="half" idx="2"/>
          </p:nvPr>
        </p:nvSpPr>
        <p:spPr>
          <a:xfrm>
            <a:off x="4736592" y="3789040"/>
            <a:ext cx="3507816" cy="1865858"/>
          </a:xfrm>
          <a:solidFill>
            <a:srgbClr val="92D050"/>
          </a:solidFill>
        </p:spPr>
        <p:txBody>
          <a:bodyPr/>
          <a:lstStyle/>
          <a:p>
            <a:r>
              <a:rPr lang="de-DE" b="1" dirty="0" smtClean="0"/>
              <a:t>Kiotskij Protokoll wurde den ersten  Vertrag im Gebiet der Umweltbewachtung .Aber seine Wirkung stellt im Dezember 2012 ein. Russland will aus diesem  ausgehen.</a:t>
            </a:r>
            <a:endParaRPr lang="en-US" b="1" dirty="0"/>
          </a:p>
        </p:txBody>
      </p:sp>
      <p:sp>
        <p:nvSpPr>
          <p:cNvPr id="6" name="Прямоугольник 5"/>
          <p:cNvSpPr/>
          <p:nvPr/>
        </p:nvSpPr>
        <p:spPr>
          <a:xfrm>
            <a:off x="395536" y="260648"/>
            <a:ext cx="3960440" cy="480131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buNone/>
            </a:pPr>
            <a:r>
              <a:rPr lang="en-US" dirty="0" smtClean="0"/>
              <a:t>The Kyoto Protocol is an addition to the United Nations Convention on Climate Change</a:t>
            </a:r>
            <a:r>
              <a:rPr lang="ru-RU" dirty="0" smtClean="0"/>
              <a:t>.</a:t>
            </a:r>
          </a:p>
          <a:p>
            <a:pPr algn="just">
              <a:buNone/>
            </a:pPr>
            <a:r>
              <a:rPr lang="en-US" dirty="0" smtClean="0"/>
              <a:t>Countries which ratify this protocol commit to reducing their emissions of carbon dioxide and five other greenhouse gases. A total of 141 countries have ratified the Kyoto agreement.</a:t>
            </a:r>
          </a:p>
          <a:p>
            <a:pPr algn="just">
              <a:buNone/>
            </a:pPr>
            <a:r>
              <a:rPr lang="en-US" dirty="0" smtClean="0"/>
              <a:t>The Kyoto Protocol may seem just a small first step to dealing with climate change, but it is significant. We have to find ways to contribute to socio-economic growth and at the same time lower our emissions of greenhouse gases.</a:t>
            </a:r>
            <a:endParaRPr lang="ru-RU" dirty="0"/>
          </a:p>
        </p:txBody>
      </p:sp>
    </p:spTree>
    <p:extLst>
      <p:ext uri="{BB962C8B-B14F-4D97-AF65-F5344CB8AC3E}">
        <p14:creationId xmlns="" xmlns:p14="http://schemas.microsoft.com/office/powerpoint/2010/main" val="147675158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928670"/>
            <a:ext cx="7500990" cy="1323439"/>
          </a:xfrm>
          <a:prstGeom prst="rect">
            <a:avLst/>
          </a:prstGeom>
        </p:spPr>
        <p:txBody>
          <a:bodyPr wrap="square">
            <a:spAutoFit/>
          </a:bodyPr>
          <a:lstStyle/>
          <a:p>
            <a:pPr algn="just">
              <a:buNone/>
            </a:pPr>
            <a:r>
              <a:rPr lang="en-US" sz="2000" b="1" dirty="0" smtClean="0"/>
              <a:t>These are only the first steps and they must be carried onward to protect nature, to save life on the planet not only for the sake of the present but also for the future generations.</a:t>
            </a:r>
            <a:endParaRPr lang="ru-RU" sz="2000" b="1" dirty="0"/>
          </a:p>
        </p:txBody>
      </p:sp>
      <p:pic>
        <p:nvPicPr>
          <p:cNvPr id="4098" name="Picture 2"/>
          <p:cNvPicPr>
            <a:picLocks noChangeAspect="1" noChangeArrowheads="1"/>
          </p:cNvPicPr>
          <p:nvPr/>
        </p:nvPicPr>
        <p:blipFill>
          <a:blip r:embed="rId2" cstate="print"/>
          <a:srcRect/>
          <a:stretch>
            <a:fillRect/>
          </a:stretch>
        </p:blipFill>
        <p:spPr bwMode="auto">
          <a:xfrm>
            <a:off x="1547664" y="2060848"/>
            <a:ext cx="5638811" cy="3528457"/>
          </a:xfrm>
          <a:prstGeom prst="rect">
            <a:avLst/>
          </a:prstGeom>
          <a:ln>
            <a:noFill/>
          </a:ln>
          <a:effectLst>
            <a:softEdge rad="112500"/>
          </a:effectLst>
        </p:spPr>
      </p:pic>
      <p:sp>
        <p:nvSpPr>
          <p:cNvPr id="5" name="TextBox 4"/>
          <p:cNvSpPr txBox="1"/>
          <p:nvPr/>
        </p:nvSpPr>
        <p:spPr>
          <a:xfrm rot="10800000" flipV="1">
            <a:off x="683568" y="5212721"/>
            <a:ext cx="7992888" cy="646331"/>
          </a:xfrm>
          <a:prstGeom prst="rect">
            <a:avLst/>
          </a:prstGeom>
          <a:noFill/>
        </p:spPr>
        <p:txBody>
          <a:bodyPr wrap="square" rtlCol="0">
            <a:spAutoFit/>
          </a:bodyPr>
          <a:lstStyle/>
          <a:p>
            <a:r>
              <a:rPr lang="de-DE" b="1" dirty="0" smtClean="0"/>
              <a:t>Die Sache aller und eines jeden ist es, alles Menschenmögliche zu tun, um unsere Erde zu retten.</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836712"/>
            <a:ext cx="4536504" cy="5256584"/>
          </a:xfrm>
        </p:spPr>
        <p:txBody>
          <a:bodyPr/>
          <a:lstStyle/>
          <a:p>
            <a:pPr marL="68580" indent="0" algn="just">
              <a:buNone/>
            </a:pPr>
            <a:r>
              <a:rPr lang="en-US" dirty="0" smtClean="0"/>
              <a:t>Environmental protection is of a universal concern. That is why serious measures to create a system of ecological security should be taken.</a:t>
            </a:r>
          </a:p>
          <a:p>
            <a:pPr marL="68580" indent="0" algn="just">
              <a:buNone/>
            </a:pPr>
            <a:r>
              <a:rPr lang="de-DE" dirty="0" smtClean="0"/>
              <a:t>    </a:t>
            </a:r>
          </a:p>
          <a:p>
            <a:pPr marL="68580" indent="0">
              <a:buNone/>
            </a:pPr>
            <a:r>
              <a:rPr lang="de-DE" dirty="0" smtClean="0"/>
              <a:t>       Um     ökologische Probleme  zu lösen, muss man  ein ganzes System schaffen.</a:t>
            </a:r>
          </a:p>
          <a:p>
            <a:pPr marL="68580" indent="0" algn="just">
              <a:buNone/>
            </a:pPr>
            <a:endParaRPr lang="ru-RU" dirty="0"/>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692696"/>
            <a:ext cx="3664645" cy="54582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91847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800" decel="100000"/>
                                        <p:tgtEl>
                                          <p:spTgt spid="6147"/>
                                        </p:tgtEl>
                                      </p:cBhvr>
                                    </p:animEffect>
                                    <p:anim calcmode="lin" valueType="num">
                                      <p:cBhvr>
                                        <p:cTn id="8" dur="800" decel="100000" fill="hold"/>
                                        <p:tgtEl>
                                          <p:spTgt spid="6147"/>
                                        </p:tgtEl>
                                        <p:attrNameLst>
                                          <p:attrName>style.rotation</p:attrName>
                                        </p:attrNameLst>
                                      </p:cBhvr>
                                      <p:tavLst>
                                        <p:tav tm="0">
                                          <p:val>
                                            <p:fltVal val="-90"/>
                                          </p:val>
                                        </p:tav>
                                        <p:tav tm="100000">
                                          <p:val>
                                            <p:fltVal val="0"/>
                                          </p:val>
                                        </p:tav>
                                      </p:tavLst>
                                    </p:anim>
                                    <p:anim calcmode="lin" valueType="num">
                                      <p:cBhvr>
                                        <p:cTn id="9" dur="800" decel="100000" fill="hold"/>
                                        <p:tgtEl>
                                          <p:spTgt spid="6147"/>
                                        </p:tgtEl>
                                        <p:attrNameLst>
                                          <p:attrName>ppt_x</p:attrName>
                                        </p:attrNameLst>
                                      </p:cBhvr>
                                      <p:tavLst>
                                        <p:tav tm="0">
                                          <p:val>
                                            <p:strVal val="#ppt_x+0.4"/>
                                          </p:val>
                                        </p:tav>
                                        <p:tav tm="100000">
                                          <p:val>
                                            <p:strVal val="#ppt_x-0.05"/>
                                          </p:val>
                                        </p:tav>
                                      </p:tavLst>
                                    </p:anim>
                                    <p:anim calcmode="lin" valueType="num">
                                      <p:cBhvr>
                                        <p:cTn id="10" dur="800" decel="100000" fill="hold"/>
                                        <p:tgtEl>
                                          <p:spTgt spid="61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1166558">
            <a:off x="541385" y="634809"/>
            <a:ext cx="5044471" cy="3783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chemeClr val="accent1"/>
                </a:solidFill>
              </a14:hiddenFill>
            </a:ext>
          </a:extLst>
        </p:spPr>
      </p:pic>
      <p:sp>
        <p:nvSpPr>
          <p:cNvPr id="2" name="Заголовок 1"/>
          <p:cNvSpPr>
            <a:spLocks noGrp="1"/>
          </p:cNvSpPr>
          <p:nvPr>
            <p:ph type="title"/>
          </p:nvPr>
        </p:nvSpPr>
        <p:spPr>
          <a:xfrm>
            <a:off x="3563888" y="0"/>
            <a:ext cx="5716258" cy="710952"/>
          </a:xfrm>
        </p:spPr>
        <p:txBody>
          <a:bodyPr/>
          <a:lstStyle/>
          <a:p>
            <a:pPr algn="ctr"/>
            <a:r>
              <a:rPr lang="en-US" b="1" dirty="0" smtClean="0"/>
              <a:t>Landfill</a:t>
            </a:r>
            <a:endParaRPr lang="ru-RU" b="1"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470095">
            <a:off x="4012062" y="2657802"/>
            <a:ext cx="4788024" cy="37338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chemeClr val="accent1"/>
                </a:solidFill>
              </a14:hiddenFill>
            </a:ext>
          </a:extLst>
        </p:spPr>
      </p:pic>
      <p:sp>
        <p:nvSpPr>
          <p:cNvPr id="3" name="Объект 2"/>
          <p:cNvSpPr>
            <a:spLocks noGrp="1"/>
          </p:cNvSpPr>
          <p:nvPr>
            <p:ph idx="1"/>
          </p:nvPr>
        </p:nvSpPr>
        <p:spPr>
          <a:xfrm>
            <a:off x="827584" y="1412776"/>
            <a:ext cx="6264696" cy="4464496"/>
          </a:xfrm>
        </p:spPr>
        <p:style>
          <a:lnRef idx="1">
            <a:schemeClr val="accent1"/>
          </a:lnRef>
          <a:fillRef idx="2">
            <a:schemeClr val="accent1"/>
          </a:fillRef>
          <a:effectRef idx="1">
            <a:schemeClr val="accent1"/>
          </a:effectRef>
          <a:fontRef idx="minor">
            <a:schemeClr val="dk1"/>
          </a:fontRef>
        </p:style>
        <p:txBody>
          <a:bodyPr/>
          <a:lstStyle/>
          <a:p>
            <a:pPr marL="68580" indent="0" algn="just">
              <a:buNone/>
            </a:pPr>
            <a:r>
              <a:rPr lang="en-US" dirty="0"/>
              <a:t>We have the time, the money and even the technology to make our planet a better, cleaner and safer place. </a:t>
            </a:r>
            <a:r>
              <a:rPr lang="en-US" dirty="0" smtClean="0"/>
              <a:t>We </a:t>
            </a:r>
            <a:r>
              <a:rPr lang="en-US" dirty="0"/>
              <a:t>can recycle litter. We can support green parties and put pressure on those in power. Together we can save the planet and all of us with it</a:t>
            </a:r>
            <a:r>
              <a:rPr lang="en-US" dirty="0" smtClean="0"/>
              <a:t>.</a:t>
            </a:r>
          </a:p>
          <a:p>
            <a:pPr marL="68580" indent="0" algn="just">
              <a:buNone/>
            </a:pPr>
            <a:r>
              <a:rPr lang="de-DE" dirty="0" smtClean="0"/>
              <a:t>      </a:t>
            </a:r>
          </a:p>
          <a:p>
            <a:pPr marL="68580" indent="0" algn="just">
              <a:buNone/>
            </a:pPr>
            <a:r>
              <a:rPr lang="de-DE" dirty="0" smtClean="0"/>
              <a:t>   Die Mülldeponien verschwinden, wenn man den Müll recyceln wird.  </a:t>
            </a:r>
            <a:endParaRPr lang="ru-RU" dirty="0"/>
          </a:p>
        </p:txBody>
      </p:sp>
    </p:spTree>
    <p:extLst>
      <p:ext uri="{BB962C8B-B14F-4D97-AF65-F5344CB8AC3E}">
        <p14:creationId xmlns="" xmlns:p14="http://schemas.microsoft.com/office/powerpoint/2010/main" val="89669375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p:cTn id="18"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21" dur="1000" fill="hold"/>
                                        <p:tgtEl>
                                          <p:spTgt spid="102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2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
                                            <p:bg/>
                                          </p:spTgt>
                                        </p:tgtEl>
                                        <p:attrNameLst>
                                          <p:attrName>style.visibility</p:attrName>
                                        </p:attrNameLst>
                                      </p:cBhvr>
                                      <p:to>
                                        <p:strVal val="visible"/>
                                      </p:to>
                                    </p:set>
                                    <p:animEffect transition="in" filter="fade">
                                      <p:cBhvr>
                                        <p:cTn id="29" dur="2000"/>
                                        <p:tgtEl>
                                          <p:spTgt spid="3">
                                            <p:bg/>
                                          </p:spTgt>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20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20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470797">
            <a:off x="640885" y="446843"/>
            <a:ext cx="4048125" cy="38719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1004602">
            <a:off x="3630895" y="2099794"/>
            <a:ext cx="4953000" cy="3714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chemeClr val="accent1"/>
                </a:solidFill>
              </a14:hiddenFill>
            </a:ext>
          </a:extLst>
        </p:spPr>
      </p:pic>
      <p:sp>
        <p:nvSpPr>
          <p:cNvPr id="3" name="Объект 2"/>
          <p:cNvSpPr>
            <a:spLocks noGrp="1"/>
          </p:cNvSpPr>
          <p:nvPr>
            <p:ph idx="1"/>
          </p:nvPr>
        </p:nvSpPr>
        <p:spPr>
          <a:xfrm>
            <a:off x="467544" y="1340768"/>
            <a:ext cx="3168352" cy="5517232"/>
          </a:xfrm>
        </p:spPr>
        <p:style>
          <a:lnRef idx="1">
            <a:schemeClr val="accent1"/>
          </a:lnRef>
          <a:fillRef idx="2">
            <a:schemeClr val="accent1"/>
          </a:fillRef>
          <a:effectRef idx="1">
            <a:schemeClr val="accent1"/>
          </a:effectRef>
          <a:fontRef idx="minor">
            <a:schemeClr val="dk1"/>
          </a:fontRef>
        </p:style>
        <p:txBody>
          <a:bodyPr>
            <a:noAutofit/>
          </a:bodyPr>
          <a:lstStyle/>
          <a:p>
            <a:pPr marL="68580" indent="0" algn="just">
              <a:buNone/>
            </a:pPr>
            <a:r>
              <a:rPr lang="en-US" sz="1800" dirty="0"/>
              <a:t>To solve this burning problem it is necessary for people to combine efforts, to raise safety standards at all industrial facilities, to adequately process by-products of industry, to set up an international space laboratory to monitor the state of environment and set up an international centre for emergency environmental assistance. All these measures will help us in solving these important problems and prevent us from dangerous illnesses and diseases.</a:t>
            </a:r>
            <a:endParaRPr lang="ru-RU" sz="1800" dirty="0"/>
          </a:p>
        </p:txBody>
      </p:sp>
      <p:sp>
        <p:nvSpPr>
          <p:cNvPr id="2" name="Заголовок 1"/>
          <p:cNvSpPr>
            <a:spLocks noGrp="1"/>
          </p:cNvSpPr>
          <p:nvPr>
            <p:ph type="title"/>
          </p:nvPr>
        </p:nvSpPr>
        <p:spPr>
          <a:xfrm rot="406911">
            <a:off x="5027701" y="374739"/>
            <a:ext cx="2863231" cy="1161073"/>
          </a:xfrm>
        </p:spPr>
        <p:txBody>
          <a:bodyPr>
            <a:normAutofit/>
          </a:bodyPr>
          <a:lstStyle/>
          <a:p>
            <a:pPr algn="ctr"/>
            <a:r>
              <a:rPr lang="en-US" b="1" dirty="0" smtClean="0"/>
              <a:t>Radioactive </a:t>
            </a:r>
            <a:r>
              <a:rPr lang="en-US" b="1" dirty="0"/>
              <a:t>contamination</a:t>
            </a:r>
            <a:endParaRPr lang="ru-RU" b="1" dirty="0"/>
          </a:p>
        </p:txBody>
      </p:sp>
      <p:sp>
        <p:nvSpPr>
          <p:cNvPr id="6" name="Текст 5"/>
          <p:cNvSpPr>
            <a:spLocks noGrp="1"/>
          </p:cNvSpPr>
          <p:nvPr>
            <p:ph type="body" sz="half" idx="2"/>
          </p:nvPr>
        </p:nvSpPr>
        <p:spPr>
          <a:xfrm>
            <a:off x="4736592" y="1844824"/>
            <a:ext cx="3363800" cy="1080120"/>
          </a:xfrm>
          <a:solidFill>
            <a:srgbClr val="FFFF00"/>
          </a:solidFill>
        </p:spPr>
        <p:txBody>
          <a:bodyPr>
            <a:normAutofit/>
          </a:bodyPr>
          <a:lstStyle/>
          <a:p>
            <a:r>
              <a:rPr lang="de-DE" sz="2400" b="1" dirty="0" smtClean="0"/>
              <a:t>Radioaktive</a:t>
            </a:r>
          </a:p>
          <a:p>
            <a:r>
              <a:rPr lang="de-DE" sz="2400" b="1" dirty="0" smtClean="0"/>
              <a:t>        Verschmutzung</a:t>
            </a:r>
            <a:endParaRPr lang="en-US" sz="2400" b="1" dirty="0"/>
          </a:p>
        </p:txBody>
      </p:sp>
    </p:spTree>
    <p:extLst>
      <p:ext uri="{BB962C8B-B14F-4D97-AF65-F5344CB8AC3E}">
        <p14:creationId xmlns="" xmlns:p14="http://schemas.microsoft.com/office/powerpoint/2010/main" val="1266570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1000" fill="hold"/>
                                        <p:tgtEl>
                                          <p:spTgt spid="2052"/>
                                        </p:tgtEl>
                                        <p:attrNameLst>
                                          <p:attrName>ppt_w</p:attrName>
                                        </p:attrNameLst>
                                      </p:cBhvr>
                                      <p:tavLst>
                                        <p:tav tm="0">
                                          <p:val>
                                            <p:fltVal val="0"/>
                                          </p:val>
                                        </p:tav>
                                        <p:tav tm="100000">
                                          <p:val>
                                            <p:strVal val="#ppt_w"/>
                                          </p:val>
                                        </p:tav>
                                      </p:tavLst>
                                    </p:anim>
                                    <p:anim calcmode="lin" valueType="num">
                                      <p:cBhvr>
                                        <p:cTn id="15" dur="1000" fill="hold"/>
                                        <p:tgtEl>
                                          <p:spTgt spid="2052"/>
                                        </p:tgtEl>
                                        <p:attrNameLst>
                                          <p:attrName>ppt_h</p:attrName>
                                        </p:attrNameLst>
                                      </p:cBhvr>
                                      <p:tavLst>
                                        <p:tav tm="0">
                                          <p:val>
                                            <p:fltVal val="0"/>
                                          </p:val>
                                        </p:tav>
                                        <p:tav tm="100000">
                                          <p:val>
                                            <p:strVal val="#ppt_h"/>
                                          </p:val>
                                        </p:tav>
                                      </p:tavLst>
                                    </p:anim>
                                    <p:anim calcmode="lin" valueType="num">
                                      <p:cBhvr>
                                        <p:cTn id="16" dur="1000" fill="hold"/>
                                        <p:tgtEl>
                                          <p:spTgt spid="205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05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2000"/>
                                        <p:tgtEl>
                                          <p:spTgt spid="3">
                                            <p:bg/>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980728"/>
            <a:ext cx="7920879" cy="504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547664" y="188640"/>
            <a:ext cx="6984776" cy="1296144"/>
          </a:xfrm>
        </p:spPr>
        <p:txBody>
          <a:bodyPr>
            <a:normAutofit fontScale="90000"/>
          </a:bodyPr>
          <a:lstStyle/>
          <a:p>
            <a:pPr algn="ctr"/>
            <a:r>
              <a:rPr lang="en-US" b="1" dirty="0" smtClean="0"/>
              <a:t>                        Global </a:t>
            </a:r>
            <a:r>
              <a:rPr lang="en-US" b="1" dirty="0"/>
              <a:t>Warming</a:t>
            </a:r>
            <a:br>
              <a:rPr lang="en-US" b="1" dirty="0"/>
            </a:br>
            <a:endParaRPr lang="ru-RU" b="1" dirty="0"/>
          </a:p>
        </p:txBody>
      </p:sp>
      <p:sp>
        <p:nvSpPr>
          <p:cNvPr id="3" name="Объект 2"/>
          <p:cNvSpPr>
            <a:spLocks noGrp="1"/>
          </p:cNvSpPr>
          <p:nvPr>
            <p:ph sz="half" idx="2"/>
          </p:nvPr>
        </p:nvSpPr>
        <p:spPr>
          <a:xfrm>
            <a:off x="971600" y="1628800"/>
            <a:ext cx="3491864" cy="3672408"/>
          </a:xfrm>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68580" indent="0" algn="just">
              <a:buNone/>
            </a:pPr>
            <a:r>
              <a:rPr lang="en-US" dirty="0" smtClean="0"/>
              <a:t>We </a:t>
            </a:r>
            <a:r>
              <a:rPr lang="en-US" dirty="0"/>
              <a:t>don't know how to prevent warming. Stabilizing emissions isn't enough. No one knows how to lower </a:t>
            </a:r>
            <a:r>
              <a:rPr lang="en-US" i="1" dirty="0"/>
              <a:t>emissions without crushing the world economy. Based on present knowledge, the best way of coping with warming - if it happens - would be to adapt to it.</a:t>
            </a:r>
            <a:endParaRPr lang="ru-RU" i="1" dirty="0"/>
          </a:p>
        </p:txBody>
      </p:sp>
      <p:sp>
        <p:nvSpPr>
          <p:cNvPr id="7" name="Содержимое 6"/>
          <p:cNvSpPr>
            <a:spLocks noGrp="1"/>
          </p:cNvSpPr>
          <p:nvPr>
            <p:ph sz="quarter" idx="4"/>
          </p:nvPr>
        </p:nvSpPr>
        <p:spPr>
          <a:ln>
            <a:solidFill>
              <a:schemeClr val="bg1"/>
            </a:solidFill>
          </a:ln>
        </p:spPr>
        <p:txBody>
          <a:bodyPr/>
          <a:lstStyle/>
          <a:p>
            <a:pPr>
              <a:buNone/>
            </a:pPr>
            <a:endParaRPr lang="en-US" dirty="0"/>
          </a:p>
        </p:txBody>
      </p:sp>
      <p:sp>
        <p:nvSpPr>
          <p:cNvPr id="8" name="Скругленный прямоугольник 7"/>
          <p:cNvSpPr/>
          <p:nvPr/>
        </p:nvSpPr>
        <p:spPr>
          <a:xfrm>
            <a:off x="5364088" y="3140968"/>
            <a:ext cx="2520280" cy="21602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Wir können damit nichts  machen. Wir müssen nur  in den neuen Bedingungen überleben zu lernen.</a:t>
            </a:r>
            <a:endParaRPr lang="en-US" dirty="0"/>
          </a:p>
        </p:txBody>
      </p:sp>
    </p:spTree>
    <p:extLst>
      <p:ext uri="{BB962C8B-B14F-4D97-AF65-F5344CB8AC3E}">
        <p14:creationId xmlns="" xmlns:p14="http://schemas.microsoft.com/office/powerpoint/2010/main" val="65082957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randombar(horizontal)">
                                      <p:cBhvr>
                                        <p:cTn id="16" dur="500"/>
                                        <p:tgtEl>
                                          <p:spTgt spid="3">
                                            <p:bg/>
                                          </p:spTgt>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rot="418012">
            <a:off x="674059" y="642896"/>
            <a:ext cx="4910586" cy="32737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0" name="Picture 2"/>
          <p:cNvPicPr>
            <a:picLocks noChangeAspect="1" noChangeArrowheads="1"/>
          </p:cNvPicPr>
          <p:nvPr/>
        </p:nvPicPr>
        <p:blipFill>
          <a:blip r:embed="rId3" cstate="print"/>
          <a:srcRect/>
          <a:stretch>
            <a:fillRect/>
          </a:stretch>
        </p:blipFill>
        <p:spPr bwMode="auto">
          <a:xfrm rot="21085684">
            <a:off x="3917720" y="893356"/>
            <a:ext cx="4863259" cy="31798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Заголовок 1"/>
          <p:cNvSpPr>
            <a:spLocks noGrp="1"/>
          </p:cNvSpPr>
          <p:nvPr>
            <p:ph type="title"/>
          </p:nvPr>
        </p:nvSpPr>
        <p:spPr>
          <a:xfrm>
            <a:off x="4734424" y="0"/>
            <a:ext cx="2933920" cy="548680"/>
          </a:xfrm>
        </p:spPr>
        <p:txBody>
          <a:bodyPr/>
          <a:lstStyle/>
          <a:p>
            <a:r>
              <a:rPr lang="en-US" dirty="0" smtClean="0"/>
              <a:t>Air pollution</a:t>
            </a:r>
            <a:endParaRPr lang="ru-RU" dirty="0"/>
          </a:p>
        </p:txBody>
      </p:sp>
      <p:sp>
        <p:nvSpPr>
          <p:cNvPr id="10" name="Текст 9"/>
          <p:cNvSpPr>
            <a:spLocks noGrp="1"/>
          </p:cNvSpPr>
          <p:nvPr>
            <p:ph type="body" sz="half" idx="2"/>
          </p:nvPr>
        </p:nvSpPr>
        <p:spPr>
          <a:xfrm>
            <a:off x="4734630" y="4133088"/>
            <a:ext cx="3300573" cy="1960208"/>
          </a:xfrm>
          <a:solidFill>
            <a:schemeClr val="bg2"/>
          </a:solidFill>
        </p:spPr>
        <p:txBody>
          <a:bodyPr>
            <a:normAutofit/>
          </a:bodyPr>
          <a:lstStyle/>
          <a:p>
            <a:r>
              <a:rPr lang="de-DE" sz="1800" dirty="0" smtClean="0">
                <a:latin typeface="Arial Black" pitchFamily="34" charset="0"/>
              </a:rPr>
              <a:t>Halt das Auswurf in die Atmosphäre schädliche Gase.  Schaft die Filteranlagen. </a:t>
            </a:r>
            <a:endParaRPr lang="en-US" sz="1800" dirty="0">
              <a:latin typeface="Arial Black" pitchFamily="34" charset="0"/>
            </a:endParaRPr>
          </a:p>
        </p:txBody>
      </p:sp>
      <p:sp>
        <p:nvSpPr>
          <p:cNvPr id="4" name="Прямоугольник 3"/>
          <p:cNvSpPr/>
          <p:nvPr/>
        </p:nvSpPr>
        <p:spPr>
          <a:xfrm>
            <a:off x="214282" y="3571876"/>
            <a:ext cx="3857652"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None/>
            </a:pPr>
            <a:r>
              <a:rPr lang="en-US" dirty="0" smtClean="0"/>
              <a:t>The ozone layer is destroyed by a stuff that aerosol sprays and refrigerators contain.</a:t>
            </a:r>
          </a:p>
          <a:p>
            <a:pPr algn="just">
              <a:buNone/>
            </a:pPr>
            <a:r>
              <a:rPr lang="en-US" dirty="0" smtClean="0"/>
              <a:t>People will have to take measures because the dangerous rays get through the atmosphere, causing skin cancer and other diseases.</a:t>
            </a:r>
          </a:p>
          <a:p>
            <a:pPr algn="just">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024744" cy="1143000"/>
          </a:xfrm>
        </p:spPr>
        <p:txBody>
          <a:bodyPr/>
          <a:lstStyle/>
          <a:p>
            <a:r>
              <a:rPr lang="en-US" b="1" dirty="0" smtClean="0"/>
              <a:t>Environmental Pollution</a:t>
            </a:r>
            <a:endParaRPr lang="ru-RU" b="1" dirty="0"/>
          </a:p>
        </p:txBody>
      </p:sp>
      <p:sp>
        <p:nvSpPr>
          <p:cNvPr id="3" name="Объект 2"/>
          <p:cNvSpPr>
            <a:spLocks noGrp="1"/>
          </p:cNvSpPr>
          <p:nvPr>
            <p:ph idx="1"/>
          </p:nvPr>
        </p:nvSpPr>
        <p:spPr>
          <a:xfrm>
            <a:off x="467544" y="1470968"/>
            <a:ext cx="3744416" cy="4752528"/>
          </a:xfrm>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68580" indent="0" algn="just">
              <a:buNone/>
            </a:pPr>
            <a:r>
              <a:rPr lang="en-US" dirty="0" smtClean="0"/>
              <a:t>Scientists and engineers can find the ways to reduce pollution from automobiles and factories. Government can pass the laws that would make enterprises take measures for reducing of pollution. Individuals and groups of people can work together to persuade enterprises to stop polluting activities.</a:t>
            </a: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4143372" y="3500438"/>
            <a:ext cx="4762500" cy="3162300"/>
          </a:xfrm>
          <a:prstGeom prst="rect">
            <a:avLst/>
          </a:prstGeom>
          <a:noFill/>
          <a:ln w="9525">
            <a:noFill/>
            <a:miter lim="800000"/>
            <a:headEnd/>
            <a:tailEnd/>
          </a:ln>
          <a:effectLst/>
        </p:spPr>
      </p:pic>
      <p:sp>
        <p:nvSpPr>
          <p:cNvPr id="10" name="TextBox 9"/>
          <p:cNvSpPr txBox="1"/>
          <p:nvPr/>
        </p:nvSpPr>
        <p:spPr>
          <a:xfrm rot="10260000" flipV="1">
            <a:off x="4676628" y="1834682"/>
            <a:ext cx="315673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smtClean="0"/>
              <a:t>     Elektromobilen, Gasbrennstoff können       die Situation      verbessern</a:t>
            </a:r>
            <a:endParaRPr lang="en-US" dirty="0" smtClean="0"/>
          </a:p>
          <a:p>
            <a:endParaRPr lang="en-US" dirty="0"/>
          </a:p>
        </p:txBody>
      </p:sp>
    </p:spTree>
    <p:extLst>
      <p:ext uri="{BB962C8B-B14F-4D97-AF65-F5344CB8AC3E}">
        <p14:creationId xmlns="" xmlns:p14="http://schemas.microsoft.com/office/powerpoint/2010/main" val="60306997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Scale>
                                      <p:cBhvr>
                                        <p:cTn id="1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0" end="0"/>
                                            </p:txEl>
                                          </p:spTgt>
                                        </p:tgtEl>
                                        <p:attrNameLst>
                                          <p:attrName>ppt_x</p:attrName>
                                          <p:attrName>ppt_y</p:attrName>
                                        </p:attrNameLst>
                                      </p:cBhvr>
                                    </p:animMotion>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21" presetClass="entr" presetSubtype="4"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heel(4)">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0901691">
            <a:off x="155693" y="85871"/>
            <a:ext cx="2736304" cy="1822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411760" y="332656"/>
            <a:ext cx="6732240" cy="1143000"/>
          </a:xfrm>
        </p:spPr>
        <p:txBody>
          <a:bodyPr>
            <a:normAutofit fontScale="90000"/>
          </a:bodyPr>
          <a:lstStyle/>
          <a:p>
            <a:pPr algn="ctr"/>
            <a:r>
              <a:rPr lang="en-US" b="1" dirty="0"/>
              <a:t>S</a:t>
            </a:r>
            <a:r>
              <a:rPr lang="en-US" b="1" dirty="0" smtClean="0"/>
              <a:t>oil contamination Bodenverschmutzung</a:t>
            </a:r>
            <a:endParaRPr lang="ru-RU" b="1" dirty="0"/>
          </a:p>
        </p:txBody>
      </p:sp>
      <p:sp>
        <p:nvSpPr>
          <p:cNvPr id="3" name="Объект 2"/>
          <p:cNvSpPr>
            <a:spLocks noGrp="1"/>
          </p:cNvSpPr>
          <p:nvPr>
            <p:ph idx="1"/>
          </p:nvPr>
        </p:nvSpPr>
        <p:spPr>
          <a:xfrm>
            <a:off x="539552" y="1844824"/>
            <a:ext cx="4032448" cy="4752528"/>
          </a:xfrm>
        </p:spPr>
        <p:txBody>
          <a:bodyPr>
            <a:normAutofit fontScale="92500" lnSpcReduction="20000"/>
          </a:bodyPr>
          <a:lstStyle/>
          <a:p>
            <a:pPr marL="68580" indent="0" algn="just">
              <a:buNone/>
            </a:pPr>
            <a:r>
              <a:rPr lang="en-US" dirty="0"/>
              <a:t>An important problem for large cities is cleaning and disposal of garbage and industrial waste. It is necessary to solve health and environmental issues - disposal of household and municipal waste. To combat pollution of the environment should be modern methods of treatment of urban, industrial and agricultural effluents, rational application of fertilizers and crop protection </a:t>
            </a:r>
            <a:r>
              <a:rPr lang="en-US" dirty="0" smtClean="0"/>
              <a:t>chemicals.</a:t>
            </a:r>
            <a:endParaRPr lang="ru-RU" dirty="0"/>
          </a:p>
        </p:txBody>
      </p:sp>
    </p:spTree>
    <p:extLst>
      <p:ext uri="{BB962C8B-B14F-4D97-AF65-F5344CB8AC3E}">
        <p14:creationId xmlns="" xmlns:p14="http://schemas.microsoft.com/office/powerpoint/2010/main" val="33034503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1" presetClass="entr" presetSubtype="0"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770" decel="100000"/>
                                        <p:tgtEl>
                                          <p:spTgt spid="5122"/>
                                        </p:tgtEl>
                                      </p:cBhvr>
                                    </p:animEffect>
                                    <p:animScale>
                                      <p:cBhvr>
                                        <p:cTn id="17" dur="770" decel="100000"/>
                                        <p:tgtEl>
                                          <p:spTgt spid="5122"/>
                                        </p:tgtEl>
                                      </p:cBhvr>
                                      <p:from x="10000" y="10000"/>
                                      <p:to x="200000" y="450000"/>
                                    </p:animScale>
                                    <p:animScale>
                                      <p:cBhvr>
                                        <p:cTn id="18" dur="1230" accel="100000" fill="hold">
                                          <p:stCondLst>
                                            <p:cond delay="770"/>
                                          </p:stCondLst>
                                        </p:cTn>
                                        <p:tgtEl>
                                          <p:spTgt spid="5122"/>
                                        </p:tgtEl>
                                      </p:cBhvr>
                                      <p:from x="200000" y="450000"/>
                                      <p:to x="100000" y="100000"/>
                                    </p:animScale>
                                    <p:set>
                                      <p:cBhvr>
                                        <p:cTn id="19" dur="770" fill="hold"/>
                                        <p:tgtEl>
                                          <p:spTgt spid="5122"/>
                                        </p:tgtEl>
                                        <p:attrNameLst>
                                          <p:attrName>ppt_x</p:attrName>
                                        </p:attrNameLst>
                                      </p:cBhvr>
                                      <p:to>
                                        <p:strVal val="(0.5)"/>
                                      </p:to>
                                    </p:set>
                                    <p:anim from="(0.5)" to="(#ppt_x)" calcmode="lin" valueType="num">
                                      <p:cBhvr>
                                        <p:cTn id="20" dur="1230" accel="100000" fill="hold">
                                          <p:stCondLst>
                                            <p:cond delay="770"/>
                                          </p:stCondLst>
                                        </p:cTn>
                                        <p:tgtEl>
                                          <p:spTgt spid="5122"/>
                                        </p:tgtEl>
                                        <p:attrNameLst>
                                          <p:attrName>ppt_x</p:attrName>
                                        </p:attrNameLst>
                                      </p:cBhvr>
                                    </p:anim>
                                    <p:set>
                                      <p:cBhvr>
                                        <p:cTn id="21" dur="770" fill="hold"/>
                                        <p:tgtEl>
                                          <p:spTgt spid="5122"/>
                                        </p:tgtEl>
                                        <p:attrNameLst>
                                          <p:attrName>ppt_y</p:attrName>
                                        </p:attrNameLst>
                                      </p:cBhvr>
                                      <p:to>
                                        <p:strVal val="(#ppt_y+0.4)"/>
                                      </p:to>
                                    </p:set>
                                    <p:anim from="(#ppt_y+0.4)" to="(#ppt_y)" calcmode="lin" valueType="num">
                                      <p:cBhvr>
                                        <p:cTn id="22" dur="1230" accel="100000" fill="hold">
                                          <p:stCondLst>
                                            <p:cond delay="770"/>
                                          </p:stCondLst>
                                        </p:cTn>
                                        <p:tgtEl>
                                          <p:spTgt spid="51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1354133">
            <a:off x="2892437" y="1048674"/>
            <a:ext cx="609600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chemeClr val="accent1"/>
                </a:solidFill>
              </a14:hiddenFill>
            </a:ext>
          </a:extLst>
        </p:spPr>
      </p:pic>
      <p:sp>
        <p:nvSpPr>
          <p:cNvPr id="2" name="Заголовок 1"/>
          <p:cNvSpPr>
            <a:spLocks noGrp="1"/>
          </p:cNvSpPr>
          <p:nvPr>
            <p:ph type="title"/>
          </p:nvPr>
        </p:nvSpPr>
        <p:spPr>
          <a:xfrm>
            <a:off x="3851920" y="0"/>
            <a:ext cx="4968552" cy="620688"/>
          </a:xfrm>
        </p:spPr>
        <p:txBody>
          <a:bodyPr>
            <a:normAutofit fontScale="90000"/>
          </a:bodyPr>
          <a:lstStyle/>
          <a:p>
            <a:pPr algn="ctr"/>
            <a:r>
              <a:rPr lang="en-US" b="1" dirty="0" smtClean="0"/>
              <a:t>Forest destruction</a:t>
            </a:r>
            <a:endParaRPr lang="ru-RU" b="1" dirty="0"/>
          </a:p>
        </p:txBody>
      </p:sp>
      <p:sp>
        <p:nvSpPr>
          <p:cNvPr id="4" name="Прямоугольник 3"/>
          <p:cNvSpPr/>
          <p:nvPr/>
        </p:nvSpPr>
        <p:spPr>
          <a:xfrm>
            <a:off x="539552" y="620688"/>
            <a:ext cx="4257352"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n-US" dirty="0"/>
              <a:t>As many as 159 countries — members of the UNO — have set up environmental protection agencies. Numerous conferences have been held by these agencies to discuss problems facing ecologically poor regions including the Aral Sea, the South Urals, Kuzbass, Donbass, Semipalatinsk and Chernobyl. </a:t>
            </a:r>
          </a:p>
        </p:txBody>
      </p:sp>
      <p:sp>
        <p:nvSpPr>
          <p:cNvPr id="5" name="Прямоугольник 4"/>
          <p:cNvSpPr/>
          <p:nvPr/>
        </p:nvSpPr>
        <p:spPr>
          <a:xfrm rot="10398424" flipV="1">
            <a:off x="625478" y="5131434"/>
            <a:ext cx="520899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dirty="0" smtClean="0"/>
              <a:t>Wir  müssen die Wälder nicht nur ausholzen, sondern auch pflanzen und pflegen.</a:t>
            </a:r>
            <a:endParaRPr lang="en-US" dirty="0"/>
          </a:p>
        </p:txBody>
      </p:sp>
      <p:sp>
        <p:nvSpPr>
          <p:cNvPr id="22" name="TextBox 21"/>
          <p:cNvSpPr txBox="1"/>
          <p:nvPr/>
        </p:nvSpPr>
        <p:spPr>
          <a:xfrm>
            <a:off x="5508104" y="908720"/>
            <a:ext cx="210987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smtClean="0"/>
              <a:t>Waldvernichtung</a:t>
            </a:r>
            <a:endParaRPr lang="en-US" dirty="0"/>
          </a:p>
        </p:txBody>
      </p:sp>
    </p:spTree>
    <p:extLst>
      <p:ext uri="{BB962C8B-B14F-4D97-AF65-F5344CB8AC3E}">
        <p14:creationId xmlns="" xmlns:p14="http://schemas.microsoft.com/office/powerpoint/2010/main" val="360381776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770" decel="100000"/>
                                        <p:tgtEl>
                                          <p:spTgt spid="7170"/>
                                        </p:tgtEl>
                                      </p:cBhvr>
                                    </p:animEffect>
                                    <p:animScale>
                                      <p:cBhvr>
                                        <p:cTn id="8" dur="770" decel="100000"/>
                                        <p:tgtEl>
                                          <p:spTgt spid="7170"/>
                                        </p:tgtEl>
                                      </p:cBhvr>
                                      <p:from x="10000" y="10000"/>
                                      <p:to x="200000" y="450000"/>
                                    </p:animScale>
                                    <p:animScale>
                                      <p:cBhvr>
                                        <p:cTn id="9" dur="1230" accel="100000" fill="hold">
                                          <p:stCondLst>
                                            <p:cond delay="770"/>
                                          </p:stCondLst>
                                        </p:cTn>
                                        <p:tgtEl>
                                          <p:spTgt spid="7170"/>
                                        </p:tgtEl>
                                      </p:cBhvr>
                                      <p:from x="200000" y="450000"/>
                                      <p:to x="100000" y="100000"/>
                                    </p:animScale>
                                    <p:set>
                                      <p:cBhvr>
                                        <p:cTn id="10" dur="770" fill="hold"/>
                                        <p:tgtEl>
                                          <p:spTgt spid="7170"/>
                                        </p:tgtEl>
                                        <p:attrNameLst>
                                          <p:attrName>ppt_x</p:attrName>
                                        </p:attrNameLst>
                                      </p:cBhvr>
                                      <p:to>
                                        <p:strVal val="(0.5)"/>
                                      </p:to>
                                    </p:set>
                                    <p:anim from="(0.5)" to="(#ppt_x)" calcmode="lin" valueType="num">
                                      <p:cBhvr>
                                        <p:cTn id="11" dur="1230" accel="100000" fill="hold">
                                          <p:stCondLst>
                                            <p:cond delay="770"/>
                                          </p:stCondLst>
                                        </p:cTn>
                                        <p:tgtEl>
                                          <p:spTgt spid="7170"/>
                                        </p:tgtEl>
                                        <p:attrNameLst>
                                          <p:attrName>ppt_x</p:attrName>
                                        </p:attrNameLst>
                                      </p:cBhvr>
                                    </p:anim>
                                    <p:set>
                                      <p:cBhvr>
                                        <p:cTn id="12" dur="770" fill="hold"/>
                                        <p:tgtEl>
                                          <p:spTgt spid="7170"/>
                                        </p:tgtEl>
                                        <p:attrNameLst>
                                          <p:attrName>ppt_y</p:attrName>
                                        </p:attrNameLst>
                                      </p:cBhvr>
                                      <p:to>
                                        <p:strVal val="(#ppt_y+0.4)"/>
                                      </p:to>
                                    </p:set>
                                    <p:anim from="(#ppt_y+0.4)" to="(#ppt_y)" calcmode="lin" valueType="num">
                                      <p:cBhvr>
                                        <p:cTn id="13" dur="1230" accel="100000" fill="hold">
                                          <p:stCondLst>
                                            <p:cond delay="770"/>
                                          </p:stCondLst>
                                        </p:cTn>
                                        <p:tgtEl>
                                          <p:spTgt spid="7170"/>
                                        </p:tgtEl>
                                        <p:attrNameLst>
                                          <p:attrName>ppt_y</p:attrName>
                                        </p:attrNameLst>
                                      </p:cBhvr>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342</TotalTime>
  <Words>748</Words>
  <Application>Microsoft Office PowerPoint</Application>
  <PresentationFormat>Экран (4:3)</PresentationFormat>
  <Paragraphs>42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Остин</vt:lpstr>
      <vt:lpstr>Environmental problems</vt:lpstr>
      <vt:lpstr>Слайд 2</vt:lpstr>
      <vt:lpstr>Landfill</vt:lpstr>
      <vt:lpstr>Radioactive contamination</vt:lpstr>
      <vt:lpstr>                        Global Warming </vt:lpstr>
      <vt:lpstr>Air pollution</vt:lpstr>
      <vt:lpstr>Environmental Pollution</vt:lpstr>
      <vt:lpstr>Soil contamination Bodenverschmutzung</vt:lpstr>
      <vt:lpstr>Forest destruction</vt:lpstr>
      <vt:lpstr>Oil Spills</vt:lpstr>
      <vt:lpstr>The Kyoto Protocol</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problems</dc:title>
  <cp:lastModifiedBy>Наталья</cp:lastModifiedBy>
  <cp:revision>48</cp:revision>
  <dcterms:modified xsi:type="dcterms:W3CDTF">2012-03-14T16:49:07Z</dcterms:modified>
</cp:coreProperties>
</file>