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43F3-779E-463D-8003-16DC99D352D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D3B8-5B0C-4D16-A70C-615A23B82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72C6-982D-4389-89EE-6A1F04D2F3E4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4E31-95D2-4A1F-81CA-BBAB24C5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456B-F5BB-4737-BBB4-9BD011BD474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0980-6A72-41DC-AD97-2B9C8128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BBC0-BFB8-49AB-A8AE-536096871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3FDD-C68B-4410-8CCA-9BA8FF756F2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3191-7003-4A2B-BFC3-C3D4D3E7F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D60C-FCD7-455D-B7F5-656FCCCA884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44EC-99CF-4A88-A8CF-B3291DFB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7ADF-F843-4CE0-9BAB-1C503B4C46B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C378-A78C-48EE-8B05-D5271F945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C4E2-30BF-4AD8-AAB9-FA0E567BEC4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A11F-C2D8-4F4D-8FF6-C9F32FBEB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C026-815F-4426-887B-D53C626C9F4C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257E-B20D-4C67-902A-2F862ED93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EB2A-3DF4-444F-854D-E07D4D2BC2F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82DF-3F44-43B8-971D-593BAC1B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570A-543B-4842-ABBE-BBF48CD50BB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F5CC-B2BC-450F-901B-A1E5583F8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412F-238C-49DE-84D1-C4929F62930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0FCB-618B-4D8D-99F1-351EE3654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F544F-790D-4A17-9BEF-A65CCB198B74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671E87-EA8A-4840-8B7D-3D4C14FC3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3" r:id="rId3"/>
    <p:sldLayoutId id="2147483780" r:id="rId4"/>
    <p:sldLayoutId id="2147483784" r:id="rId5"/>
    <p:sldLayoutId id="2147483779" r:id="rId6"/>
    <p:sldLayoutId id="2147483778" r:id="rId7"/>
    <p:sldLayoutId id="2147483785" r:id="rId8"/>
    <p:sldLayoutId id="2147483786" r:id="rId9"/>
    <p:sldLayoutId id="2147483777" r:id="rId10"/>
    <p:sldLayoutId id="2147483776" r:id="rId11"/>
    <p:sldLayoutId id="2147483787" r:id="rId12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>
            <a:spLocks noGrp="1" noChangeArrowheads="1"/>
          </p:cNvSpPr>
          <p:nvPr>
            <p:ph type="title"/>
          </p:nvPr>
        </p:nvSpPr>
        <p:spPr>
          <a:xfrm>
            <a:off x="5556250" y="1704975"/>
            <a:ext cx="3054350" cy="1254125"/>
          </a:xfrm>
        </p:spPr>
        <p:txBody>
          <a:bodyPr/>
          <a:lstStyle/>
          <a:p>
            <a:r>
              <a:rPr lang="ru-RU" smtClean="0"/>
              <a:t>Как человек космос покорял</a:t>
            </a:r>
          </a:p>
        </p:txBody>
      </p:sp>
      <p:grpSp>
        <p:nvGrpSpPr>
          <p:cNvPr id="10" name="Рисунок 9"/>
          <p:cNvGrpSpPr>
            <a:grpSpLocks noGrp="1"/>
          </p:cNvGrpSpPr>
          <p:nvPr/>
        </p:nvGrpSpPr>
        <p:grpSpPr bwMode="auto">
          <a:xfrm>
            <a:off x="1017588" y="974725"/>
            <a:ext cx="4206875" cy="5445125"/>
            <a:chOff x="641" y="614"/>
            <a:chExt cx="2650" cy="3430"/>
          </a:xfrm>
        </p:grpSpPr>
        <p:pic>
          <p:nvPicPr>
            <p:cNvPr id="14338" name="Рисуно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" y="614"/>
              <a:ext cx="2650" cy="3430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051" y="1022"/>
              <a:ext cx="1833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1" name="Текст 10"/>
          <p:cNvSpPr>
            <a:spLocks noGrp="1"/>
          </p:cNvSpPr>
          <p:nvPr>
            <p:ph type="body" sz="half" idx="2"/>
          </p:nvPr>
        </p:nvSpPr>
        <p:spPr>
          <a:xfrm>
            <a:off x="5556250" y="2998788"/>
            <a:ext cx="3054350" cy="2663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2" name="Picture 20" descr="100851_1600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2303463" y="333375"/>
            <a:ext cx="68405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Презентация к методической разработке занятия по окружающему миру.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Учитель начальных классов ГБОУ СОШ №887  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Бариненкова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И. 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2997200"/>
            <a:ext cx="8305800" cy="1143000"/>
          </a:xfrm>
        </p:spPr>
        <p:txBody>
          <a:bodyPr/>
          <a:lstStyle/>
          <a:p>
            <a:r>
              <a:rPr lang="ru-RU" sz="4800" smtClean="0"/>
              <a:t>На синий лёд</a:t>
            </a:r>
            <a:br>
              <a:rPr lang="ru-RU" sz="4800" smtClean="0"/>
            </a:br>
            <a:r>
              <a:rPr lang="ru-RU" sz="4800" smtClean="0"/>
              <a:t>Серебряные зёрна рассыпаны.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305800" cy="1143000"/>
          </a:xfrm>
        </p:spPr>
        <p:txBody>
          <a:bodyPr/>
          <a:lstStyle/>
          <a:p>
            <a:r>
              <a:rPr lang="ru-RU" sz="3200" smtClean="0"/>
              <a:t>На синий лёд</a:t>
            </a:r>
            <a:br>
              <a:rPr lang="ru-RU" sz="3200" smtClean="0"/>
            </a:br>
            <a:r>
              <a:rPr lang="ru-RU" sz="3200" smtClean="0"/>
              <a:t>Серебряные зёрна рассыпаны.</a:t>
            </a:r>
          </a:p>
        </p:txBody>
      </p:sp>
      <p:pic>
        <p:nvPicPr>
          <p:cNvPr id="24578" name="Picture 2" descr="C:\Users\Home\Desktop\5d66100931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050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человек космос покорял</a:t>
            </a:r>
          </a:p>
        </p:txBody>
      </p:sp>
      <p:pic>
        <p:nvPicPr>
          <p:cNvPr id="25602" name="Picture 20" descr="100851_1600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132138" y="1412875"/>
            <a:ext cx="5759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Освоение космоса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67" descr="звездн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69"/>
          <p:cNvSpPr txBox="1">
            <a:spLocks noChangeArrowheads="1"/>
          </p:cNvSpPr>
          <p:nvPr/>
        </p:nvSpPr>
        <p:spPr bwMode="auto">
          <a:xfrm>
            <a:off x="-92075" y="423863"/>
            <a:ext cx="257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7" name="Rectangle 370"/>
          <p:cNvSpPr>
            <a:spLocks noChangeArrowheads="1"/>
          </p:cNvSpPr>
          <p:nvPr/>
        </p:nvSpPr>
        <p:spPr bwMode="auto">
          <a:xfrm>
            <a:off x="250825" y="549275"/>
            <a:ext cx="57594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	Давным-давно, когда человек был очень древним, много не знал и многое не умел, он смотрел в ночное звездное небо, любовался на звезды и думал, что это глаза богов смотрят на землю и наблюдают за ним, человеком.</a:t>
            </a:r>
            <a:endParaRPr lang="ru-RU">
              <a:solidFill>
                <a:srgbClr val="FFB800"/>
              </a:solidFill>
              <a:latin typeface="Comic Sans MS" pitchFamily="66" charset="0"/>
            </a:endParaRPr>
          </a:p>
          <a:p>
            <a:r>
              <a:rPr lang="ru-RU">
                <a:solidFill>
                  <a:srgbClr val="FFB800"/>
                </a:solidFill>
                <a:latin typeface="Comic Sans MS" pitchFamily="66" charset="0"/>
              </a:rPr>
              <a:t>	</a:t>
            </a:r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Так прошло много лет….</a:t>
            </a:r>
            <a:r>
              <a:rPr lang="ru-RU">
                <a:solidFill>
                  <a:srgbClr val="FFB8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0" descr="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0350"/>
            <a:ext cx="51133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1" descr="1278621470_ebe3de5042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97200"/>
            <a:ext cx="475297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4"/>
          <p:cNvSpPr>
            <a:spLocks noChangeArrowheads="1"/>
          </p:cNvSpPr>
          <p:nvPr/>
        </p:nvSpPr>
        <p:spPr bwMode="auto">
          <a:xfrm>
            <a:off x="395288" y="908050"/>
            <a:ext cx="35290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	Но вот прошло время и Человек изобрёл подзорную трубу, телескоп, чтобы наблюдать за звёздами и планетами.</a:t>
            </a:r>
          </a:p>
        </p:txBody>
      </p:sp>
      <p:sp>
        <p:nvSpPr>
          <p:cNvPr id="27653" name="Rectangle 45"/>
          <p:cNvSpPr>
            <a:spLocks noChangeArrowheads="1"/>
          </p:cNvSpPr>
          <p:nvPr/>
        </p:nvSpPr>
        <p:spPr bwMode="auto">
          <a:xfrm rot="10800000" flipV="1">
            <a:off x="6403975" y="4538663"/>
            <a:ext cx="274002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Людей, которые изучали небесные  объекты, например, звезды, планеты и их спутники стали называть      </a:t>
            </a:r>
          </a:p>
          <a:p>
            <a:pPr algn="just"/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   </a:t>
            </a:r>
            <a:r>
              <a:rPr lang="ru-RU" sz="2000" b="1">
                <a:solidFill>
                  <a:srgbClr val="FFB800"/>
                </a:solidFill>
                <a:latin typeface="Comic Sans MS" pitchFamily="66" charset="0"/>
              </a:rPr>
              <a:t>астрономами</a:t>
            </a:r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9" descr="star_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0" descr="1253210768_4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765175"/>
            <a:ext cx="41243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1"/>
          <p:cNvSpPr>
            <a:spLocks noChangeArrowheads="1"/>
          </p:cNvSpPr>
          <p:nvPr/>
        </p:nvSpPr>
        <p:spPr bwMode="auto">
          <a:xfrm>
            <a:off x="179388" y="1038225"/>
            <a:ext cx="49688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	Ещё древние астрономы могли наблюдать, что в космосе наша планета не одинока, вокруг нашего солнца вращаются и другие планеты.</a:t>
            </a:r>
          </a:p>
          <a:p>
            <a:endParaRPr lang="ru-RU" b="1">
              <a:solidFill>
                <a:srgbClr val="FFB8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9"/>
          <p:cNvSpPr txBox="1">
            <a:spLocks noChangeArrowheads="1"/>
          </p:cNvSpPr>
          <p:nvPr/>
        </p:nvSpPr>
        <p:spPr bwMode="auto">
          <a:xfrm>
            <a:off x="2319338" y="1000125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698" name="Picture 21" descr="sca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2" name="Picture 21" descr="sk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2"/>
          <p:cNvSpPr>
            <a:spLocks noChangeArrowheads="1"/>
          </p:cNvSpPr>
          <p:nvPr/>
        </p:nvSpPr>
        <p:spPr bwMode="auto">
          <a:xfrm>
            <a:off x="2051050" y="4708525"/>
            <a:ext cx="6769100" cy="1919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	</a:t>
            </a:r>
            <a:r>
              <a:rPr lang="ru-RU" sz="1700" b="1">
                <a:solidFill>
                  <a:srgbClr val="FFB800"/>
                </a:solidFill>
                <a:latin typeface="Comic Sans MS" pitchFamily="66" charset="0"/>
              </a:rPr>
              <a:t>Звёзд на небе было очень много!!! И ещё древние астрономы заметили, что причудливые узоры, которые составляют огоньки звёзд, неизменны. Эти группы они назвали </a:t>
            </a:r>
            <a:r>
              <a:rPr lang="ru-RU" sz="1700" b="1" u="sng">
                <a:solidFill>
                  <a:srgbClr val="FFB800"/>
                </a:solidFill>
                <a:latin typeface="Comic Sans MS" pitchFamily="66" charset="0"/>
              </a:rPr>
              <a:t>созвездиями</a:t>
            </a:r>
            <a:r>
              <a:rPr lang="ru-RU" sz="1700" b="1">
                <a:solidFill>
                  <a:srgbClr val="FFB800"/>
                </a:solidFill>
                <a:latin typeface="Comic Sans MS" pitchFamily="66" charset="0"/>
              </a:rPr>
              <a:t>. Чтобы можно свободно ориентироваться среди звезд и созвездий, ученые наносили их на небесную карту. Каждому созвездию дали свое название.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1" descr="sca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5" descr="sca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76"/>
          <p:cNvSpPr>
            <a:spLocks noChangeArrowheads="1"/>
          </p:cNvSpPr>
          <p:nvPr/>
        </p:nvSpPr>
        <p:spPr bwMode="auto">
          <a:xfrm>
            <a:off x="0" y="33338"/>
            <a:ext cx="3240088" cy="22923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003399"/>
                </a:solidFill>
                <a:latin typeface="Comic Sans MS" pitchFamily="66" charset="0"/>
              </a:rPr>
              <a:t>	</a:t>
            </a:r>
          </a:p>
          <a:p>
            <a:pPr algn="ctr"/>
            <a:endParaRPr lang="ru-RU" sz="1600" b="1">
              <a:solidFill>
                <a:srgbClr val="003399"/>
              </a:solidFill>
              <a:latin typeface="Comic Sans MS" pitchFamily="66" charset="0"/>
            </a:endParaRPr>
          </a:p>
          <a:p>
            <a:pPr algn="ctr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Шло время. </a:t>
            </a:r>
          </a:p>
          <a:p>
            <a:pPr algn="ctr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Люди изобрели самолет, научились перелетать с одного материка на другой, но мечта посетить другие планеты не оставляла Человека.</a:t>
            </a:r>
          </a:p>
        </p:txBody>
      </p:sp>
      <p:sp>
        <p:nvSpPr>
          <p:cNvPr id="32771" name="Rectangle 77"/>
          <p:cNvSpPr>
            <a:spLocks noChangeArrowheads="1"/>
          </p:cNvSpPr>
          <p:nvPr/>
        </p:nvSpPr>
        <p:spPr bwMode="auto">
          <a:xfrm>
            <a:off x="5580063" y="708025"/>
            <a:ext cx="33845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	Почти 100 лет назад жил К.Э.Циолковский. он очень любил наблюдать в телескоп за звездами и изучал их. Он задумал сконструировать такой летательный аппарат, который смог бы долететь до какой-нибудь планеты. О своих расчетах и чертежах он рассказал в научных книгах</a:t>
            </a:r>
            <a:r>
              <a:rPr lang="ru-RU" sz="1600">
                <a:solidFill>
                  <a:srgbClr val="FFB8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23850" y="2133600"/>
            <a:ext cx="84597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Не огонь, а больно жжёт,</a:t>
            </a:r>
            <a:br>
              <a:rPr lang="ru-RU" sz="5400"/>
            </a:br>
            <a:r>
              <a:rPr lang="ru-RU" sz="5400"/>
              <a:t>Не фонарь, а ярко светит,</a:t>
            </a:r>
            <a:br>
              <a:rPr lang="ru-RU" sz="5400"/>
            </a:br>
            <a:r>
              <a:rPr lang="ru-RU" sz="5400"/>
              <a:t>И не пекарь, а печёт?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 descr="sca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5076825" y="5113338"/>
            <a:ext cx="4067175" cy="17494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Comic Sans MS" pitchFamily="66" charset="0"/>
              </a:rPr>
              <a:t>Через много лет русские учёные под руководством конструктора С.П.Королёва создали ракету, которая смогла подняться так высоко, что  она достигла космоса.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4"/>
          <p:cNvSpPr txBox="1">
            <a:spLocks noChangeArrowheads="1"/>
          </p:cNvSpPr>
          <p:nvPr/>
        </p:nvSpPr>
        <p:spPr bwMode="auto">
          <a:xfrm>
            <a:off x="3111500" y="423863"/>
            <a:ext cx="534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18" name="Rectangle 17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19" name="Picture 27" descr="рак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28"/>
          <p:cNvSpPr>
            <a:spLocks noChangeArrowheads="1"/>
          </p:cNvSpPr>
          <p:nvPr/>
        </p:nvSpPr>
        <p:spPr bwMode="auto">
          <a:xfrm>
            <a:off x="179388" y="715963"/>
            <a:ext cx="2232025" cy="1749425"/>
          </a:xfrm>
          <a:prstGeom prst="rect">
            <a:avLst/>
          </a:prstGeom>
          <a:solidFill>
            <a:srgbClr val="3366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Ракета была сконструирована так, что она могла взять с собой на орбиту любой груз.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ChangeArrowheads="1"/>
          </p:cNvSpPr>
          <p:nvPr/>
        </p:nvSpPr>
        <p:spPr bwMode="auto">
          <a:xfrm>
            <a:off x="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42" name="Picture 15" descr="Спутник зем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6335713" y="188913"/>
            <a:ext cx="2808287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700" b="1">
                <a:solidFill>
                  <a:srgbClr val="DEEE10"/>
                </a:solidFill>
                <a:latin typeface="Comic Sans MS" pitchFamily="66" charset="0"/>
              </a:rPr>
              <a:t>Первым в космическое пространство был запущен искусственный спутник земли. </a:t>
            </a:r>
          </a:p>
          <a:p>
            <a:r>
              <a:rPr lang="ru-RU" sz="1700" b="1">
                <a:solidFill>
                  <a:srgbClr val="DEEE10"/>
                </a:solidFill>
                <a:latin typeface="Comic Sans MS" pitchFamily="66" charset="0"/>
              </a:rPr>
              <a:t>На нём учёные установили специальные приборы. Спутник пролетал вокруг земли и издавал сигнал, который слышали все жители планеты. Это была первая победа в покорении Человеком космоса!!!!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1" descr="9dc9f229e90fabf5c2832f7e31a9fcc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2440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1" descr="77554_yenergiya-buran_buran_kosmos_raketa_korabl_1944x1296_(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2"/>
          <p:cNvSpPr>
            <a:spLocks noChangeArrowheads="1"/>
          </p:cNvSpPr>
          <p:nvPr/>
        </p:nvSpPr>
        <p:spPr bwMode="auto">
          <a:xfrm>
            <a:off x="179388" y="2205038"/>
            <a:ext cx="35337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omic Sans MS" pitchFamily="66" charset="0"/>
              </a:rPr>
              <a:t>Учёные готовились отправить человека в космос. Уже были отобраны </a:t>
            </a: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самые лучшие, самые смелые и опытные летчики страны, но вначале учёные решили, что в космос полетит животное. Состоялся полет с живыми существами на борту – это были две собаки лайки Белка и Стрелка. Они тоже благополучно вернулись на землю. Это была вторая победа человека в покорении космоса!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8" descr="белка стре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4"/>
          <p:cNvSpPr txBox="1">
            <a:spLocks noChangeArrowheads="1"/>
          </p:cNvSpPr>
          <p:nvPr/>
        </p:nvSpPr>
        <p:spPr bwMode="auto">
          <a:xfrm>
            <a:off x="808038" y="2439988"/>
            <a:ext cx="354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8914" name="Picture 27" descr="42411043_Gaga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216275"/>
            <a:ext cx="4859337" cy="36417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8915" name="Picture 29" descr="122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500563" cy="3382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8916" name="Rectangle 32"/>
          <p:cNvSpPr>
            <a:spLocks noChangeArrowheads="1"/>
          </p:cNvSpPr>
          <p:nvPr/>
        </p:nvSpPr>
        <p:spPr bwMode="auto">
          <a:xfrm>
            <a:off x="5003800" y="836613"/>
            <a:ext cx="3635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12 апреля 1961 года мечта побывать Человеку в космосе сбылась!!!! Впервые в мире космонавт Юрий Гагарин успешно облетел вокруг Земли.</a:t>
            </a:r>
            <a:r>
              <a:rPr lang="ru-RU">
                <a:solidFill>
                  <a:srgbClr val="FFB8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8917" name="Rectangle 33"/>
          <p:cNvSpPr>
            <a:spLocks noChangeArrowheads="1"/>
          </p:cNvSpPr>
          <p:nvPr/>
        </p:nvSpPr>
        <p:spPr bwMode="auto">
          <a:xfrm>
            <a:off x="971550" y="4156075"/>
            <a:ext cx="2736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Полёт в космос человека стало очень важным событием для всего мира. </a:t>
            </a:r>
          </a:p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Все люди планеты восторженно приветствовали первого космонавта.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7" descr="sca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0"/>
          <p:cNvSpPr txBox="1">
            <a:spLocks noChangeArrowheads="1"/>
          </p:cNvSpPr>
          <p:nvPr/>
        </p:nvSpPr>
        <p:spPr bwMode="auto">
          <a:xfrm>
            <a:off x="1239838" y="496888"/>
            <a:ext cx="275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62" name="Picture 21" descr="sca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2"/>
          <p:cNvSpPr>
            <a:spLocks noChangeArrowheads="1"/>
          </p:cNvSpPr>
          <p:nvPr/>
        </p:nvSpPr>
        <p:spPr bwMode="auto">
          <a:xfrm>
            <a:off x="0" y="958850"/>
            <a:ext cx="270033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	Юрий Гагарин первым увидел, как выглядит наша Земля из космоса. В чёрном бездонном пространстве, усеянном точками звёзд, медленно кружится наша планета. Сквозь голубоватую дымку на ней просвечивают синие пятна морей и океанов. На поверхности океанов разбросаны большие куски суши и маленькие острова. Желтые пески пустынь сменяются густыми лесами, по равнинам извиваются тонкие ниточки рек. </a:t>
            </a:r>
            <a:endParaRPr lang="ru-RU" sz="1600">
              <a:solidFill>
                <a:srgbClr val="FFB800"/>
              </a:solidFill>
              <a:latin typeface="Comic Sans MS" pitchFamily="66" charset="0"/>
            </a:endParaRPr>
          </a:p>
        </p:txBody>
      </p:sp>
      <p:sp>
        <p:nvSpPr>
          <p:cNvPr id="40964" name="Rectangle 23"/>
          <p:cNvSpPr>
            <a:spLocks noChangeArrowheads="1"/>
          </p:cNvSpPr>
          <p:nvPr/>
        </p:nvSpPr>
        <p:spPr bwMode="auto">
          <a:xfrm>
            <a:off x="7019925" y="1916113"/>
            <a:ext cx="21240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В некоторых местах поверхность Земли как будто смята, она вся в складках и трещинах. Здесь поднялись выше облаков горы. Их вершины ярко блестят под лучами солнца, потому что покрыты вечными снегами.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Home\Desktop\0_6ba82_383a95ef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32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Home\Desktop\0_6ba83_22192b04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256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4546600" cy="1139825"/>
          </a:xfrm>
        </p:spPr>
        <p:txBody>
          <a:bodyPr/>
          <a:lstStyle/>
          <a:p>
            <a:r>
              <a:rPr lang="ru-RU" sz="3200" smtClean="0"/>
              <a:t>Не огонь, а больно жжёт,</a:t>
            </a:r>
            <a:br>
              <a:rPr lang="ru-RU" sz="3200" smtClean="0"/>
            </a:br>
            <a:r>
              <a:rPr lang="ru-RU" sz="3200" smtClean="0"/>
              <a:t> Не фонарь, а ярко светит,</a:t>
            </a:r>
            <a:br>
              <a:rPr lang="ru-RU" sz="3200" smtClean="0"/>
            </a:br>
            <a:r>
              <a:rPr lang="ru-RU" sz="3200" smtClean="0"/>
              <a:t> И не пекарь, а печёт?</a:t>
            </a:r>
          </a:p>
        </p:txBody>
      </p:sp>
      <p:pic>
        <p:nvPicPr>
          <p:cNvPr id="16386" name="Picture 2" descr="C:\Users\Home\Desktop\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7092950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Home\Desktop\0_6ba84_dda6469c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1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Home\Desktop\0_6ba85_c8e10968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1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6082" name="Picture 2" descr="C:\Users\Home\Desktop\lunnaya-dieta-19887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7" descr="sca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18"/>
          <p:cNvSpPr>
            <a:spLocks noChangeArrowheads="1"/>
          </p:cNvSpPr>
          <p:nvPr/>
        </p:nvSpPr>
        <p:spPr bwMode="auto">
          <a:xfrm>
            <a:off x="323850" y="404813"/>
            <a:ext cx="35274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Людей всегда манила Луна – такая близкая и далекая, необычная и загадочная. Луна – наш самый близкий сосед по космосу. О путешествии на Луну мечтали многие, в том числе и учёные.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5" descr="ap17ksc_72pc589_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824412" cy="3844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8130" name="Picture 26" descr="plu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81300"/>
            <a:ext cx="4778375" cy="3806825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8131" name="Rectangle 27"/>
          <p:cNvSpPr>
            <a:spLocks noChangeArrowheads="1"/>
          </p:cNvSpPr>
          <p:nvPr/>
        </p:nvSpPr>
        <p:spPr bwMode="auto">
          <a:xfrm>
            <a:off x="5219700" y="260350"/>
            <a:ext cx="3311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16 июля 1969 года пилотируемый космический корабль серии «Аполлон», впервые доставил людей на поверхность другого космического тела – Луны.</a:t>
            </a:r>
          </a:p>
        </p:txBody>
      </p:sp>
      <p:sp>
        <p:nvSpPr>
          <p:cNvPr id="48132" name="Rectangle 29"/>
          <p:cNvSpPr>
            <a:spLocks noChangeArrowheads="1"/>
          </p:cNvSpPr>
          <p:nvPr/>
        </p:nvSpPr>
        <p:spPr bwMode="auto">
          <a:xfrm>
            <a:off x="395288" y="5002213"/>
            <a:ext cx="3168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Это была очередная победа Человека в освоении космоса!!!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9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60350"/>
            <a:ext cx="4568825" cy="3309938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9154" name="Picture 10" descr="expert_584_0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33700"/>
            <a:ext cx="4537075" cy="37353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9155" name="Picture 11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16338"/>
            <a:ext cx="3960812" cy="289242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9156" name="Rectangle 12"/>
          <p:cNvSpPr>
            <a:spLocks noChangeArrowheads="1"/>
          </p:cNvSpPr>
          <p:nvPr/>
        </p:nvSpPr>
        <p:spPr bwMode="auto">
          <a:xfrm>
            <a:off x="323850" y="1016000"/>
            <a:ext cx="360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Вот такой с дырами – кратерами предстала поверхность Луны перед глазами космических путешественников.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0009-016-Poljoty-na-Lu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60483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6227763" y="636588"/>
            <a:ext cx="291623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20 июля 1969 года человек впервые высадился на Луне. В знаменитой экспедиции участвовало трое американских астронавтов: Нил Армстронг, Эдвард Олдрин и Майкл Коллинз.</a:t>
            </a:r>
            <a:endParaRPr lang="ru-RU" sz="1600">
              <a:solidFill>
                <a:srgbClr val="FFB800"/>
              </a:solidFill>
              <a:latin typeface="Comic Sans MS" pitchFamily="66" charset="0"/>
            </a:endParaRPr>
          </a:p>
          <a:p>
            <a:pPr indent="449263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На посадочной площадке первые люди на Луне прикрепили карту зеленой планеты и табличку с надписью: "Здесь люди с Земли впервые ступили на Луну. Мы пришли с миром от всего человечества".</a:t>
            </a:r>
            <a:endParaRPr lang="ru-RU" sz="1600">
              <a:solidFill>
                <a:srgbClr val="FFB800"/>
              </a:solidFill>
              <a:latin typeface="Comic Sans MS" pitchFamily="66" charset="0"/>
            </a:endParaRPr>
          </a:p>
          <a:p>
            <a:pPr indent="449263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Экспедиция на Луну стала третьим значимым событием в истории освоения космоса.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Apollo_15_Lunar_Rover_and_Irw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5715000" cy="42862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02" name="Picture 5" descr="lu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60800"/>
            <a:ext cx="3362325" cy="27908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51203" name="Picture 6" descr="lunohod_airb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3375"/>
            <a:ext cx="2430463" cy="3311525"/>
          </a:xfrm>
          <a:prstGeom prst="rect">
            <a:avLst/>
          </a:prstGeom>
          <a:noFill/>
          <a:ln w="19050">
            <a:solidFill>
              <a:srgbClr val="DEEE10"/>
            </a:solidFill>
            <a:miter lim="800000"/>
            <a:headEnd/>
            <a:tailEnd/>
          </a:ln>
        </p:spPr>
      </p:pic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179388" y="4797425"/>
            <a:ext cx="5400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17 ноября 1970 года на поверхность Луны сошел «Луноход-1″ – первый самоходный колесный аппарат, доставленный на ближайшую соседку Земли советским непилотируемым космическим аппаратом «Луна-17″.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sca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3851275" y="3802063"/>
            <a:ext cx="5292725" cy="2309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Ученые сконструировали космический дом для астронавтов орбитальную станцию.</a:t>
            </a:r>
          </a:p>
          <a:p>
            <a:pPr indent="449263" algn="ctr"/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Орбитальная станция рассчитанный на долгий срок жизни. Станция так и называется «Долговременная». Отсюда удобно наблюдать за погодой, изучать поверхность Земли и дно океанов, вести разведку полезных ископаемых. На борту орбитальных станций космонавты жили помногу месяцев.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sca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5580063" y="5224463"/>
            <a:ext cx="3384550" cy="1200150"/>
          </a:xfrm>
          <a:prstGeom prst="rect">
            <a:avLst/>
          </a:prstGeom>
          <a:solidFill>
            <a:srgbClr val="3333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B800"/>
                </a:solidFill>
                <a:latin typeface="Comic Sans MS" pitchFamily="66" charset="0"/>
              </a:rPr>
              <a:t>Сейчас на орбитальных станциях работают экипажи космонавтов из разных стран.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84213" y="2636838"/>
            <a:ext cx="8305800" cy="1143000"/>
          </a:xfrm>
        </p:spPr>
        <p:txBody>
          <a:bodyPr/>
          <a:lstStyle/>
          <a:p>
            <a:r>
              <a:rPr lang="ru-RU" sz="5400" smtClean="0"/>
              <a:t>Искры небо прожигают,</a:t>
            </a:r>
            <a:br>
              <a:rPr lang="ru-RU" sz="5400" smtClean="0"/>
            </a:br>
            <a:r>
              <a:rPr lang="ru-RU" sz="5400" smtClean="0"/>
              <a:t> А до нас не долетают.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73684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6011863" y="4565650"/>
            <a:ext cx="3132137" cy="2292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chemeClr val="bg1"/>
                </a:solidFill>
                <a:latin typeface="Comic Sans MS" pitchFamily="66" charset="0"/>
              </a:rPr>
              <a:t>В невесомости можно производить материалы с невиданными свойствами: очень чистые и очень прочные. А привозить все необходимое и увозить готовую продукцию будут космопланы – крылатые космические корабли</a:t>
            </a:r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0" y="0"/>
            <a:ext cx="4105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B800"/>
                </a:solidFill>
                <a:latin typeface="Comic Sans MS" pitchFamily="66" charset="0"/>
              </a:rPr>
              <a:t>В будущем кроме полётов к дальним планетам, в космосе появятся  заводы и фабрики. Тогда удастся не только освободить от них поверхность нашей голубой планеты.</a:t>
            </a:r>
            <a:r>
              <a:rPr lang="ru-RU" sz="1600">
                <a:solidFill>
                  <a:srgbClr val="FFB8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pPr algn="ctr"/>
            <a:r>
              <a:rPr lang="ru-RU" smtClean="0"/>
              <a:t>Ответы:</a:t>
            </a:r>
          </a:p>
        </p:txBody>
      </p:sp>
      <p:pic>
        <p:nvPicPr>
          <p:cNvPr id="5529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3276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4187825" cy="1141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Искры небо прожигают,</a:t>
            </a:r>
            <a:br>
              <a:rPr lang="ru-RU" sz="3200" dirty="0" smtClean="0"/>
            </a:br>
            <a:r>
              <a:rPr lang="ru-RU" sz="3200" dirty="0" smtClean="0"/>
              <a:t> А до нас не долетают.</a:t>
            </a:r>
            <a:endParaRPr lang="ru-RU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16113"/>
            <a:ext cx="53721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3860800"/>
            <a:ext cx="8305800" cy="1143000"/>
          </a:xfrm>
        </p:spPr>
        <p:txBody>
          <a:bodyPr/>
          <a:lstStyle/>
          <a:p>
            <a:r>
              <a:rPr lang="ru-RU" sz="4800" smtClean="0"/>
              <a:t>Украшал ночную синь</a:t>
            </a:r>
            <a:br>
              <a:rPr lang="ru-RU" sz="4800" smtClean="0"/>
            </a:br>
            <a:r>
              <a:rPr lang="ru-RU" sz="4800" smtClean="0"/>
              <a:t>Серебристый апельсин,</a:t>
            </a:r>
            <a:br>
              <a:rPr lang="ru-RU" sz="4800" smtClean="0"/>
            </a:br>
            <a:r>
              <a:rPr lang="ru-RU" sz="4800" smtClean="0"/>
              <a:t>А прошла неделька только —</a:t>
            </a:r>
            <a:br>
              <a:rPr lang="ru-RU" sz="4800" smtClean="0"/>
            </a:br>
            <a:r>
              <a:rPr lang="ru-RU" sz="4800" smtClean="0"/>
              <a:t>От него осталась долька.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305800" cy="1143000"/>
          </a:xfrm>
        </p:spPr>
        <p:txBody>
          <a:bodyPr/>
          <a:lstStyle/>
          <a:p>
            <a:r>
              <a:rPr lang="ru-RU" sz="3200" smtClean="0"/>
              <a:t>Украшал ночную синь</a:t>
            </a:r>
            <a:br>
              <a:rPr lang="ru-RU" sz="3200" smtClean="0"/>
            </a:br>
            <a:r>
              <a:rPr lang="ru-RU" sz="3200" smtClean="0"/>
              <a:t>Серебристый апельсин,</a:t>
            </a:r>
            <a:br>
              <a:rPr lang="ru-RU" sz="3200" smtClean="0"/>
            </a:br>
            <a:r>
              <a:rPr lang="ru-RU" sz="3200" smtClean="0"/>
              <a:t>А прошла неделька только —</a:t>
            </a:r>
            <a:br>
              <a:rPr lang="ru-RU" sz="3200" smtClean="0"/>
            </a:br>
            <a:r>
              <a:rPr lang="ru-RU" sz="3200" smtClean="0"/>
              <a:t>От него осталась долька.</a:t>
            </a:r>
          </a:p>
        </p:txBody>
      </p:sp>
      <p:pic>
        <p:nvPicPr>
          <p:cNvPr id="20482" name="Picture 2" descr="C:\Users\Home\Desktop\59246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349500"/>
            <a:ext cx="5329238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97200"/>
            <a:ext cx="8305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Над бабушкиной избушкой</a:t>
            </a:r>
            <a:br>
              <a:rPr lang="ru-RU" dirty="0" smtClean="0"/>
            </a:br>
            <a:r>
              <a:rPr lang="ru-RU" dirty="0" smtClean="0"/>
              <a:t> Висит хлеба краюшка.</a:t>
            </a:r>
            <a:br>
              <a:rPr lang="ru-RU" dirty="0" smtClean="0"/>
            </a:br>
            <a:r>
              <a:rPr lang="ru-RU" dirty="0" smtClean="0"/>
              <a:t> Собаки лают,</a:t>
            </a:r>
            <a:br>
              <a:rPr lang="ru-RU" dirty="0" smtClean="0"/>
            </a:br>
            <a:r>
              <a:rPr lang="ru-RU" dirty="0" smtClean="0"/>
              <a:t> Достать не могут.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305800" cy="1143000"/>
          </a:xfrm>
        </p:spPr>
        <p:txBody>
          <a:bodyPr/>
          <a:lstStyle/>
          <a:p>
            <a:r>
              <a:rPr lang="ru-RU" sz="3200" smtClean="0"/>
              <a:t> Над бабушкиной избушкой</a:t>
            </a:r>
            <a:br>
              <a:rPr lang="ru-RU" sz="3200" smtClean="0"/>
            </a:br>
            <a:r>
              <a:rPr lang="ru-RU" sz="3200" smtClean="0"/>
              <a:t> Висит хлеба краюшка.</a:t>
            </a:r>
            <a:br>
              <a:rPr lang="ru-RU" sz="3200" smtClean="0"/>
            </a:br>
            <a:r>
              <a:rPr lang="ru-RU" sz="3200" smtClean="0"/>
              <a:t> Собаки лают,</a:t>
            </a:r>
            <a:br>
              <a:rPr lang="ru-RU" sz="3200" smtClean="0"/>
            </a:br>
            <a:r>
              <a:rPr lang="ru-RU" sz="3200" smtClean="0"/>
              <a:t> Достать не могут. </a:t>
            </a:r>
          </a:p>
        </p:txBody>
      </p:sp>
      <p:pic>
        <p:nvPicPr>
          <p:cNvPr id="22530" name="Picture 2" descr="C:\Users\Home\Desktop\2683cccdeb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628775"/>
            <a:ext cx="4356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</TotalTime>
  <Words>830</Words>
  <Application>Microsoft Office PowerPoint</Application>
  <PresentationFormat>On-screen Show (4:3)</PresentationFormat>
  <Paragraphs>53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Arial</vt:lpstr>
      <vt:lpstr>Franklin Gothic Book</vt:lpstr>
      <vt:lpstr>Wingdings 2</vt:lpstr>
      <vt:lpstr>Calibri</vt:lpstr>
      <vt:lpstr>Comic Sans MS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Как человек космос покорял</vt:lpstr>
      <vt:lpstr>Слайд 2</vt:lpstr>
      <vt:lpstr>Не огонь, а больно жжёт,  Не фонарь, а ярко светит,  И не пекарь, а печёт?</vt:lpstr>
      <vt:lpstr>Искры небо прожигают,  А до нас не долетают.</vt:lpstr>
      <vt:lpstr>Искры небо прожигают,  А до нас не долетают.</vt:lpstr>
      <vt:lpstr>Украшал ночную синь Серебристый апельсин, А прошла неделька только — От него осталась долька.</vt:lpstr>
      <vt:lpstr>Украшал ночную синь Серебристый апельсин, А прошла неделька только — От него осталась долька.</vt:lpstr>
      <vt:lpstr> Над бабушкиной избушкой  Висит хлеба краюшка.  Собаки лают,  Достать не могут.</vt:lpstr>
      <vt:lpstr> Над бабушкиной избушкой  Висит хлеба краюшка.  Собаки лают,  Достать не могут. </vt:lpstr>
      <vt:lpstr>На синий лёд Серебряные зёрна рассыпаны.</vt:lpstr>
      <vt:lpstr>На синий лёд Серебряные зёрна рассыпаны.</vt:lpstr>
      <vt:lpstr>Как человек космос покорял</vt:lpstr>
      <vt:lpstr>Слайд 13</vt:lpstr>
      <vt:lpstr>Слайд 14</vt:lpstr>
      <vt:lpstr>Слайд 15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Ответы: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человек космос покорял</dc:title>
  <dc:creator>Home</dc:creator>
  <cp:lastModifiedBy>nastya.cherepneva</cp:lastModifiedBy>
  <cp:revision>6</cp:revision>
  <dcterms:created xsi:type="dcterms:W3CDTF">2011-12-06T16:17:22Z</dcterms:created>
  <dcterms:modified xsi:type="dcterms:W3CDTF">2013-03-25T09:59:25Z</dcterms:modified>
</cp:coreProperties>
</file>