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3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62" r:id="rId14"/>
    <p:sldId id="277" r:id="rId15"/>
    <p:sldId id="278" r:id="rId16"/>
    <p:sldId id="265" r:id="rId17"/>
    <p:sldId id="276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9900FF"/>
    <a:srgbClr val="00FF99"/>
    <a:srgbClr val="FF0000"/>
    <a:srgbClr val="FF33CC"/>
    <a:srgbClr val="00FFFF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660"/>
  </p:normalViewPr>
  <p:slideViewPr>
    <p:cSldViewPr>
      <p:cViewPr varScale="1">
        <p:scale>
          <a:sx n="92" d="100"/>
          <a:sy n="92" d="100"/>
        </p:scale>
        <p:origin x="-9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7E2813-B43A-4D6F-B3EC-DC34400667D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C247D9-3467-42B3-9DC7-A5581849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B13E3-74EA-4C3D-9E44-ED7573F11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43E414-FC10-403A-8C8A-9648A6BC92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E824-86FE-4395-AC4C-F8CECCA11855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A8CF-E46F-4D68-B2B1-AB6FC1893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50DF-8B3C-4598-A6FE-BFB79E0DC1A3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BDDA-B821-4BE4-A4E2-B0F5CFC31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6030-92E2-4E43-9F75-2DE59B914BD1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BFAF-ADC4-46B7-B09B-885F991D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BA43-3A42-4D64-BEA8-D9711EB66950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7C70-6E75-4DB9-909F-E4527284A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1B86-DB8E-4DB4-A465-D796075A457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84B3-2E17-47FB-BDFA-CF2F78E42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CF35-CBED-44B2-800C-486CC46DD03A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9190-F2FF-4325-8C7B-4B34FFD21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2121-EA9E-4F0B-9CE3-ECB1DB4BF8A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4C48-CD68-4CF6-B3AE-E8A0849E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8AE5-5336-4464-8C50-1BDCDC01C686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526-82E1-49DA-975C-1C969DB03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3000-FCEF-4650-B3E8-AEB308C94C25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726C-F1A6-4C07-B833-9C26E8357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34AC-969C-4DB1-86F1-016F3F456206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AD5A-7FBF-4B62-B3C2-132591518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FE4A-EAB3-484F-B889-63AB6EF0DCE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5B56-1E67-47EF-9204-DE35A8AAD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A5768A-EA59-44CE-8A40-8F142BD76CD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DF0EFB-7D48-43E7-A34F-D144D9C87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91;&#1088;&#1086;&#1082;\&#1090;&#1077;&#1084;&#1072;%20&#1091;&#1088;&#1086;&#1082;&#1072;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42862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радости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857375"/>
            <a:ext cx="8358187" cy="3000375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«Природа </a:t>
            </a: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единственная книга, все страницы которой полны глубокого содержания»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Г.Гёте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5929313"/>
            <a:ext cx="21431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Музыкальное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сопровождение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Метаморфоз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50" y="3857625"/>
            <a:ext cx="4225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Эмбриональное развитие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2357438"/>
            <a:ext cx="72278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Развитие из неоплодотворённой яйцеклетки</a:t>
            </a:r>
            <a:endParaRPr lang="ru-RU" sz="28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0" y="1500188"/>
            <a:ext cx="4394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Индивидуальное развитие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38" y="4572000"/>
            <a:ext cx="6083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Преобразование строения организма</a:t>
            </a:r>
            <a:endParaRPr lang="ru-RU" sz="28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3143250"/>
            <a:ext cx="6392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Теория возникновения жизни на Земле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MS900097485[1].wav">
            <a:hlinkClick r:id="" action="ppaction://media"/>
          </p:cNvPr>
          <p:cNvPicPr>
            <a:picLocks noRot="1" noChangeAspect="1"/>
          </p:cNvPicPr>
          <p:nvPr>
            <a:wavAudioFile r:embed="rId1" name="MS900097485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9563" y="2500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MS900097485[1].wav">
            <a:hlinkClick r:id="" action="ppaction://media"/>
          </p:cNvPr>
          <p:cNvPicPr>
            <a:picLocks noRot="1" noChangeAspect="1"/>
          </p:cNvPicPr>
          <p:nvPr>
            <a:wavAudioFile r:embed="rId1" name="MS900097485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50" y="3857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MS900097485[1].wav">
            <a:hlinkClick r:id="" action="ppaction://media"/>
          </p:cNvPr>
          <p:cNvPicPr>
            <a:picLocks noRot="1" noChangeAspect="1"/>
          </p:cNvPicPr>
          <p:nvPr>
            <a:wavAudioFile r:embed="rId1" name="MS900097485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00938" y="3286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MS900097485[1].wav">
            <a:hlinkClick r:id="" action="ppaction://media"/>
          </p:cNvPr>
          <p:cNvPicPr>
            <a:picLocks noRot="1" noChangeAspect="1"/>
          </p:cNvPicPr>
          <p:nvPr>
            <a:wavAudioFile r:embed="rId1" name="MS900097485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714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S900074828[2].wav">
            <a:hlinkClick r:id="" action="ppaction://media"/>
          </p:cNvPr>
          <p:cNvPicPr>
            <a:picLocks noRot="1" noChangeAspect="1"/>
          </p:cNvPicPr>
          <p:nvPr>
            <a:wavAudioFile r:embed="rId2" name="MS900074828[2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58063" y="471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8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Оболочки гаструлы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714500"/>
            <a:ext cx="32861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5" y="1857375"/>
            <a:ext cx="22272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Эктодерма 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3" y="3071813"/>
            <a:ext cx="22367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Энтодерма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38" y="4714875"/>
            <a:ext cx="22145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Мезодерма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44 -0.03932 C -0.13664 -0.04047 -0.14861 -0.04279 -0.16146 -0.0451 C -0.18334 -0.05481 -0.20886 -0.05666 -0.23177 -0.06198 C -0.23837 -0.0636 -0.24497 -0.06453 -0.25157 -0.06568 C -0.25486 -0.06638 -0.26146 -0.06753 -0.26146 -0.06753 C -0.28351 -0.07725 -0.31164 -0.07239 -0.33316 -0.08627 C -0.35 -0.09713 -0.36615 -0.10014 -0.38386 -0.10685 C -0.40035 -0.11309 -0.41736 -0.12257 -0.43455 -0.12373 C -0.45052 -0.12489 -0.4665 -0.12512 -0.48247 -0.12581 C -0.48802 -0.13044 -0.48507 -0.12951 -0.49098 -0.12951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43293E-6 C -0.00296 -0.01249 -0.0125 -0.01665 -0.01962 -0.02451 C -0.02865 -0.03446 -0.02553 -0.03677 -0.03803 -0.04325 C -0.04202 -0.05111 -0.04809 -0.05643 -0.05209 -0.06383 C -0.05608 -0.07123 -0.05747 -0.07447 -0.06337 -0.08071 C -0.06528 -0.08256 -0.06719 -0.08441 -0.06893 -0.08649 C -0.07136 -0.0895 -0.07605 -0.09575 -0.07605 -0.09575 C -0.07882 -0.11124 -0.075 -0.09713 -0.0816 -0.10708 C -0.08386 -0.11032 -0.0849 -0.11494 -0.08733 -0.11818 C -0.08959 -0.12142 -0.09202 -0.12442 -0.09428 -0.12766 C -0.09844 -0.13344 -0.10278 -0.13899 -0.10695 -0.14454 C -0.11198 -0.15125 -0.1198 -0.15379 -0.12379 -0.16143 C -0.1283 -0.16998 -0.12535 -0.16582 -0.13368 -0.17276 C -0.13803 -0.18131 -0.14532 -0.18293 -0.15209 -0.18779 C -0.16129 -0.1945 -0.16546 -0.19843 -0.17605 -0.20074 C -0.18473 -0.20513 -0.19132 -0.21207 -0.19844 -0.2197 C -0.2033 -0.22502 -0.2099 -0.22711 -0.21546 -0.23081 C -0.22153 -0.23913 -0.22622 -0.2426 -0.23368 -0.24769 " pathEditMode="relative" ptsTypes="fffffffffffffffffA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8 0.01156 C -0.1401 0.01734 -0.14392 0.01734 -0.15208 0.01896 C -0.15347 0.01966 -0.15503 0.01989 -0.15625 0.02081 C -0.15833 0.02243 -0.15955 0.02544 -0.16181 0.02659 C -0.16441 0.02798 -0.16753 0.02775 -0.17031 0.02844 C -0.18229 0.03376 -0.19323 0.04394 -0.20556 0.04718 C -0.2184 0.05573 -0.23073 0.0599 -0.24497 0.06221 C -0.26788 0.07239 -0.2901 0.07632 -0.31389 0.08094 C -0.31753 0.08325 -0.32153 0.08418 -0.32517 0.08649 C -0.32639 0.08719 -0.32691 0.08927 -0.32813 0.09019 C -0.32986 0.09135 -0.33177 0.09158 -0.33368 0.09227 C -0.3434 0.10083 -0.33108 0.09089 -0.34497 0.09782 C -0.34983 0.10014 -0.3533 0.10523 -0.35903 0.10523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ая прямоугольная выноска 21"/>
          <p:cNvSpPr/>
          <p:nvPr/>
        </p:nvSpPr>
        <p:spPr>
          <a:xfrm>
            <a:off x="2857500" y="5857875"/>
            <a:ext cx="2714625" cy="785813"/>
          </a:xfrm>
          <a:prstGeom prst="wedgeRoundRectCallou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4857750" y="4714875"/>
            <a:ext cx="3714750" cy="121443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857500" y="3786188"/>
            <a:ext cx="2143125" cy="1000125"/>
          </a:xfrm>
          <a:prstGeom prst="wedgeRect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5857875" y="3143250"/>
            <a:ext cx="3286125" cy="1357313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ьная выноска 15"/>
          <p:cNvSpPr/>
          <p:nvPr/>
        </p:nvSpPr>
        <p:spPr>
          <a:xfrm>
            <a:off x="6215063" y="1285875"/>
            <a:ext cx="2700337" cy="1143000"/>
          </a:xfrm>
          <a:prstGeom prst="wedgeEllipseCallou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857625" y="2143125"/>
            <a:ext cx="2486025" cy="1285875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420688"/>
            <a:ext cx="3443287" cy="3157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500" y="5786438"/>
            <a:ext cx="2593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Партеногенез</a:t>
            </a:r>
            <a:endParaRPr lang="ru-RU" sz="36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5" y="2428875"/>
            <a:ext cx="23574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Эмбриогенез</a:t>
            </a:r>
            <a:endParaRPr lang="ru-RU" sz="36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0" y="3786188"/>
            <a:ext cx="20018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Онтогенез</a:t>
            </a:r>
            <a:endParaRPr lang="ru-RU" sz="36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3" y="5000625"/>
            <a:ext cx="33448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Пост эмбриогенез</a:t>
            </a:r>
            <a:endParaRPr lang="ru-RU" sz="36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38" y="3357563"/>
            <a:ext cx="24050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Гаметогенез</a:t>
            </a:r>
            <a:endParaRPr lang="ru-RU" sz="36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0" y="1571625"/>
            <a:ext cx="26114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Антропогенез</a:t>
            </a:r>
            <a:endParaRPr lang="ru-RU" sz="36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8" y="357188"/>
            <a:ext cx="4427537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Определи процесс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показанный на рисунке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88" y="4572000"/>
            <a:ext cx="1785937" cy="16430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813" y="4572000"/>
            <a:ext cx="9286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  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балл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 учащегося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(продвинутая лекция)</a:t>
            </a:r>
            <a:endParaRPr lang="ru-RU" sz="3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8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7030A0"/>
                </a:solidFill>
              </a:rPr>
              <a:t>Работа в группах над составлением кластеров</a:t>
            </a:r>
          </a:p>
        </p:txBody>
      </p:sp>
      <p:pic>
        <p:nvPicPr>
          <p:cNvPr id="28675" name="Рисунок 4" descr="6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786063"/>
            <a:ext cx="3357563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видеороликов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«Письмо не родившегося ребёнка», </a:t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«Дети понедельника»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«вечного огня»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500188"/>
            <a:ext cx="3643312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15125" y="5857875"/>
            <a:ext cx="18494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Музыкальное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сопровождение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Оживи цепочку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Онтогенез – смысл жизни – добро – природа – как сохранить здоровье – мама – разумное существо - убийство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88" y="4143375"/>
            <a:ext cx="45720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«Онтогенез: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биологический прогресс или нравственное начало?»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понравилось _______________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не понравилось _____________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сделал(а) для себя вывод  _______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научился(</a:t>
            </a:r>
            <a:r>
              <a:rPr lang="ru-RU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лась</a:t>
            </a:r>
            <a:r>
              <a:rPr lang="ru-RU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________________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запомнилось _______________</a:t>
            </a:r>
            <a:endParaRPr lang="ru-RU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урока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Написать мини – сочинение на тему «Моё отношение к аборту»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урока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«Онтогенез: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биологический прогресс или нравственное начало»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ема уро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500063"/>
            <a:ext cx="7786688" cy="5840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45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Онтогенез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индивидуальное развитие живых организмов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Эссе по ключевым словам: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49006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Бластула, партеногенез,  гаструла, энтодерма, метаморфоз, эктодерма, нейрула, мезодерма, эмбриогенез, двухслойный зародыш, бабочка, лягушка, однослойный зародыш, непрямое развитие с полным превращением.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6000750"/>
            <a:ext cx="22542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стиле сказки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2,3 – статья в журнал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сопоставления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0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2214578"/>
                <a:gridCol w="4329114"/>
              </a:tblGrid>
              <a:tr h="145018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Что совпало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Что не совпало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Определение новым терминам</a:t>
                      </a:r>
                      <a:endParaRPr lang="ru-RU" sz="3200" dirty="0"/>
                    </a:p>
                  </a:txBody>
                  <a:tcPr/>
                </a:tc>
              </a:tr>
              <a:tr h="14501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928688"/>
            <a:ext cx="22717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Бластула 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13" y="928688"/>
            <a:ext cx="21780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Гаструла 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38" y="928688"/>
            <a:ext cx="20701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Нейрула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90" t="13902" r="4430" b="29947"/>
          <a:stretch>
            <a:fillRect/>
          </a:stretch>
        </p:blipFill>
        <p:spPr bwMode="auto">
          <a:xfrm>
            <a:off x="3571875" y="2714625"/>
            <a:ext cx="19081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76563" b="14999"/>
          <a:stretch>
            <a:fillRect/>
          </a:stretch>
        </p:blipFill>
        <p:spPr bwMode="auto">
          <a:xfrm>
            <a:off x="6643688" y="2428875"/>
            <a:ext cx="1571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 l="61250" b="12500"/>
          <a:stretch>
            <a:fillRect/>
          </a:stretch>
        </p:blipFill>
        <p:spPr bwMode="auto">
          <a:xfrm>
            <a:off x="785813" y="2500313"/>
            <a:ext cx="14763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21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MS900069321[1].wav">
            <a:hlinkClick r:id="" action="ppaction://media"/>
          </p:cNvPr>
          <p:cNvPicPr>
            <a:picLocks noRot="1" noChangeAspect="1"/>
          </p:cNvPicPr>
          <p:nvPr>
            <a:wavAudioFile r:embed="rId2" name="MS900069321[1]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286625" y="4071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MS900074798[1].wav">
            <a:hlinkClick r:id="" action="ppaction://media"/>
          </p:cNvPr>
          <p:cNvPicPr>
            <a:picLocks noRot="1" noChangeAspect="1"/>
          </p:cNvPicPr>
          <p:nvPr>
            <a:wavAudioFile r:embed="rId3" name="MS900074798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285875" y="414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625" y="2357438"/>
            <a:ext cx="4191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8" y="2357438"/>
            <a:ext cx="4191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00" y="2357438"/>
            <a:ext cx="4191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1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53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7938" y="1143000"/>
            <a:ext cx="22717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Бластула 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071563"/>
            <a:ext cx="21780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Гаструла 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75" y="1143000"/>
            <a:ext cx="20701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Нейрула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90" t="13902" r="4430" b="29947"/>
          <a:stretch>
            <a:fillRect/>
          </a:stretch>
        </p:blipFill>
        <p:spPr bwMode="auto">
          <a:xfrm>
            <a:off x="3500438" y="2143125"/>
            <a:ext cx="19081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76563" b="14999"/>
          <a:stretch>
            <a:fillRect/>
          </a:stretch>
        </p:blipFill>
        <p:spPr bwMode="auto">
          <a:xfrm>
            <a:off x="6643688" y="2428875"/>
            <a:ext cx="1571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61250" b="12500"/>
          <a:stretch>
            <a:fillRect/>
          </a:stretch>
        </p:blipFill>
        <p:spPr bwMode="auto">
          <a:xfrm>
            <a:off x="500063" y="3071813"/>
            <a:ext cx="14763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50" y="4643438"/>
            <a:ext cx="2338388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Однослойный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зародыш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25" y="4714875"/>
            <a:ext cx="2349500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Двухслойный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зародыш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00" y="4714875"/>
            <a:ext cx="2616200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Формирование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нервной трубки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6 -0.02636 C -0.14688 -0.02821 -0.15347 -0.03076 -0.16667 -0.03931 C -0.16997 -0.04139 -0.17205 -0.04625 -0.17517 -0.04879 C -0.18195 -0.05411 -0.1875 -0.05966 -0.19497 -0.06198 C -0.21007 -0.07539 -0.22795 -0.07932 -0.24566 -0.08256 C -0.3276 -0.11887 -0.19219 -0.0932 -0.44844 -0.09574 C -0.52726 -0.09759 -0.58681 -0.09944 -0.66962 -0.09944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1827 C -0.11337 -0.01896 -0.12049 -0.01896 -0.12744 -0.02035 C -0.1349 -0.02173 -0.14705 -0.02752 -0.15417 -0.03145 C -0.15608 -0.0326 -0.15764 -0.03469 -0.15973 -0.03515 C -0.16476 -0.03654 -0.17014 -0.03654 -0.17518 -0.03723 C -0.18889 -0.0444 -0.20573 -0.04648 -0.22032 -0.04833 C -0.22761 -0.05157 -0.23369 -0.05272 -0.2415 -0.05411 C -0.2915 -0.07076 -0.3448 -0.05666 -0.39636 -0.05596 C -0.40764 -0.05087 -0.39115 -0.05804 -0.40764 -0.05226 C -0.40903 -0.0518 -0.41181 -0.05018 -0.41181 -0.05018 " pathEditMode="relative" ptsTypes="fffffffff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02 -0.02151 C 0.12414 -0.03076 0.13004 -0.04163 0.13959 -0.0458 C 0.1566 -0.06106 0.17622 -0.06407 0.19601 -0.06846 C 0.20382 -0.07008 0.20348 -0.07054 0.21146 -0.07401 C 0.21303 -0.0747 0.21389 -0.07748 0.21563 -0.07771 C 0.23629 -0.07933 0.25695 -0.07887 0.27761 -0.07956 C 0.29844 -0.08835 0.28039 -0.08141 0.33403 -0.08141 " pathEditMode="relative" ptsTypes="ffffffA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06614 C -0.17656 0.06337 -0.25885 0.06244 -0.34497 0.06244 " pathEditMode="relative" ptsTypes="fA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6 0.00717 C 0.10034 -0.00208 0.14375 -0.00232 0.18715 -0.00393 C 0.31441 -0.00301 0.39097 -0.00648 0.49705 0.00347 C 0.55798 0.01711 0.61319 0.01572 0.67725 0.01665 C 0.70156 0.02197 0.68281 0.0185 0.73368 0.0185 " pathEditMode="relative" rAng="0" ptsTypes="ffffA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6 -0.01873 C 0.11128 -0.02127 0.11059 -0.02474 0.11215 -0.02636 C 0.11441 -0.02891 0.11771 -0.02867 0.12048 -0.03006 C 0.12621 -0.03307 0.12916 -0.03631 0.13455 -0.04116 C 0.14375 -0.04926 0.15312 -0.05342 0.16285 -0.06013 C 0.16927 -0.06452 0.16458 -0.0636 0.17118 -0.06568 C 0.18333 -0.06961 0.19566 -0.07238 0.20781 -0.07701 C 0.25156 -0.07632 0.33889 -0.07493 0.33889 -0.07493 " pathEditMode="relative" ptsTypes="fffffffA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0" y="500063"/>
            <a:ext cx="34163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Партеногенез -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813" y="1785938"/>
            <a:ext cx="4225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Эмбриональное развитие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75" y="2643188"/>
            <a:ext cx="4394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Индивидуальное развитие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5643563"/>
            <a:ext cx="7227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Развитие из неоплодотворённой яйцеклетки</a:t>
            </a:r>
            <a:endParaRPr lang="ru-RU" sz="28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38" y="4643438"/>
            <a:ext cx="63928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Теория возникновения жизни на Земле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5" y="3571875"/>
            <a:ext cx="6083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Преобразование строения организма</a:t>
            </a:r>
            <a:endParaRPr lang="ru-RU" sz="28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MS900069788[1].wav">
            <a:hlinkClick r:id="" action="ppaction://media"/>
          </p:cNvPr>
          <p:cNvPicPr>
            <a:picLocks noRot="1" noChangeAspect="1"/>
          </p:cNvPicPr>
          <p:nvPr>
            <a:wavAudioFile r:embed="rId1" name="MS900069788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86438" y="192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MS900069788[1].wav">
            <a:hlinkClick r:id="" action="ppaction://media"/>
          </p:cNvPr>
          <p:cNvPicPr>
            <a:picLocks noRot="1" noChangeAspect="1"/>
          </p:cNvPicPr>
          <p:nvPr>
            <a:wavAudioFile r:embed="rId1" name="MS900069788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86750" y="2857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S900069788[1].wav">
            <a:hlinkClick r:id="" action="ppaction://media"/>
          </p:cNvPr>
          <p:cNvPicPr>
            <a:picLocks noRot="1" noChangeAspect="1"/>
          </p:cNvPicPr>
          <p:nvPr>
            <a:wavAudioFile r:embed="rId1" name="MS900069788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15313" y="4786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MS900069788[1].wav">
            <a:hlinkClick r:id="" action="ppaction://media"/>
          </p:cNvPr>
          <p:cNvPicPr>
            <a:picLocks noRot="1" noChangeAspect="1"/>
          </p:cNvPicPr>
          <p:nvPr>
            <a:wavAudioFile r:embed="rId1" name="MS900069788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15313" y="3786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MS900074828[1].wav">
            <a:hlinkClick r:id="" action="ppaction://media"/>
          </p:cNvPr>
          <p:cNvPicPr>
            <a:picLocks noRot="1" noChangeAspect="1"/>
          </p:cNvPicPr>
          <p:nvPr>
            <a:wavAudioFile r:embed="rId2" name="MS900074828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86750" y="5786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9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9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8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220</Words>
  <Application>Microsoft Office PowerPoint</Application>
  <PresentationFormat>On-screen Show (4:3)</PresentationFormat>
  <Paragraphs>81</Paragraphs>
  <Slides>18</Slides>
  <Notes>2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Monotype Corsiva</vt:lpstr>
      <vt:lpstr>Тема Office</vt:lpstr>
      <vt:lpstr>Круг радости</vt:lpstr>
      <vt:lpstr>Проблема урока</vt:lpstr>
      <vt:lpstr>Слайд 3</vt:lpstr>
      <vt:lpstr>Тема урока:</vt:lpstr>
      <vt:lpstr>Эссе по ключевым словам:</vt:lpstr>
      <vt:lpstr>Таблица сопоставления</vt:lpstr>
      <vt:lpstr>Слайд 7</vt:lpstr>
      <vt:lpstr>Слайд 8</vt:lpstr>
      <vt:lpstr>Слайд 9</vt:lpstr>
      <vt:lpstr>Метаморфоз </vt:lpstr>
      <vt:lpstr>Оболочки гаструлы</vt:lpstr>
      <vt:lpstr>Слайд 12</vt:lpstr>
      <vt:lpstr>Сообщение учащегося (продвинутая лекция)</vt:lpstr>
      <vt:lpstr>Просмотр видеороликов «Письмо не родившегося ребёнка»,  «Дети понедельника»</vt:lpstr>
      <vt:lpstr>Создание «вечного огня»</vt:lpstr>
      <vt:lpstr>Оживи цепочку</vt:lpstr>
      <vt:lpstr>Сегодня на уроке</vt:lpstr>
      <vt:lpstr>Итог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 радости</dc:title>
  <dc:creator>Алеся</dc:creator>
  <cp:lastModifiedBy>nastya.cherepneva</cp:lastModifiedBy>
  <cp:revision>41</cp:revision>
  <dcterms:created xsi:type="dcterms:W3CDTF">2012-11-27T13:22:15Z</dcterms:created>
  <dcterms:modified xsi:type="dcterms:W3CDTF">2013-04-03T09:43:21Z</dcterms:modified>
</cp:coreProperties>
</file>