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44" r:id="rId6"/>
    <p:sldMasterId id="2147483756" r:id="rId7"/>
  </p:sldMasterIdLst>
  <p:handoutMasterIdLst>
    <p:handoutMasterId r:id="rId24"/>
  </p:handoutMasterIdLst>
  <p:sldIdLst>
    <p:sldId id="257" r:id="rId8"/>
    <p:sldId id="258" r:id="rId9"/>
    <p:sldId id="260" r:id="rId10"/>
    <p:sldId id="259" r:id="rId11"/>
    <p:sldId id="263" r:id="rId12"/>
    <p:sldId id="274" r:id="rId13"/>
    <p:sldId id="275" r:id="rId14"/>
    <p:sldId id="276" r:id="rId15"/>
    <p:sldId id="267" r:id="rId16"/>
    <p:sldId id="266" r:id="rId17"/>
    <p:sldId id="264" r:id="rId18"/>
    <p:sldId id="262" r:id="rId19"/>
    <p:sldId id="269" r:id="rId20"/>
    <p:sldId id="273" r:id="rId21"/>
    <p:sldId id="272" r:id="rId22"/>
    <p:sldId id="270" r:id="rId2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  <a:srgbClr val="FF0000"/>
    <a:srgbClr val="009900"/>
    <a:srgbClr val="3333CC"/>
    <a:srgbClr val="9900CC"/>
    <a:srgbClr val="6600CC"/>
    <a:srgbClr val="660033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3815-8BBA-4A78-BF35-200AE3FECEA7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1193-8E64-4E05-A4A7-565DD04AAA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34B333-8E60-4004-9C93-B5DF8E56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FAE7C2-FC23-492F-A78F-97AE8AF5C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64D141-88A7-4731-85B2-1B47FC77B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A3D66C-E7D5-4BB4-915E-8C463A6B9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835EF0-B587-42C4-9DDA-B51502CCD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819AFE-4E86-494F-B35B-D3EAE547B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9D8F75-EDDB-4780-8869-96F89F36F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130F1E-79A9-4B10-8ACA-8F06FB91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40A7CE-6D39-4FFC-AD2B-97766B0E9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560375-1150-40E1-ABE6-3A78C680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510908-C88B-49E2-AA2A-F496E0C28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42A506-1328-499E-89E6-7B960D34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A573FD-73D7-42E2-B209-AC917758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0B890-9B6E-499B-B751-AE718383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7D12FD-5DE3-414E-8D1C-014568B83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76DA21-BB77-4689-90D8-26B346A81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086635-FFCC-4DBB-BA7D-80CB48E6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798911-1526-4F8A-8F98-81786948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9C8B7D-EC7A-4771-AC5D-470D407F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BF14F-30B4-4AC5-97F8-E1A044A2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218CF8-2AE3-4351-BEE1-DABD8C99F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38A5C7-B884-40A8-A6AA-0B140200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CD3559-8CED-496B-980A-A4C6F1C98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24DB37-9CEE-45EB-A966-27A8A55E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EC4217-5B8A-4EF4-82B1-3634B191F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BC5EC5-591B-41A3-84B9-86961D4D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8024CB-5D00-4EC4-B1D8-83F900AD6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2FB470-BE89-47D8-9F62-DC5F76393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1FD3D6-43E6-49F2-BFBC-C142A7D4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CC6D34-194C-4E88-9676-E91FBB19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32D2C0-5359-4E6C-9FF6-90172BB2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CC2839-BE68-40FC-B18B-97C8C3FFD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4D09C5-795A-45AF-A907-4AAAC9E7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33CCA1-0DE3-4CF0-933E-01FC79D91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289CEA-676D-4257-B8B9-EF996956E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5C7183-1714-440F-B000-C11E927CE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683EA4-A651-4EBF-A1EC-96F2B46A1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387E97-0ED5-4ABB-86C0-A6CF93AA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0211AD-2B46-4654-9048-AB1B67A4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B8655B-BD19-4594-89D1-242F9D8B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4344BC-5551-4D60-A192-B5198697A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0E7BED-16FA-4B52-BC46-0ED1BCA19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66624-A875-48F6-9955-720CB94C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AB1B5F-C260-4A6F-A234-310AE2C60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BCE278-963E-4244-AF59-C40D477CB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447463-F8EF-4EAB-BA32-AC05540D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41D394-EF18-42D9-8F54-EC7691E3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7ADCA1-91DB-4B61-B49F-12D0B15A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586E22-6396-4F30-84AD-506EE4D48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7922A0-DF88-410F-A6E2-58AAA4DED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D5ACFB-150E-4E6C-BAEA-DE59B2227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2E73A-44FE-46BD-86BF-2AC167CDD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D29895-DF82-4B75-AD58-449502D1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3B80A6-6EF5-497B-ADD0-F4104C47C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D08761-5504-462A-AA14-293A81E3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418407-9844-4A0B-90ED-9EFA5F0B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D5A8E9-690D-4F1E-9269-A95A4245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3D51F5-5C12-4AFB-9B86-8516E8A3E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783034-E2BC-4329-9C1C-E4DE9FE1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2FED6B-92E8-4B8D-9DDE-7362BDE96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AAC5C9-AD72-4227-A97F-9E52ECA5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DE5C30-9B60-4CE7-96F3-F71419A08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D00B6C-DB6B-4901-B270-0637EFFA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6" name="Полилиния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Полилиния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Прямоуг.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" name="Прямоуг.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1" name="Прямоуг.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pic>
        <p:nvPicPr>
          <p:cNvPr id="12" name="Рисунок 76" descr="j04000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pic>
        <p:nvPicPr>
          <p:cNvPr id="13" name="Рисунок 7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79" descr="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15" name="Полилиния 80" descr="Dark upward diagonal"/>
          <p:cNvSpPr>
            <a:spLocks/>
          </p:cNvSpPr>
          <p:nvPr userDrawn="1"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75" name="Прямоуг.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6" name="Прямоуг.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Прямоуг.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Прямоуг.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1DD80-01DC-4A39-A8E5-E25C161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DAF382-96AB-4DBA-8D9B-B61FFDA87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4138EF-FB5F-44B2-9084-E54CCE5F9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B767E2-A82D-436E-9B6E-982BFAF6B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32BB49-7466-490F-A202-FFE9BD70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B1A64-3EBA-443B-858C-14D5993AA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84E02E-80E6-41A6-80A4-C73FA9BBE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678406-D7B2-420D-B2C0-56CFCD3EC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976531-5BC6-42F0-9565-359D9D11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311701-FA36-40A1-B030-F2451248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70485-B609-49C1-9B4B-163B8A8D8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263E91-A535-4C7D-9E0A-0E7D9EE9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7EB92D-E452-4236-998F-2CB23CA41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065BD0-9615-4086-87B6-F9FCE3D41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2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3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4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34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5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43223-1DA7-4903-A228-383410D77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9" name="Рисунок 39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9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2058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9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CA86D-8453-46F8-86F9-5B8237D11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63" name="Рисунок 39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9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3082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83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B67511-354E-4DA8-887A-23CC9679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7" name="Рисунок 39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9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4106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7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9029A-242A-4339-B8BE-669C9E903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11" name="Рисунок 39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9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5130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31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53F37D-6907-41FE-B4DE-D9066E29E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35" name="Рисунок 39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9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6154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55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BD1C9-C342-40EE-B89F-229C700F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9" name="Рисунок 39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Полилиния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3" name="Полилиния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4" name="Полилиния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Полилиния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Полилиния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Полилиния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Полилиния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39" name="Полилиния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Полилиния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1" name="Полилиния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2" name="Полилиния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3" name="Полилиния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4" name="Полилиния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5" name="Полилиния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6" name="Полилиния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  <p:sp>
          <p:nvSpPr>
            <p:cNvPr id="1047" name="Полилиния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9BD3E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49" name="Полилиния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0" name="Полилиния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1" name="Полилиния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2" name="Полилиния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3" name="Полилиния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6" name="Прямоуг.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1059" name="Полилиния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9BD3E5"/>
              </a:solidFill>
              <a:latin typeface="+mn-lt"/>
              <a:cs typeface="+mn-cs"/>
            </a:endParaRPr>
          </a:p>
        </p:txBody>
      </p:sp>
      <p:sp>
        <p:nvSpPr>
          <p:cNvPr id="7178" name="Прямоуг.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179" name="Прямоуг.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25348-AA75-4CE0-A3CA-9FED5374D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83" name="Рисунок 39" descr="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07_041_p01.om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07_041_k01.om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1-104.pps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%5bA79_07-01-04%5d_%5bML_00%5d.swf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683568" y="2852936"/>
            <a:ext cx="7920880" cy="1398017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4000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Определение степени с натуральным показателем</a:t>
            </a:r>
            <a:endParaRPr lang="ru-RU" sz="4000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2" name="Прямоуг. 4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5013325"/>
            <a:ext cx="4811713" cy="403225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002060"/>
                </a:solidFill>
              </a:rPr>
              <a:t>Урок алгебры в 7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Закрепление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00338" y="6165850"/>
            <a:ext cx="62452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http://fcior.edu.ru/card/5464/ponyatie-stepeni-s-naturalnym-pokazatelem-tablicy-stepeney-p1.html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6260" name="Рисунок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412875"/>
            <a:ext cx="22145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Контроль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76488" y="6319838"/>
            <a:ext cx="6767512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http://fcior.edu.ru/card/4298/ponyatie-stepeni-s-naturalnym-pokazatelem-tablicy-stepeney-k1.html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7284" name="Picture 6" descr="http://davidyoo27.files.wordpress.com/2008/11/studying21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2895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Давайте вспомним!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4438" y="6308725"/>
            <a:ext cx="66595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http://school-collection.edu.ru/catalog/rubr/002e2d7e-cf66-4d9a-8310-bbe372df70e4/108176/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8308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341438"/>
            <a:ext cx="34893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сканирова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364088" y="2636912"/>
            <a:ext cx="3588583" cy="2151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99331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Практическое применение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2143125"/>
            <a:ext cx="621506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астрономии расстояния до звезд измеряют в астрономических единицах (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= 1,496∙10</a:t>
            </a:r>
            <a:r>
              <a:rPr lang="ru-RU" sz="2800" b="1" i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световой год = 9,46 ∙ 10</a:t>
            </a:r>
            <a:r>
              <a:rPr lang="ru-RU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близкая к нам звезда (из созвездия Центавра) находится на расстоянии: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206265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а.е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=3,08∙10</a:t>
            </a:r>
            <a:r>
              <a:rPr lang="ru-RU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 = 3,26 св.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214422"/>
            <a:ext cx="56436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Астрономия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1628775"/>
            <a:ext cx="51847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Пусть кто-нибудь попробует вычеркнуть из математики степени, и он увидит, что без них далеко не уедешь»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+mn-cs"/>
              </a:rPr>
              <a:t>М.В.Ломоносов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5586" y="1357298"/>
            <a:ext cx="3234326" cy="4323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Рефлексия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861018"/>
            <a:ext cx="3526811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 знаю…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2318" y="3083444"/>
            <a:ext cx="342617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 могу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1209" y="4305870"/>
            <a:ext cx="35283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 умею…</a:t>
            </a:r>
          </a:p>
        </p:txBody>
      </p:sp>
      <p:pic>
        <p:nvPicPr>
          <p:cNvPr id="6" name="Рисунок 5" descr="08908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30241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Используемые ресурсы</a:t>
            </a:r>
          </a:p>
        </p:txBody>
      </p:sp>
      <p:sp>
        <p:nvSpPr>
          <p:cNvPr id="102403" name="Прямоугольник 1"/>
          <p:cNvSpPr>
            <a:spLocks noChangeArrowheads="1"/>
          </p:cNvSpPr>
          <p:nvPr/>
        </p:nvSpPr>
        <p:spPr bwMode="auto">
          <a:xfrm>
            <a:off x="468313" y="2106613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http://images.yandex.ru/yandsearch?text=</a:t>
            </a:r>
            <a:r>
              <a:rPr lang="ru-RU" sz="1200">
                <a:solidFill>
                  <a:schemeClr val="tx2"/>
                </a:solidFill>
              </a:rPr>
              <a:t>картинка Ломоносова&amp;</a:t>
            </a:r>
            <a:r>
              <a:rPr lang="en-US" sz="1200">
                <a:solidFill>
                  <a:schemeClr val="tx2"/>
                </a:solidFill>
              </a:rPr>
              <a:t>rpt=simage&amp;p=6&amp;img_url=img-fotki.yandex.ru%2Fget%2F2814%2Fyakobsha</a:t>
            </a: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2404" name="Прямоугольник 2"/>
          <p:cNvSpPr>
            <a:spLocks noChangeArrowheads="1"/>
          </p:cNvSpPr>
          <p:nvPr/>
        </p:nvSpPr>
        <p:spPr bwMode="auto">
          <a:xfrm>
            <a:off x="468313" y="2697163"/>
            <a:ext cx="8567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images.yandex.ru/yandsearch?rpt=simage&amp;img_url=upload.wikimedia.org%2Fwikipedia%2Fcommons%2F7%2F73%2FFrans_Hals_-_Portret_van_Ren%25C3%25A9_Descartes.jpg&amp;ed=1&amp;text=%D0%BA%D0%B0%D1%80%D1%82%D0%B8%D0%BD%D0%BA%D0%B0%20%D0%94%D0%B5%D0%BA%D0%B0%D1%80%D1%82%D0%B0&amp;p=0</a:t>
            </a:r>
            <a:endParaRPr lang="ru-RU" sz="120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2405" name="Прямоугольник 3"/>
          <p:cNvSpPr>
            <a:spLocks noChangeArrowheads="1"/>
          </p:cNvSpPr>
          <p:nvPr/>
        </p:nvSpPr>
        <p:spPr bwMode="auto">
          <a:xfrm>
            <a:off x="468313" y="1700213"/>
            <a:ext cx="7848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http://festival.1september.ru/articles/531997/</a:t>
            </a: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2406" name="Прямоугольник 4"/>
          <p:cNvSpPr>
            <a:spLocks noChangeArrowheads="1"/>
          </p:cNvSpPr>
          <p:nvPr/>
        </p:nvSpPr>
        <p:spPr bwMode="auto">
          <a:xfrm>
            <a:off x="468313" y="3841750"/>
            <a:ext cx="8424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http://school-collection.edu.ru/catalog/rubr/002e2d7e-cf66-4d9a-8310-bbe372df70e4/108176</a:t>
            </a: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2407" name="Прямоугольник 5"/>
          <p:cNvSpPr>
            <a:spLocks noChangeArrowheads="1"/>
          </p:cNvSpPr>
          <p:nvPr/>
        </p:nvSpPr>
        <p:spPr bwMode="auto">
          <a:xfrm>
            <a:off x="468313" y="4246563"/>
            <a:ext cx="7559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http://fcior.edu.ru/card/4298/ponyatie-stepeni-s-naturalnym-pokazatelem-tablicy-stepeney-k1.html</a:t>
            </a: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2408" name="Прямоугольник 6"/>
          <p:cNvSpPr>
            <a:spLocks noChangeArrowheads="1"/>
          </p:cNvSpPr>
          <p:nvPr/>
        </p:nvSpPr>
        <p:spPr bwMode="auto">
          <a:xfrm>
            <a:off x="468313" y="4652963"/>
            <a:ext cx="7704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http://fcior.edu.ru/card/5464/ponyatie-stepeni-s-naturalnym-pokazatelem-tablicy-stepeney-p1.html</a:t>
            </a:r>
            <a:endParaRPr lang="ru-RU" sz="1200">
              <a:solidFill>
                <a:schemeClr val="tx2"/>
              </a:solidFill>
            </a:endParaRPr>
          </a:p>
        </p:txBody>
      </p:sp>
      <p:sp>
        <p:nvSpPr>
          <p:cNvPr id="102409" name="Прямоугольник 7"/>
          <p:cNvSpPr>
            <a:spLocks noChangeArrowheads="1"/>
          </p:cNvSpPr>
          <p:nvPr/>
        </p:nvSpPr>
        <p:spPr bwMode="auto">
          <a:xfrm>
            <a:off x="468313" y="5059363"/>
            <a:ext cx="7848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http://files.school-collection.edu.ru/dlrstore/1150d7a0-cb0e-4d17-951d-a6196ea4b389/%5BA79_07-01-04%5D_%5BML_00%5D.swf</a:t>
            </a:r>
            <a:endParaRPr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7643813" cy="719138"/>
          </a:xfrm>
        </p:spPr>
        <p:txBody>
          <a:bodyPr/>
          <a:lstStyle/>
          <a:p>
            <a:pPr eaLnBrk="1" hangingPunct="1"/>
            <a:r>
              <a:rPr lang="ru-RU" smtClean="0"/>
              <a:t>Цели урока: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7992888" cy="5132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CC0099"/>
                </a:solidFill>
                <a:latin typeface="+mn-lt"/>
                <a:cs typeface="+mn-cs"/>
              </a:rPr>
              <a:t>Образовательные</a:t>
            </a:r>
            <a:r>
              <a:rPr lang="ru-RU" sz="2400" dirty="0">
                <a:solidFill>
                  <a:srgbClr val="CC0099"/>
                </a:solidFill>
                <a:latin typeface="+mn-lt"/>
                <a:cs typeface="+mn-cs"/>
              </a:rPr>
              <a:t>: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понятия степени с натуральным показателем; совершенствование  вычислительных навыков.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выработать практические навыки нахождения  основания и показателя степени,  научить выполнять несложные задания с использованием  понятия степень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CC0099"/>
                </a:solidFill>
                <a:latin typeface="+mn-lt"/>
                <a:cs typeface="+mn-cs"/>
              </a:rPr>
              <a:t>Развивающие</a:t>
            </a:r>
            <a:r>
              <a:rPr lang="ru-RU" sz="2400" dirty="0">
                <a:solidFill>
                  <a:srgbClr val="CC0099"/>
                </a:solidFill>
                <a:latin typeface="+mn-lt"/>
                <a:cs typeface="+mn-cs"/>
              </a:rPr>
              <a:t>: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математического и общего кругозора, мышления и речи, внимания и памяти; формирование  умений применять приемы наблюдения, сравнения, анализа.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CC0099"/>
                </a:solidFill>
                <a:latin typeface="+mn-lt"/>
                <a:cs typeface="+mn-cs"/>
              </a:rPr>
              <a:t>Воспитательные</a:t>
            </a:r>
            <a:r>
              <a:rPr lang="ru-RU" sz="2400" dirty="0">
                <a:solidFill>
                  <a:srgbClr val="CC0099"/>
                </a:solidFill>
                <a:latin typeface="+mn-lt"/>
                <a:cs typeface="+mn-cs"/>
              </a:rPr>
              <a:t>:</a:t>
            </a:r>
            <a:r>
              <a:rPr lang="ru-RU" sz="2400" dirty="0">
                <a:latin typeface="+mn-lt"/>
                <a:cs typeface="+mn-cs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интереса к математике и ее приложениям, активности, общей культуры,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понимание необходимости применения новых знаний для рациональной организации умственной деятельности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  <a:defRPr/>
            </a:pPr>
            <a:endParaRPr lang="ru-RU" sz="2400" b="1" dirty="0">
              <a:ln>
                <a:solidFill>
                  <a:srgbClr val="990099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Angsana New" pitchFamily="18" charset="-34"/>
            </a:endParaRPr>
          </a:p>
          <a:p>
            <a:pPr marL="1520190" indent="-15201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990099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Angsana New" pitchFamily="18" charset="-34"/>
              </a:rPr>
              <a:t>                 </a:t>
            </a:r>
            <a:endParaRPr lang="ru-RU" sz="2400" dirty="0">
              <a:ln>
                <a:solidFill>
                  <a:srgbClr val="990099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3500" y="4357688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solidFill>
                  <a:srgbClr val="002060"/>
                </a:solidFill>
                <a:latin typeface="Angsana New" pitchFamily="18" charset="-34"/>
              </a:rPr>
              <a:t>Блез Паскаль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60848"/>
            <a:ext cx="88569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Величие человека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 его Способности мыслить.</a:t>
            </a: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4214818"/>
            <a:ext cx="278608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Определение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/>
          <a:srcRect l="13230" r="13061" b="1721"/>
          <a:stretch>
            <a:fillRect/>
          </a:stretch>
        </p:blipFill>
        <p:spPr bwMode="auto">
          <a:xfrm>
            <a:off x="2843213" y="1412875"/>
            <a:ext cx="2808287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4437063"/>
            <a:ext cx="8642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660033"/>
                </a:solidFill>
                <a:latin typeface="Times New Roman Math"/>
                <a:ea typeface="Times New Roman" pitchFamily="18" charset="0"/>
                <a:cs typeface="Times New Roman Math"/>
              </a:rPr>
              <a:t>Степень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solidFill>
                  <a:srgbClr val="660033"/>
                </a:solidFill>
                <a:latin typeface="Times New Roman Math"/>
                <a:ea typeface="Times New Roman" pitchFamily="18" charset="0"/>
                <a:cs typeface="Times New Roman Math"/>
              </a:rPr>
              <a:t>это мера, сравнительная величина</a:t>
            </a:r>
          </a:p>
          <a:p>
            <a:pPr>
              <a:buFont typeface="Arial" pitchFamily="34" charset="0"/>
              <a:buChar char="•"/>
            </a:pPr>
            <a:r>
              <a:rPr lang="ru-RU" sz="2800" b="1">
                <a:solidFill>
                  <a:srgbClr val="660033"/>
                </a:solidFill>
                <a:latin typeface="Times New Roman Math"/>
                <a:ea typeface="Times New Roman" pitchFamily="18" charset="0"/>
                <a:cs typeface="Times New Roman Math"/>
              </a:rPr>
              <a:t>уровень чего-нибудь</a:t>
            </a:r>
            <a:endParaRPr lang="ru-RU" sz="2800" b="1">
              <a:solidFill>
                <a:srgbClr val="660033"/>
              </a:solidFill>
              <a:latin typeface="Times New Roman Math"/>
              <a:ea typeface="Times New Roman Math"/>
              <a:cs typeface="Times New Roman Math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 Постановка проблемы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2144713"/>
            <a:ext cx="82089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1293813" algn="l"/>
              </a:tabLst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Задача№1</a:t>
            </a:r>
            <a:endParaRPr lang="ru-RU" sz="28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tabLst>
                <a:tab pos="1293813" algn="l"/>
              </a:tabLst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Подсчитайте количество парт, необходимое для оснащения 5  кабинетов 4 этажа нашей школы, если в каждом кабинете должно быть по 14 парт.</a:t>
            </a:r>
          </a:p>
          <a:p>
            <a:pPr algn="just">
              <a:lnSpc>
                <a:spcPct val="115000"/>
              </a:lnSpc>
              <a:tabLst>
                <a:tab pos="1293813" algn="l"/>
              </a:tabLst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Задачу решите двумя способами </a:t>
            </a:r>
            <a:endParaRPr lang="ru-RU" sz="2800" i="1">
              <a:solidFill>
                <a:schemeClr val="tx2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</a:t>
            </a:r>
          </a:p>
        </p:txBody>
      </p:sp>
      <p:pic>
        <p:nvPicPr>
          <p:cNvPr id="92163" name="Рисунок 3" descr="Рисунок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1293813"/>
            <a:ext cx="80327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Задача №2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1285875"/>
            <a:ext cx="84963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одной фирме её сотрудникам предложили оригинальную оплату труда: первый час работы стоит 2р., а каждый следующий час в 2 раза больше предыдущего. Какую сумму денег потеряет сотрудник фирмы , если уйдёт с работы на 1час раньше(на фирме восьмичасовой рабочий день)?</a:t>
            </a:r>
          </a:p>
          <a:p>
            <a:pPr algn="just">
              <a:lnSpc>
                <a:spcPct val="115000"/>
              </a:lnSpc>
            </a:pP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Задачу решите выражением.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2276475"/>
            <a:ext cx="6769100" cy="2736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ru-RU" sz="4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2*2*2*2*2*2*2*2=256(р)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Новый материал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6165850"/>
            <a:ext cx="62722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http://files.school-collection.edu.ru/dlrstore/1150d7a0-cb0e-4d17-951d-a6196ea4b389/%5BA79_07-01-04%5D_%5BML_00%5D.swf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Рисунок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20813"/>
            <a:ext cx="54737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349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574TGp_natural_light</vt:lpstr>
      <vt:lpstr>1_574TGp_natural_light</vt:lpstr>
      <vt:lpstr>2_574TGp_natural_light</vt:lpstr>
      <vt:lpstr>4_574TGp_natural_light</vt:lpstr>
      <vt:lpstr>5_574TGp_natural_light</vt:lpstr>
      <vt:lpstr>7_574TGp_natural_light</vt:lpstr>
      <vt:lpstr>8_574TGp_natural_light</vt:lpstr>
      <vt:lpstr>Определение степени с натуральным показателем</vt:lpstr>
      <vt:lpstr>Цели урока: </vt:lpstr>
      <vt:lpstr>Слайд 3</vt:lpstr>
      <vt:lpstr>Определение</vt:lpstr>
      <vt:lpstr> Постановка проблемы</vt:lpstr>
      <vt:lpstr>Решение</vt:lpstr>
      <vt:lpstr>Задача №2</vt:lpstr>
      <vt:lpstr>Решение</vt:lpstr>
      <vt:lpstr>Новый материал</vt:lpstr>
      <vt:lpstr>Закрепление</vt:lpstr>
      <vt:lpstr>Контроль</vt:lpstr>
      <vt:lpstr>Давайте вспомним!</vt:lpstr>
      <vt:lpstr>Практическое применение</vt:lpstr>
      <vt:lpstr>Слайд 14</vt:lpstr>
      <vt:lpstr>Рефлексия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степени с натуральным показателем.</dc:title>
  <dc:creator>AMD</dc:creator>
  <cp:lastModifiedBy>104</cp:lastModifiedBy>
  <cp:revision>62</cp:revision>
  <dcterms:created xsi:type="dcterms:W3CDTF">2011-10-16T06:33:26Z</dcterms:created>
  <dcterms:modified xsi:type="dcterms:W3CDTF">2012-12-21T09:14:01Z</dcterms:modified>
</cp:coreProperties>
</file>