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56" r:id="rId3"/>
    <p:sldId id="258" r:id="rId4"/>
    <p:sldId id="268" r:id="rId5"/>
    <p:sldId id="271" r:id="rId6"/>
    <p:sldId id="259" r:id="rId7"/>
    <p:sldId id="265" r:id="rId8"/>
    <p:sldId id="263" r:id="rId9"/>
    <p:sldId id="266" r:id="rId10"/>
    <p:sldId id="260" r:id="rId11"/>
    <p:sldId id="269" r:id="rId12"/>
    <p:sldId id="261" r:id="rId13"/>
    <p:sldId id="267" r:id="rId14"/>
    <p:sldId id="264" r:id="rId15"/>
    <p:sldId id="270" r:id="rId16"/>
    <p:sldId id="26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458" autoAdjust="0"/>
    <p:restoredTop sz="89247" autoAdjust="0"/>
  </p:normalViewPr>
  <p:slideViewPr>
    <p:cSldViewPr>
      <p:cViewPr>
        <p:scale>
          <a:sx n="70" d="100"/>
          <a:sy n="70" d="100"/>
        </p:scale>
        <p:origin x="-202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111BE-02A4-484D-AECC-7A029AD7D4F6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ADBD-F24D-4D54-A5DF-8253B0DB3E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ADBD-F24D-4D54-A5DF-8253B0DB3EA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13.12.2012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</a:blip>
          <a:srcRect b="3495"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7772400" cy="147002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Наши помощники-</a:t>
            </a:r>
            <a:b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органы чувств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Презентация к уроку</a:t>
            </a:r>
            <a:endParaRPr lang="ru-RU" dirty="0">
              <a:latin typeface="Comic Sans MS" pitchFamily="66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16" y="321468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5272" y="3286124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7" cstate="print"/>
          <a:stretch>
            <a:fillRect/>
          </a:stretch>
        </p:blipFill>
        <p:spPr>
          <a:xfrm rot="9757449">
            <a:off x="207331" y="351621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571736" y="4643446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 уроку «Окружающий мир»</a:t>
            </a:r>
          </a:p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УМК «Школа 2100» </a:t>
            </a:r>
          </a:p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          1 класс</a:t>
            </a: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>
          <a:xfrm>
            <a:off x="714348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1428736"/>
            <a:ext cx="6635778" cy="47434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После приема пищи прополоскать рот</a:t>
            </a:r>
            <a:r>
              <a:rPr lang="ru-RU" sz="2000" dirty="0" smtClean="0"/>
              <a:t>.</a:t>
            </a:r>
            <a:endParaRPr lang="ru-RU" sz="2000" i="1" dirty="0" smtClean="0"/>
          </a:p>
          <a:p>
            <a:endParaRPr lang="ru-RU" sz="2000" i="1" dirty="0" smtClean="0"/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Не брать в рот острые предметы</a:t>
            </a:r>
          </a:p>
          <a:p>
            <a:endParaRPr lang="ru-RU" sz="2000" i="1" dirty="0" smtClean="0"/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Нельзя есть горячую пищу, чтобы не повредить вкусовые сосочки.</a:t>
            </a:r>
          </a:p>
          <a:p>
            <a:pPr>
              <a:buFont typeface="Wingdings" pitchFamily="2" charset="2"/>
              <a:buChar char="v"/>
            </a:pPr>
            <a:endParaRPr lang="ru-RU" sz="2000" i="1" dirty="0" smtClean="0"/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Систематически очищать язык от налета, </a:t>
            </a:r>
          </a:p>
          <a:p>
            <a:r>
              <a:rPr lang="ru-RU" sz="2000" i="1" dirty="0" smtClean="0"/>
              <a:t>чтобы избежать попадания инфекции в организм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72074"/>
            <a:ext cx="5486400" cy="5667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Орган слуха - ухо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man_bak\УШИ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857520" cy="4147646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6248" y="928670"/>
            <a:ext cx="4429156" cy="130492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cs typeface="CordiaUPC" pitchFamily="34" charset="-34"/>
              </a:rPr>
              <a:t>Плосконька досочка,</a:t>
            </a:r>
          </a:p>
          <a:p>
            <a:r>
              <a:rPr lang="ru-RU" sz="2400" i="1" dirty="0" smtClean="0">
                <a:solidFill>
                  <a:srgbClr val="C00000"/>
                </a:solidFill>
                <a:cs typeface="CordiaUPC" pitchFamily="34" charset="-34"/>
              </a:rPr>
              <a:t>по краям обшивочка, </a:t>
            </a:r>
          </a:p>
          <a:p>
            <a:r>
              <a:rPr lang="ru-RU" sz="2400" i="1" dirty="0" smtClean="0">
                <a:solidFill>
                  <a:srgbClr val="C00000"/>
                </a:solidFill>
                <a:cs typeface="CordiaUPC" pitchFamily="34" charset="-34"/>
              </a:rPr>
              <a:t>а в середке дырочка</a:t>
            </a:r>
            <a:r>
              <a:rPr lang="ru-RU" sz="2000" i="1" dirty="0" smtClean="0">
                <a:solidFill>
                  <a:srgbClr val="C00000"/>
                </a:solidFill>
                <a:cs typeface="CordiaUPC" pitchFamily="34" charset="-34"/>
              </a:rPr>
              <a:t>.</a:t>
            </a:r>
            <a:endParaRPr lang="ru-RU" sz="2000" i="1" dirty="0">
              <a:solidFill>
                <a:srgbClr val="C00000"/>
              </a:solidFill>
              <a:cs typeface="CordiaUPC" pitchFamily="34" charset="-34"/>
            </a:endParaRPr>
          </a:p>
        </p:txBody>
      </p:sp>
      <p:pic>
        <p:nvPicPr>
          <p:cNvPr id="1026" name="Picture 2" descr="C:\Users\Женя\Desktop\0008-009-Zvukas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2143141" cy="2143140"/>
          </a:xfrm>
          <a:prstGeom prst="rect">
            <a:avLst/>
          </a:prstGeom>
          <a:noFill/>
        </p:spPr>
      </p:pic>
      <p:pic>
        <p:nvPicPr>
          <p:cNvPr id="3" name="Picture 2" descr="D:\man_bak\Root\Мои документы\фоны для пр\0003-007-Organy-chuvstv-cheloveka-sredstva-priema-signalov-iz-vneshnego-mi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286256"/>
            <a:ext cx="228601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2050" name="Picture 2" descr="D:\man_bak\Root\Мои документы\ребусы\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1928802"/>
            <a:ext cx="4357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Беречь уши от холода, мороза, сильного ветра</a:t>
            </a:r>
          </a:p>
          <a:p>
            <a:endParaRPr lang="ru-RU" sz="2000" i="1" dirty="0" smtClean="0"/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Систематически чистить уши</a:t>
            </a:r>
          </a:p>
          <a:p>
            <a:endParaRPr lang="ru-RU" sz="2000" i="1" dirty="0" smtClean="0"/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Не засовывать в уши мелкие предметы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man_bak\Root\Мои документы\фоны для пр\0010-015-Obonja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500362" cy="2786082"/>
          </a:xfrm>
          <a:prstGeom prst="rect">
            <a:avLst/>
          </a:prstGeom>
          <a:noFill/>
        </p:spPr>
      </p:pic>
      <p:pic>
        <p:nvPicPr>
          <p:cNvPr id="1030" name="Picture 6" descr="D:\man_bak\Root\Мои документы\фоны для пр\0007-007-NOS-organ-obonja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00372"/>
            <a:ext cx="2643206" cy="3357586"/>
          </a:xfrm>
          <a:prstGeom prst="rect">
            <a:avLst/>
          </a:prstGeom>
          <a:noFill/>
        </p:spPr>
      </p:pic>
      <p:pic>
        <p:nvPicPr>
          <p:cNvPr id="1032" name="Picture 8" descr="D:\man_bak\Root\Мои документы\фоны для пр\0011-011-Zachem-cheloveku-obonj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5728"/>
            <a:ext cx="2243142" cy="27860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14942" y="571480"/>
            <a:ext cx="3786214" cy="1500198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Между двух светил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середине я один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429132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Орган обоняния - нос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8576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man_bak\Root\Мои документы\ребусы\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785926"/>
            <a:ext cx="4929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Неприлично ковыряться в носу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Нельзя втягивать выделения из носа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Содержать нос в чистоте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Беречь  организм от простуды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Закаляться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Не засовывать в нос  мелкие предметы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Пользоваться личным носовым платком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Не курить, так как обоняние ухудшается у курящих людей 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Органы чувств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i="1" dirty="0" smtClean="0">
                <a:solidFill>
                  <a:srgbClr val="C00000"/>
                </a:solidFill>
                <a:latin typeface="Book Antiqua" pitchFamily="18" charset="0"/>
              </a:rPr>
              <a:t>Есть пять помощников на службе у тебя, </a:t>
            </a:r>
          </a:p>
          <a:p>
            <a:pPr>
              <a:buNone/>
            </a:pPr>
            <a:r>
              <a:rPr lang="ru-RU" sz="3000" i="1" dirty="0" smtClean="0">
                <a:solidFill>
                  <a:srgbClr val="C00000"/>
                </a:solidFill>
                <a:latin typeface="Book Antiqua" pitchFamily="18" charset="0"/>
              </a:rPr>
              <a:t>Не замечая, их используешь шутя:</a:t>
            </a:r>
          </a:p>
          <a:p>
            <a:pPr>
              <a:buNone/>
            </a:pPr>
            <a:r>
              <a:rPr lang="ru-RU" sz="3000" i="1" dirty="0" smtClean="0">
                <a:solidFill>
                  <a:srgbClr val="C00000"/>
                </a:solidFill>
                <a:latin typeface="Book Antiqua" pitchFamily="18" charset="0"/>
              </a:rPr>
              <a:t>Глаза тебе даны, чтоб видеть, </a:t>
            </a:r>
          </a:p>
          <a:p>
            <a:pPr>
              <a:buNone/>
            </a:pPr>
            <a:r>
              <a:rPr lang="ru-RU" sz="3000" i="1" dirty="0" smtClean="0">
                <a:solidFill>
                  <a:srgbClr val="C00000"/>
                </a:solidFill>
                <a:latin typeface="Book Antiqua" pitchFamily="18" charset="0"/>
              </a:rPr>
              <a:t>А уши служат, чтобы слышать, </a:t>
            </a:r>
          </a:p>
          <a:p>
            <a:pPr>
              <a:buNone/>
            </a:pPr>
            <a:r>
              <a:rPr lang="ru-RU" sz="3000" i="1" dirty="0" smtClean="0">
                <a:solidFill>
                  <a:srgbClr val="C00000"/>
                </a:solidFill>
                <a:latin typeface="Book Antiqua" pitchFamily="18" charset="0"/>
              </a:rPr>
              <a:t>Язык во рту, чтоб вкус понять,</a:t>
            </a:r>
          </a:p>
          <a:p>
            <a:pPr>
              <a:buNone/>
            </a:pPr>
            <a:r>
              <a:rPr lang="ru-RU" sz="3000" i="1" dirty="0" smtClean="0">
                <a:solidFill>
                  <a:srgbClr val="C00000"/>
                </a:solidFill>
                <a:latin typeface="Book Antiqua" pitchFamily="18" charset="0"/>
              </a:rPr>
              <a:t>А носик, чтоб запах различать,  </a:t>
            </a:r>
          </a:p>
          <a:p>
            <a:pPr>
              <a:buNone/>
            </a:pPr>
            <a:r>
              <a:rPr lang="ru-RU" sz="3000" i="1" dirty="0" smtClean="0">
                <a:solidFill>
                  <a:srgbClr val="C00000"/>
                </a:solidFill>
                <a:latin typeface="Book Antiqua" pitchFamily="18" charset="0"/>
              </a:rPr>
              <a:t>Руки, чтоб ласкать, трудиться, </a:t>
            </a:r>
          </a:p>
          <a:p>
            <a:pPr>
              <a:buNone/>
            </a:pPr>
            <a:r>
              <a:rPr lang="ru-RU" sz="3000" i="1" dirty="0" smtClean="0">
                <a:solidFill>
                  <a:srgbClr val="C00000"/>
                </a:solidFill>
                <a:latin typeface="Book Antiqua" pitchFamily="18" charset="0"/>
              </a:rPr>
              <a:t>Воды из кружечки напиться.</a:t>
            </a:r>
          </a:p>
          <a:p>
            <a:pPr>
              <a:buNone/>
            </a:pPr>
            <a:r>
              <a:rPr lang="ru-RU" sz="3000" i="1" dirty="0" smtClean="0">
                <a:solidFill>
                  <a:srgbClr val="C00000"/>
                </a:solidFill>
                <a:latin typeface="Book Antiqua" pitchFamily="18" charset="0"/>
              </a:rPr>
              <a:t>И ни к чему твоя тревога –</a:t>
            </a:r>
          </a:p>
          <a:p>
            <a:pPr>
              <a:buNone/>
            </a:pPr>
            <a:r>
              <a:rPr lang="ru-RU" sz="3000" i="1" dirty="0" smtClean="0">
                <a:solidFill>
                  <a:srgbClr val="C00000"/>
                </a:solidFill>
                <a:latin typeface="Book Antiqua" pitchFamily="18" charset="0"/>
              </a:rPr>
              <a:t>Они всегда тебе помогут.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  <p:pic>
        <p:nvPicPr>
          <p:cNvPr id="2050" name="Picture 2" descr="D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2571720"/>
            <a:ext cx="2857552" cy="3929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2248498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643578"/>
            <a:ext cx="842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Совершай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  открытия!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D:\man_bak\Root\Мои документы\фоны для пр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643182"/>
            <a:ext cx="1285884" cy="221457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02080" y="1203960"/>
          <a:ext cx="3886200" cy="3276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86200"/>
              </a:tblGrid>
              <a:tr h="3276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572000" y="1285860"/>
          <a:ext cx="2857520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  <a:gridCol w="714380"/>
                <a:gridCol w="714380"/>
                <a:gridCol w="71438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я</a:t>
                      </a:r>
                      <a:endParaRPr lang="ru-RU" sz="4000" dirty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з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ы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к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428860" y="2000240"/>
          <a:ext cx="2857524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1"/>
                <a:gridCol w="714381"/>
                <a:gridCol w="714381"/>
                <a:gridCol w="714381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ц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в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е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т</a:t>
                      </a:r>
                      <a:endParaRPr lang="ru-RU" sz="4000" dirty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572000" y="2714620"/>
          <a:ext cx="714380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е</a:t>
                      </a:r>
                      <a:endParaRPr lang="ru-RU" sz="4000" dirty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143240" y="3429000"/>
          <a:ext cx="3571900" cy="722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</a:tblGrid>
              <a:tr h="72295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ф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о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р</a:t>
                      </a:r>
                      <a:endParaRPr lang="ru-RU" sz="4000" dirty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м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а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428860" y="4143380"/>
          <a:ext cx="3571900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  <a:gridCol w="714380"/>
                <a:gridCol w="714380"/>
                <a:gridCol w="714380"/>
                <a:gridCol w="71438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з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в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у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к</a:t>
                      </a:r>
                      <a:endParaRPr lang="ru-RU" sz="4000" dirty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и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428860" y="4857760"/>
          <a:ext cx="2857521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80"/>
                <a:gridCol w="714380"/>
                <a:gridCol w="714380"/>
                <a:gridCol w="714381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к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о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ж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а</a:t>
                      </a:r>
                      <a:endParaRPr lang="ru-RU" sz="4000" dirty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143238" y="571480"/>
          <a:ext cx="4286282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342"/>
                <a:gridCol w="710420"/>
                <a:gridCol w="714380"/>
                <a:gridCol w="714380"/>
                <a:gridCol w="714380"/>
                <a:gridCol w="71438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з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а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Monotype Corsiva" pitchFamily="66" charset="0"/>
                        </a:rPr>
                        <a:t>п</a:t>
                      </a:r>
                      <a:endParaRPr lang="ru-RU" sz="4000" dirty="0">
                        <a:solidFill>
                          <a:srgbClr val="FF000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а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х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и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ня\Document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357562"/>
            <a:ext cx="2000264" cy="2857520"/>
          </a:xfrm>
          <a:prstGeom prst="rect">
            <a:avLst/>
          </a:prstGeom>
          <a:noFill/>
        </p:spPr>
      </p:pic>
      <p:pic>
        <p:nvPicPr>
          <p:cNvPr id="2" name="Picture 2" descr="C:\Users\Женя\Desktop\сканирова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876"/>
            <a:ext cx="4800600" cy="2857496"/>
          </a:xfrm>
          <a:prstGeom prst="rect">
            <a:avLst/>
          </a:prstGeom>
          <a:noFill/>
        </p:spPr>
      </p:pic>
      <p:pic>
        <p:nvPicPr>
          <p:cNvPr id="1027" name="Picture 3" descr="C:\Users\Женя\Desktop\сканирование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714356"/>
            <a:ext cx="4800600" cy="2505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928670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itchFamily="2" charset="-79"/>
              </a:rPr>
              <a:t>Как мы                             познаем   окружающий мир</a:t>
            </a:r>
            <a:endParaRPr lang="ru-RU" sz="2800" b="1" i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man_bak\Root\Мои документы\ребусы\сканирование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16316" cy="59293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28599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228599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235743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2428868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235743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85852" y="442913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435769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442913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442913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442913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29586" y="442913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а-исследователь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2143108" y="3214686"/>
            <a:ext cx="5143536" cy="342902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71472" y="500042"/>
            <a:ext cx="6215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Институт научных исследований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57166"/>
            <a:ext cx="1666384" cy="264323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/>
          <p:cNvSpPr txBox="1">
            <a:spLocks/>
          </p:cNvSpPr>
          <p:nvPr/>
        </p:nvSpPr>
        <p:spPr>
          <a:xfrm>
            <a:off x="1785918" y="571480"/>
            <a:ext cx="5486400" cy="4114800"/>
          </a:xfrm>
          <a:prstGeom prst="rect">
            <a:avLst/>
          </a:prstGeom>
        </p:spPr>
      </p:sp>
      <p:pic>
        <p:nvPicPr>
          <p:cNvPr id="1026" name="Picture 2" descr="D:\man_bak\0005-003-Brov-Veko-Resnitsy-Raduzhka-Zrac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2714644" cy="2500330"/>
          </a:xfrm>
          <a:prstGeom prst="rect">
            <a:avLst/>
          </a:prstGeom>
          <a:noFill/>
        </p:spPr>
      </p:pic>
      <p:sp>
        <p:nvSpPr>
          <p:cNvPr id="8" name="Рисунок 2"/>
          <p:cNvSpPr txBox="1">
            <a:spLocks/>
          </p:cNvSpPr>
          <p:nvPr/>
        </p:nvSpPr>
        <p:spPr>
          <a:xfrm>
            <a:off x="1857356" y="571480"/>
            <a:ext cx="5486400" cy="4114800"/>
          </a:xfrm>
          <a:prstGeom prst="rect">
            <a:avLst/>
          </a:prstGeom>
        </p:spPr>
      </p:sp>
      <p:pic>
        <p:nvPicPr>
          <p:cNvPr id="1028" name="Picture 4" descr="D:\man_bak\0005-005-Brov-Veko-Resnitsy-Raduzhka-Zracho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63" b="263"/>
          <a:stretch>
            <a:fillRect/>
          </a:stretch>
        </p:blipFill>
        <p:spPr bwMode="auto">
          <a:xfrm>
            <a:off x="5857884" y="2357430"/>
            <a:ext cx="3000396" cy="2185974"/>
          </a:xfrm>
          <a:prstGeom prst="rect">
            <a:avLst/>
          </a:prstGeom>
          <a:noFill/>
        </p:spPr>
      </p:pic>
      <p:pic>
        <p:nvPicPr>
          <p:cNvPr id="1030" name="Picture 6" descr="D:\man_bak\0005-004-Brov-Veko-Resnitsy-Raduzhka-Zrach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7166"/>
            <a:ext cx="1571604" cy="1789123"/>
          </a:xfrm>
          <a:prstGeom prst="rect">
            <a:avLst/>
          </a:prstGeom>
          <a:noFill/>
        </p:spPr>
      </p:pic>
      <p:pic>
        <p:nvPicPr>
          <p:cNvPr id="1031" name="Picture 7" descr="D:\man_bak\0005-002-Brov-Veko-Resnitsy-Raduzhka-Zrach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643446"/>
            <a:ext cx="3099310" cy="18573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528638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Орган зрения -глаза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221455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бровь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271462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веко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8992" y="328612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ресницы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43240" y="392906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радужка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28992" y="450057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зрачок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57290" y="571480"/>
            <a:ext cx="56477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cs typeface="FrankRuehl" pitchFamily="34" charset="-79"/>
              </a:rPr>
              <a:t>Два оконца на  ночь сами закрываются,</a:t>
            </a:r>
          </a:p>
          <a:p>
            <a:r>
              <a:rPr lang="ru-RU" sz="2000" i="1" dirty="0" smtClean="0">
                <a:solidFill>
                  <a:srgbClr val="C00000"/>
                </a:solidFill>
                <a:cs typeface="FrankRuehl" pitchFamily="34" charset="-79"/>
              </a:rPr>
              <a:t> а с восходом солнца  сами открываются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Смотреть телевизор на расстоянии </a:t>
            </a:r>
          </a:p>
          <a:p>
            <a:pPr>
              <a:buNone/>
            </a:pPr>
            <a:r>
              <a:rPr lang="ru-RU" sz="2400" i="1" dirty="0" smtClean="0"/>
              <a:t>   3 метров не более двух часов в день</a:t>
            </a:r>
          </a:p>
          <a:p>
            <a:pPr>
              <a:buNone/>
            </a:pPr>
            <a:endParaRPr lang="ru-RU" sz="2400" i="1" dirty="0" smtClean="0"/>
          </a:p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Работать за компьютером 15-20 минут в день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/>
          </a:p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При письме и чтении  держать голову на расстоянии 30 см от книги и тетради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/>
          </a:p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Регулярно делать гимнастику для глаз</a:t>
            </a:r>
            <a:endParaRPr lang="ru-RU" sz="2800" i="1" dirty="0" smtClean="0"/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n_bak\Root\Мои документы\фоны для пр\0007-006-Oschuscha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60" y="2857496"/>
            <a:ext cx="2143140" cy="2143140"/>
          </a:xfrm>
          <a:prstGeom prst="rect">
            <a:avLst/>
          </a:prstGeom>
          <a:noFill/>
        </p:spPr>
      </p:pic>
      <p:pic>
        <p:nvPicPr>
          <p:cNvPr id="2051" name="Picture 3" descr="D:\man_bak\Root\Мои документы\фоны для пр\0007-007-Oschuschas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192342" cy="2357454"/>
          </a:xfrm>
          <a:prstGeom prst="rect">
            <a:avLst/>
          </a:prstGeom>
          <a:noFill/>
        </p:spPr>
      </p:pic>
      <p:pic>
        <p:nvPicPr>
          <p:cNvPr id="2052" name="Picture 4" descr="D:\man_bak\Root\Мои документы\фоны для пр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6308725" cy="17732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57290" y="92867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Орган осязания -кожа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785926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Кожа чувствует 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тепло и холод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Кожа воспринимает 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боль</a:t>
            </a:r>
          </a:p>
          <a:p>
            <a:endParaRPr lang="ru-RU" sz="24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Кожа 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заботится о нашем здоровье</a:t>
            </a: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Эксперимент</a:t>
            </a:r>
            <a:b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man_bak\Root\Мои документы\ребусы\сканирование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643866" cy="444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857232"/>
            <a:ext cx="5500726" cy="8524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Орган вкуса -язык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man_bak\ЯЗЫ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2880301" cy="3071810"/>
          </a:xfrm>
          <a:prstGeom prst="rect">
            <a:avLst/>
          </a:prstGeom>
          <a:noFill/>
        </p:spPr>
      </p:pic>
      <p:pic>
        <p:nvPicPr>
          <p:cNvPr id="3" name="Picture 2" descr="D:\man_bak\Root\Мои документы\фоны для пр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1785950" cy="2000264"/>
          </a:xfrm>
          <a:prstGeom prst="rect">
            <a:avLst/>
          </a:prstGeom>
          <a:noFill/>
        </p:spPr>
      </p:pic>
      <p:pic>
        <p:nvPicPr>
          <p:cNvPr id="1027" name="Picture 3" descr="D:\man_bak\Root\Мои документы\фоны для пр\0012-015-JAzyk-organ-vku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85728"/>
            <a:ext cx="1785950" cy="2000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214950"/>
            <a:ext cx="8286808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Если б не было его, не сказал бы ничего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TS0300101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355</Words>
  <Application>Microsoft Office PowerPoint</Application>
  <PresentationFormat>Экран (4:3)</PresentationFormat>
  <Paragraphs>113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TS030010190</vt:lpstr>
      <vt:lpstr>Наши помощники- органы чувств</vt:lpstr>
      <vt:lpstr>Слайд 2</vt:lpstr>
      <vt:lpstr>Слайд 3</vt:lpstr>
      <vt:lpstr>Слайд 4</vt:lpstr>
      <vt:lpstr>Слайд 5</vt:lpstr>
      <vt:lpstr>Слайд 6</vt:lpstr>
      <vt:lpstr>Слайд 7</vt:lpstr>
      <vt:lpstr>Эксперимент </vt:lpstr>
      <vt:lpstr>Орган вкуса -язык</vt:lpstr>
      <vt:lpstr>Слайд 10</vt:lpstr>
      <vt:lpstr>Орган слуха - ухо</vt:lpstr>
      <vt:lpstr>Слайд 12</vt:lpstr>
      <vt:lpstr>Слайд 13</vt:lpstr>
      <vt:lpstr>Слайд 14</vt:lpstr>
      <vt:lpstr>Органы чувств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помощники- органы чувств</dc:title>
  <dc:creator>Женя</dc:creator>
  <cp:lastModifiedBy>Женя</cp:lastModifiedBy>
  <cp:revision>74</cp:revision>
  <dcterms:created xsi:type="dcterms:W3CDTF">2012-10-05T10:46:51Z</dcterms:created>
  <dcterms:modified xsi:type="dcterms:W3CDTF">2012-12-13T02:55:58Z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