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6" r:id="rId7"/>
    <p:sldId id="265" r:id="rId8"/>
    <p:sldId id="263" r:id="rId9"/>
    <p:sldId id="264" r:id="rId10"/>
    <p:sldId id="268" r:id="rId11"/>
    <p:sldId id="271" r:id="rId12"/>
    <p:sldId id="270" r:id="rId13"/>
    <p:sldId id="272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783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33" autoAdjust="0"/>
    <p:restoredTop sz="94622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4BC15-42C4-4C5B-8833-FA2EE91AF06F}" type="datetimeFigureOut">
              <a:rPr lang="ru-RU" smtClean="0"/>
              <a:pPr/>
              <a:t>03.01.2013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AE4F5-EBB7-40D0-930E-2592D2FED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4BC15-42C4-4C5B-8833-FA2EE91AF06F}" type="datetimeFigureOut">
              <a:rPr lang="ru-RU" smtClean="0"/>
              <a:pPr/>
              <a:t>03.01.2013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AE4F5-EBB7-40D0-930E-2592D2FED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4BC15-42C4-4C5B-8833-FA2EE91AF06F}" type="datetimeFigureOut">
              <a:rPr lang="ru-RU" smtClean="0"/>
              <a:pPr/>
              <a:t>03.01.2013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AE4F5-EBB7-40D0-930E-2592D2FED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4BC15-42C4-4C5B-8833-FA2EE91AF06F}" type="datetimeFigureOut">
              <a:rPr lang="ru-RU" smtClean="0"/>
              <a:pPr/>
              <a:t>03.01.2013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AE4F5-EBB7-40D0-930E-2592D2FED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4BC15-42C4-4C5B-8833-FA2EE91AF06F}" type="datetimeFigureOut">
              <a:rPr lang="ru-RU" smtClean="0"/>
              <a:pPr/>
              <a:t>03.01.2013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AE4F5-EBB7-40D0-930E-2592D2FED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4BC15-42C4-4C5B-8833-FA2EE91AF06F}" type="datetimeFigureOut">
              <a:rPr lang="ru-RU" smtClean="0"/>
              <a:pPr/>
              <a:t>03.01.2013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AE4F5-EBB7-40D0-930E-2592D2FED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4BC15-42C4-4C5B-8833-FA2EE91AF06F}" type="datetimeFigureOut">
              <a:rPr lang="ru-RU" smtClean="0"/>
              <a:pPr/>
              <a:t>03.01.2013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AE4F5-EBB7-40D0-930E-2592D2FED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4BC15-42C4-4C5B-8833-FA2EE91AF06F}" type="datetimeFigureOut">
              <a:rPr lang="ru-RU" smtClean="0"/>
              <a:pPr/>
              <a:t>03.01.2013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AE4F5-EBB7-40D0-930E-2592D2FED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4BC15-42C4-4C5B-8833-FA2EE91AF06F}" type="datetimeFigureOut">
              <a:rPr lang="ru-RU" smtClean="0"/>
              <a:pPr/>
              <a:t>03.01.2013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AE4F5-EBB7-40D0-930E-2592D2FED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4BC15-42C4-4C5B-8833-FA2EE91AF06F}" type="datetimeFigureOut">
              <a:rPr lang="ru-RU" smtClean="0"/>
              <a:pPr/>
              <a:t>03.01.2013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AE4F5-EBB7-40D0-930E-2592D2FED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4BC15-42C4-4C5B-8833-FA2EE91AF06F}" type="datetimeFigureOut">
              <a:rPr lang="ru-RU" smtClean="0"/>
              <a:pPr/>
              <a:t>03.01.2013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AE4F5-EBB7-40D0-930E-2592D2FED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4BC15-42C4-4C5B-8833-FA2EE91AF06F}" type="datetimeFigureOut">
              <a:rPr lang="ru-RU" smtClean="0"/>
              <a:pPr/>
              <a:t>03.01.2013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AE4F5-EBB7-40D0-930E-2592D2FED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kt.oblcit.ru/173/kolobova/DswMedia/prezent.ppt" TargetMode="External"/><Relationship Id="rId2" Type="http://schemas.openxmlformats.org/officeDocument/2006/relationships/hyperlink" Target="http://festival.1september.ru/articles/510161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festival.1september.ru/articles/577803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2.png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8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25.png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5.png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85918" y="0"/>
            <a:ext cx="5857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УРОК МАТЕМАТИКИ В 5 КЛАССЕ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1720" y="692696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C00000"/>
                </a:solidFill>
              </a:rPr>
              <a:t>Учитель: Кольцова И. Б.</a:t>
            </a:r>
          </a:p>
          <a:p>
            <a:pPr algn="r"/>
            <a:r>
              <a:rPr lang="ru-RU" b="1" dirty="0" smtClean="0">
                <a:solidFill>
                  <a:srgbClr val="C00000"/>
                </a:solidFill>
              </a:rPr>
              <a:t>МБОУ </a:t>
            </a:r>
            <a:r>
              <a:rPr lang="ru-RU" b="1" dirty="0" err="1" smtClean="0">
                <a:solidFill>
                  <a:srgbClr val="C00000"/>
                </a:solidFill>
              </a:rPr>
              <a:t>Булатовская</a:t>
            </a:r>
            <a:r>
              <a:rPr lang="ru-RU" b="1" dirty="0" smtClean="0">
                <a:solidFill>
                  <a:srgbClr val="C00000"/>
                </a:solidFill>
              </a:rPr>
              <a:t> СОШ</a:t>
            </a:r>
          </a:p>
          <a:p>
            <a:pPr algn="r"/>
            <a:r>
              <a:rPr lang="ru-RU" b="1" dirty="0" smtClean="0">
                <a:solidFill>
                  <a:srgbClr val="C00000"/>
                </a:solidFill>
              </a:rPr>
              <a:t>Тверская область</a:t>
            </a:r>
          </a:p>
          <a:p>
            <a:pPr algn="r"/>
            <a:r>
              <a:rPr lang="ru-RU" b="1" dirty="0" err="1" smtClean="0">
                <a:solidFill>
                  <a:srgbClr val="C00000"/>
                </a:solidFill>
              </a:rPr>
              <a:t>Кашинский</a:t>
            </a:r>
            <a:r>
              <a:rPr lang="ru-RU" b="1" smtClean="0">
                <a:solidFill>
                  <a:srgbClr val="C00000"/>
                </a:solidFill>
              </a:rPr>
              <a:t> район</a:t>
            </a:r>
            <a:endParaRPr lang="ru-RU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71400"/>
            <a:ext cx="9144001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094844" y="1844824"/>
            <a:ext cx="356674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ФИЗКУЛЬТ-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МУНУТКА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076056" y="980728"/>
            <a:ext cx="144016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Домашнее задание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П. 26,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1004(б),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№1041(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а-г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), №1043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 cstate="print"/>
          <a:srcRect b="40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475656" y="908720"/>
            <a:ext cx="59766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Дроби всякие нужны,</a:t>
            </a:r>
            <a:br>
              <a:rPr lang="ru-RU" sz="2400" b="1" i="1" dirty="0" smtClean="0">
                <a:solidFill>
                  <a:srgbClr val="002060"/>
                </a:solidFill>
              </a:rPr>
            </a:br>
            <a:r>
              <a:rPr lang="ru-RU" sz="2400" b="1" i="1" dirty="0" smtClean="0">
                <a:solidFill>
                  <a:srgbClr val="002060"/>
                </a:solidFill>
              </a:rPr>
              <a:t>Дроби разные важны.</a:t>
            </a:r>
            <a:br>
              <a:rPr lang="ru-RU" sz="2400" b="1" i="1" dirty="0" smtClean="0">
                <a:solidFill>
                  <a:srgbClr val="002060"/>
                </a:solidFill>
              </a:rPr>
            </a:br>
            <a:r>
              <a:rPr lang="ru-RU" sz="2400" b="1" i="1" dirty="0" smtClean="0">
                <a:solidFill>
                  <a:srgbClr val="002060"/>
                </a:solidFill>
              </a:rPr>
              <a:t>Дробь учи, тогда сверкнёт тебе удача.</a:t>
            </a:r>
            <a:br>
              <a:rPr lang="ru-RU" sz="2400" b="1" i="1" dirty="0" smtClean="0">
                <a:solidFill>
                  <a:srgbClr val="002060"/>
                </a:solidFill>
              </a:rPr>
            </a:br>
            <a:r>
              <a:rPr lang="ru-RU" sz="2400" b="1" i="1" dirty="0" smtClean="0">
                <a:solidFill>
                  <a:srgbClr val="002060"/>
                </a:solidFill>
              </a:rPr>
              <a:t>Если будешь дроби знать,</a:t>
            </a:r>
            <a:br>
              <a:rPr lang="ru-RU" sz="2400" b="1" i="1" dirty="0" smtClean="0">
                <a:solidFill>
                  <a:srgbClr val="002060"/>
                </a:solidFill>
              </a:rPr>
            </a:br>
            <a:r>
              <a:rPr lang="ru-RU" sz="2400" b="1" i="1" dirty="0" smtClean="0">
                <a:solidFill>
                  <a:srgbClr val="002060"/>
                </a:solidFill>
              </a:rPr>
              <a:t>Точно смысл их понимать,</a:t>
            </a:r>
            <a:br>
              <a:rPr lang="ru-RU" sz="2400" b="1" i="1" dirty="0" smtClean="0">
                <a:solidFill>
                  <a:srgbClr val="002060"/>
                </a:solidFill>
              </a:rPr>
            </a:br>
            <a:r>
              <a:rPr lang="ru-RU" sz="2400" b="1" i="1" dirty="0" smtClean="0">
                <a:solidFill>
                  <a:srgbClr val="002060"/>
                </a:solidFill>
              </a:rPr>
              <a:t>Станет лёгкой даже трудная задача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b="3711"/>
          <a:stretch>
            <a:fillRect/>
          </a:stretch>
        </p:blipFill>
        <p:spPr bwMode="auto">
          <a:xfrm>
            <a:off x="1571604" y="857232"/>
            <a:ext cx="578647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2844" y="1"/>
            <a:ext cx="52864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СПАСИБО ЗА</a:t>
            </a:r>
          </a:p>
          <a:p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500562" y="0"/>
            <a:ext cx="4286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ВНИМАНИЕ!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357166"/>
            <a:ext cx="43577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Используемые источники: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 rot="10800000" flipV="1">
            <a:off x="1071538" y="1092441"/>
            <a:ext cx="4357718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20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marR="0" lvl="1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1. </a:t>
            </a:r>
            <a:r>
              <a:rPr lang="ru-RU" sz="1200" dirty="0" smtClean="0"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http://festival.1september.ru/articles/510161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2. </a:t>
            </a:r>
            <a:r>
              <a:rPr lang="ru-RU" sz="1200" dirty="0" smtClean="0"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173/</a:t>
            </a:r>
            <a:r>
              <a:rPr lang="ru-RU" sz="1200" dirty="0" err="1" smtClean="0"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kolobova</a:t>
            </a:r>
            <a:r>
              <a:rPr lang="ru-RU" sz="1200" dirty="0" smtClean="0"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/</a:t>
            </a:r>
            <a:r>
              <a:rPr lang="ru-RU" sz="1200" dirty="0" err="1" smtClean="0"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DswMedia</a:t>
            </a:r>
            <a:r>
              <a:rPr lang="ru-RU" sz="1200" dirty="0" smtClean="0"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/</a:t>
            </a:r>
            <a:r>
              <a:rPr lang="ru-RU" sz="1200" dirty="0" err="1" smtClean="0"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prezent.</a:t>
            </a:r>
            <a:r>
              <a:rPr lang="ru-RU" sz="1200" b="1" dirty="0" err="1" smtClean="0"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ppt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3. </a:t>
            </a:r>
            <a:r>
              <a:rPr lang="en-US" sz="1200" u="sng" dirty="0" smtClean="0">
                <a:hlinkClick r:id="rId4"/>
              </a:rPr>
              <a:t>http</a:t>
            </a:r>
            <a:r>
              <a:rPr lang="en-US" sz="1200" u="sng" dirty="0" smtClean="0">
                <a:hlinkClick r:id="rId4"/>
              </a:rPr>
              <a:t>://festival.1september.ru/articles/577803</a:t>
            </a:r>
            <a:r>
              <a:rPr lang="en-US" sz="900" u="sng" dirty="0" smtClean="0">
                <a:hlinkClick r:id="rId4"/>
              </a:rPr>
              <a:t>/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476250"/>
            <a:ext cx="8229600" cy="56499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20000"/>
              </a:spcBef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Каждый может за версту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Видеть дробную черту.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Над чертой –   </a:t>
            </a:r>
            <a:r>
              <a:rPr lang="ru-RU" sz="24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числитель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знайте,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 чертою – </a:t>
            </a:r>
            <a:r>
              <a:rPr lang="ru-RU" sz="24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знаменатель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Дробь такую, непременно, 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Надо звать                                .</a:t>
            </a:r>
            <a:endParaRPr lang="ru-RU" sz="2400" u="sng" dirty="0">
              <a:solidFill>
                <a:srgbClr val="003300"/>
              </a:solidFill>
            </a:endParaRPr>
          </a:p>
          <a:p>
            <a:pPr marL="342900" indent="-342900" algn="ctr">
              <a:spcBef>
                <a:spcPct val="20000"/>
              </a:spcBef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Число, которое показывает, на сколько равных частей разделили целое, называется                             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Число, которое показывает, сколько равных частей взято, называется                      .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357686" y="2285992"/>
            <a:ext cx="24479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обыкновенной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857752" y="3500438"/>
            <a:ext cx="23764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знаменатель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357422" y="4357694"/>
            <a:ext cx="23034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числитель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Rectangle 19"/>
          <p:cNvSpPr>
            <a:spLocks noChangeArrowheads="1"/>
          </p:cNvSpPr>
          <p:nvPr/>
        </p:nvSpPr>
        <p:spPr bwMode="auto">
          <a:xfrm>
            <a:off x="2051720" y="2780928"/>
            <a:ext cx="542928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/>
            <a:r>
              <a:rPr lang="ru-RU" sz="1600" b="1" dirty="0" smtClean="0">
                <a:solidFill>
                  <a:srgbClr val="003300"/>
                </a:solidFill>
                <a:latin typeface="Times New Roman" pitchFamily="18" charset="0"/>
              </a:rPr>
              <a:t>2) Расположите  </a:t>
            </a:r>
            <a:r>
              <a:rPr lang="ru-RU" sz="1600" b="1" dirty="0">
                <a:solidFill>
                  <a:srgbClr val="003300"/>
                </a:solidFill>
                <a:latin typeface="Times New Roman" pitchFamily="18" charset="0"/>
              </a:rPr>
              <a:t>дроби в порядке возрастания</a:t>
            </a:r>
            <a:r>
              <a:rPr lang="ru-RU" sz="1600" b="1" dirty="0" smtClean="0">
                <a:solidFill>
                  <a:srgbClr val="0033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14744" y="2285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28" name="Объект 27"/>
          <p:cNvGraphicFramePr>
            <a:graphicFrameLocks noChangeAspect="1"/>
          </p:cNvGraphicFramePr>
          <p:nvPr/>
        </p:nvGraphicFramePr>
        <p:xfrm>
          <a:off x="4521200" y="3333750"/>
          <a:ext cx="101600" cy="190500"/>
        </p:xfrm>
        <a:graphic>
          <a:graphicData uri="http://schemas.openxmlformats.org/presentationml/2006/ole">
            <p:oleObj spid="_x0000_s1028" name="Формула" r:id="rId4" imgW="101520" imgH="190440" progId="Equation.3">
              <p:embed/>
            </p:oleObj>
          </a:graphicData>
        </a:graphic>
      </p:graphicFrame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1" name="Объект 30"/>
          <p:cNvGraphicFramePr>
            <a:graphicFrameLocks noChangeAspect="1"/>
          </p:cNvGraphicFramePr>
          <p:nvPr/>
        </p:nvGraphicFramePr>
        <p:xfrm>
          <a:off x="2555776" y="3501008"/>
          <a:ext cx="3500462" cy="916377"/>
        </p:xfrm>
        <a:graphic>
          <a:graphicData uri="http://schemas.openxmlformats.org/presentationml/2006/ole">
            <p:oleObj spid="_x0000_s1031" name="Формула" r:id="rId5" imgW="1473120" imgH="355320" progId="Equation.3">
              <p:embed/>
            </p:oleObj>
          </a:graphicData>
        </a:graphic>
      </p:graphicFrame>
      <p:graphicFrame>
        <p:nvGraphicFramePr>
          <p:cNvPr id="32" name="Объект 31"/>
          <p:cNvGraphicFramePr>
            <a:graphicFrameLocks noChangeAspect="1"/>
          </p:cNvGraphicFramePr>
          <p:nvPr/>
        </p:nvGraphicFramePr>
        <p:xfrm>
          <a:off x="2483768" y="4581128"/>
          <a:ext cx="3551490" cy="857256"/>
        </p:xfrm>
        <a:graphic>
          <a:graphicData uri="http://schemas.openxmlformats.org/presentationml/2006/ole">
            <p:oleObj spid="_x0000_s1032" name="Формула" r:id="rId6" imgW="1473120" imgH="355320" progId="Equation.3">
              <p:embed/>
            </p:oleObj>
          </a:graphicData>
        </a:graphic>
      </p:graphicFrame>
      <p:sp>
        <p:nvSpPr>
          <p:cNvPr id="11" name="Блок-схема: узел 10"/>
          <p:cNvSpPr/>
          <p:nvPr/>
        </p:nvSpPr>
        <p:spPr>
          <a:xfrm>
            <a:off x="3851920" y="3212976"/>
            <a:ext cx="288032" cy="28803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2" name="Блок-схема: узел 11"/>
          <p:cNvSpPr/>
          <p:nvPr/>
        </p:nvSpPr>
        <p:spPr>
          <a:xfrm>
            <a:off x="3275856" y="3212976"/>
            <a:ext cx="288032" cy="28803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3" name="Блок-схема: узел 12"/>
          <p:cNvSpPr/>
          <p:nvPr/>
        </p:nvSpPr>
        <p:spPr>
          <a:xfrm>
            <a:off x="2627784" y="3212976"/>
            <a:ext cx="288032" cy="28803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4" name="Блок-схема: узел 13"/>
          <p:cNvSpPr/>
          <p:nvPr/>
        </p:nvSpPr>
        <p:spPr>
          <a:xfrm>
            <a:off x="4499992" y="3212976"/>
            <a:ext cx="288032" cy="28803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15" name="Блок-схема: узел 14"/>
          <p:cNvSpPr/>
          <p:nvPr/>
        </p:nvSpPr>
        <p:spPr>
          <a:xfrm>
            <a:off x="5076056" y="3212976"/>
            <a:ext cx="288032" cy="28803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6" name="Блок-схема: узел 15"/>
          <p:cNvSpPr/>
          <p:nvPr/>
        </p:nvSpPr>
        <p:spPr>
          <a:xfrm>
            <a:off x="5724128" y="3212976"/>
            <a:ext cx="288032" cy="28803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771800" y="908720"/>
            <a:ext cx="34971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1) Какая часть фигуры закрашена?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2"/>
          <p:cNvGrpSpPr>
            <a:grpSpLocks/>
          </p:cNvGrpSpPr>
          <p:nvPr/>
        </p:nvGrpSpPr>
        <p:grpSpPr bwMode="auto">
          <a:xfrm>
            <a:off x="3779912" y="1340768"/>
            <a:ext cx="504056" cy="504056"/>
            <a:chOff x="2425" y="8728"/>
            <a:chExt cx="5084" cy="5016"/>
          </a:xfrm>
        </p:grpSpPr>
        <p:sp>
          <p:nvSpPr>
            <p:cNvPr id="23" name="Rectangle 3"/>
            <p:cNvSpPr>
              <a:spLocks noChangeArrowheads="1"/>
            </p:cNvSpPr>
            <p:nvPr/>
          </p:nvSpPr>
          <p:spPr bwMode="auto">
            <a:xfrm>
              <a:off x="2425" y="8728"/>
              <a:ext cx="1694" cy="1673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" name="Rectangle 4"/>
            <p:cNvSpPr>
              <a:spLocks noChangeArrowheads="1"/>
            </p:cNvSpPr>
            <p:nvPr/>
          </p:nvSpPr>
          <p:spPr bwMode="auto">
            <a:xfrm>
              <a:off x="2425" y="10401"/>
              <a:ext cx="1696" cy="1671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" name="Rectangle 5"/>
            <p:cNvSpPr>
              <a:spLocks noChangeArrowheads="1"/>
            </p:cNvSpPr>
            <p:nvPr/>
          </p:nvSpPr>
          <p:spPr bwMode="auto">
            <a:xfrm>
              <a:off x="4119" y="10401"/>
              <a:ext cx="1697" cy="1671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" name="Rectangle 6"/>
            <p:cNvSpPr>
              <a:spLocks noChangeArrowheads="1"/>
            </p:cNvSpPr>
            <p:nvPr/>
          </p:nvSpPr>
          <p:spPr bwMode="auto">
            <a:xfrm>
              <a:off x="4119" y="8728"/>
              <a:ext cx="1696" cy="1672"/>
            </a:xfrm>
            <a:prstGeom prst="rect">
              <a:avLst/>
            </a:prstGeom>
            <a:solidFill>
              <a:srgbClr val="0080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" name="Rectangle 7"/>
            <p:cNvSpPr>
              <a:spLocks noChangeArrowheads="1"/>
            </p:cNvSpPr>
            <p:nvPr/>
          </p:nvSpPr>
          <p:spPr bwMode="auto">
            <a:xfrm>
              <a:off x="5813" y="8728"/>
              <a:ext cx="1696" cy="167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3" name="Rectangle 8"/>
            <p:cNvSpPr>
              <a:spLocks noChangeArrowheads="1"/>
            </p:cNvSpPr>
            <p:nvPr/>
          </p:nvSpPr>
          <p:spPr bwMode="auto">
            <a:xfrm>
              <a:off x="5813" y="10401"/>
              <a:ext cx="1696" cy="1671"/>
            </a:xfrm>
            <a:prstGeom prst="rect">
              <a:avLst/>
            </a:prstGeom>
            <a:solidFill>
              <a:srgbClr val="0080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4" name="Rectangle 9"/>
            <p:cNvSpPr>
              <a:spLocks noChangeArrowheads="1"/>
            </p:cNvSpPr>
            <p:nvPr/>
          </p:nvSpPr>
          <p:spPr bwMode="auto">
            <a:xfrm>
              <a:off x="2425" y="12073"/>
              <a:ext cx="1696" cy="1671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5" name="Rectangle 10"/>
            <p:cNvSpPr>
              <a:spLocks noChangeArrowheads="1"/>
            </p:cNvSpPr>
            <p:nvPr/>
          </p:nvSpPr>
          <p:spPr bwMode="auto">
            <a:xfrm>
              <a:off x="4119" y="12073"/>
              <a:ext cx="1696" cy="1671"/>
            </a:xfrm>
            <a:prstGeom prst="rect">
              <a:avLst/>
            </a:prstGeom>
            <a:solidFill>
              <a:srgbClr val="0080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6" name="Rectangle 11"/>
            <p:cNvSpPr>
              <a:spLocks noChangeArrowheads="1"/>
            </p:cNvSpPr>
            <p:nvPr/>
          </p:nvSpPr>
          <p:spPr bwMode="auto">
            <a:xfrm>
              <a:off x="5813" y="12073"/>
              <a:ext cx="1696" cy="1671"/>
            </a:xfrm>
            <a:prstGeom prst="rect">
              <a:avLst/>
            </a:prstGeom>
            <a:solidFill>
              <a:srgbClr val="0080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37" name="Group 2"/>
          <p:cNvGrpSpPr>
            <a:grpSpLocks/>
          </p:cNvGrpSpPr>
          <p:nvPr/>
        </p:nvGrpSpPr>
        <p:grpSpPr bwMode="auto">
          <a:xfrm>
            <a:off x="5292080" y="1340768"/>
            <a:ext cx="576063" cy="576064"/>
            <a:chOff x="3696" y="7614"/>
            <a:chExt cx="5082" cy="9057"/>
          </a:xfrm>
        </p:grpSpPr>
        <p:sp>
          <p:nvSpPr>
            <p:cNvPr id="38" name="AutoShape 3"/>
            <p:cNvSpPr>
              <a:spLocks noChangeArrowheads="1"/>
            </p:cNvSpPr>
            <p:nvPr/>
          </p:nvSpPr>
          <p:spPr bwMode="auto">
            <a:xfrm rot="-5400000">
              <a:off x="5272" y="8579"/>
              <a:ext cx="3623" cy="1693"/>
            </a:xfrm>
            <a:prstGeom prst="diamond">
              <a:avLst/>
            </a:prstGeom>
            <a:solidFill>
              <a:srgbClr val="0080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grpSp>
          <p:nvGrpSpPr>
            <p:cNvPr id="39" name="Group 4"/>
            <p:cNvGrpSpPr>
              <a:grpSpLocks/>
            </p:cNvGrpSpPr>
            <p:nvPr/>
          </p:nvGrpSpPr>
          <p:grpSpPr bwMode="auto">
            <a:xfrm>
              <a:off x="3696" y="7614"/>
              <a:ext cx="5082" cy="9057"/>
              <a:chOff x="3696" y="7614"/>
              <a:chExt cx="5082" cy="9057"/>
            </a:xfrm>
          </p:grpSpPr>
          <p:sp>
            <p:nvSpPr>
              <p:cNvPr id="40" name="AutoShape 5"/>
              <p:cNvSpPr>
                <a:spLocks noChangeArrowheads="1"/>
              </p:cNvSpPr>
              <p:nvPr/>
            </p:nvSpPr>
            <p:spPr bwMode="auto">
              <a:xfrm rot="-5400000">
                <a:off x="6119" y="10390"/>
                <a:ext cx="3623" cy="1694"/>
              </a:xfrm>
              <a:prstGeom prst="diamond">
                <a:avLst/>
              </a:prstGeom>
              <a:solidFill>
                <a:srgbClr val="008000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grpSp>
            <p:nvGrpSpPr>
              <p:cNvPr id="41" name="Group 6"/>
              <p:cNvGrpSpPr>
                <a:grpSpLocks/>
              </p:cNvGrpSpPr>
              <p:nvPr/>
            </p:nvGrpSpPr>
            <p:grpSpPr bwMode="auto">
              <a:xfrm>
                <a:off x="3696" y="7614"/>
                <a:ext cx="4234" cy="9057"/>
                <a:chOff x="3696" y="7614"/>
                <a:chExt cx="4234" cy="9057"/>
              </a:xfrm>
            </p:grpSpPr>
            <p:sp>
              <p:nvSpPr>
                <p:cNvPr id="42" name="AutoShape 7"/>
                <p:cNvSpPr>
                  <a:spLocks noChangeArrowheads="1"/>
                </p:cNvSpPr>
                <p:nvPr/>
              </p:nvSpPr>
              <p:spPr bwMode="auto">
                <a:xfrm rot="-5400000">
                  <a:off x="4425" y="10390"/>
                  <a:ext cx="3623" cy="1694"/>
                </a:xfrm>
                <a:prstGeom prst="diamond">
                  <a:avLst/>
                </a:prstGeom>
                <a:solidFill>
                  <a:srgbClr val="FFFFFF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43" name="AutoShape 8"/>
                <p:cNvSpPr>
                  <a:spLocks noChangeArrowheads="1"/>
                </p:cNvSpPr>
                <p:nvPr/>
              </p:nvSpPr>
              <p:spPr bwMode="auto">
                <a:xfrm rot="-5400000">
                  <a:off x="3578" y="8579"/>
                  <a:ext cx="3623" cy="1693"/>
                </a:xfrm>
                <a:prstGeom prst="diamond">
                  <a:avLst/>
                </a:prstGeom>
                <a:solidFill>
                  <a:srgbClr val="008000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44" name="AutoShape 9"/>
                <p:cNvSpPr>
                  <a:spLocks noChangeArrowheads="1"/>
                </p:cNvSpPr>
                <p:nvPr/>
              </p:nvSpPr>
              <p:spPr bwMode="auto">
                <a:xfrm rot="-5400000">
                  <a:off x="5272" y="12202"/>
                  <a:ext cx="3623" cy="1693"/>
                </a:xfrm>
                <a:prstGeom prst="diamond">
                  <a:avLst/>
                </a:prstGeom>
                <a:solidFill>
                  <a:srgbClr val="FFFFFF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45" name="AutoShape 10"/>
                <p:cNvSpPr>
                  <a:spLocks noChangeArrowheads="1"/>
                </p:cNvSpPr>
                <p:nvPr/>
              </p:nvSpPr>
              <p:spPr bwMode="auto">
                <a:xfrm rot="-5400000">
                  <a:off x="3578" y="12202"/>
                  <a:ext cx="3623" cy="1693"/>
                </a:xfrm>
                <a:prstGeom prst="diamond">
                  <a:avLst/>
                </a:prstGeom>
                <a:solidFill>
                  <a:srgbClr val="008000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46" name="AutoShape 11"/>
                <p:cNvSpPr>
                  <a:spLocks noChangeArrowheads="1"/>
                </p:cNvSpPr>
                <p:nvPr/>
              </p:nvSpPr>
              <p:spPr bwMode="auto">
                <a:xfrm rot="-5400000">
                  <a:off x="2731" y="10390"/>
                  <a:ext cx="3623" cy="1693"/>
                </a:xfrm>
                <a:prstGeom prst="diamond">
                  <a:avLst/>
                </a:prstGeom>
                <a:solidFill>
                  <a:srgbClr val="FFFFFF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47" name="AutoShape 12"/>
                <p:cNvSpPr>
                  <a:spLocks noChangeArrowheads="1"/>
                </p:cNvSpPr>
                <p:nvPr/>
              </p:nvSpPr>
              <p:spPr bwMode="auto">
                <a:xfrm rot="-5400000">
                  <a:off x="4425" y="14013"/>
                  <a:ext cx="3623" cy="1693"/>
                </a:xfrm>
                <a:prstGeom prst="diamond">
                  <a:avLst/>
                </a:prstGeom>
                <a:solidFill>
                  <a:srgbClr val="008000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</p:grpSp>
      </p:grpSp>
      <p:graphicFrame>
        <p:nvGraphicFramePr>
          <p:cNvPr id="66" name="Объект 65"/>
          <p:cNvGraphicFramePr>
            <a:graphicFrameLocks noChangeAspect="1"/>
          </p:cNvGraphicFramePr>
          <p:nvPr/>
        </p:nvGraphicFramePr>
        <p:xfrm>
          <a:off x="2915816" y="1988839"/>
          <a:ext cx="288032" cy="576065"/>
        </p:xfrm>
        <a:graphic>
          <a:graphicData uri="http://schemas.openxmlformats.org/presentationml/2006/ole">
            <p:oleObj spid="_x0000_s1033" name="Формула" r:id="rId7" imgW="152280" imgH="393480" progId="Equation.3">
              <p:embed/>
            </p:oleObj>
          </a:graphicData>
        </a:graphic>
      </p:graphicFrame>
      <p:graphicFrame>
        <p:nvGraphicFramePr>
          <p:cNvPr id="67" name="Объект 66"/>
          <p:cNvGraphicFramePr>
            <a:graphicFrameLocks noChangeAspect="1"/>
          </p:cNvGraphicFramePr>
          <p:nvPr/>
        </p:nvGraphicFramePr>
        <p:xfrm>
          <a:off x="3995936" y="1988840"/>
          <a:ext cx="216024" cy="576064"/>
        </p:xfrm>
        <a:graphic>
          <a:graphicData uri="http://schemas.openxmlformats.org/presentationml/2006/ole">
            <p:oleObj spid="_x0000_s1034" name="Формула" r:id="rId8" imgW="152280" imgH="393480" progId="Equation.3">
              <p:embed/>
            </p:oleObj>
          </a:graphicData>
        </a:graphic>
      </p:graphicFrame>
      <p:graphicFrame>
        <p:nvGraphicFramePr>
          <p:cNvPr id="68" name="Объект 67"/>
          <p:cNvGraphicFramePr>
            <a:graphicFrameLocks noChangeAspect="1"/>
          </p:cNvGraphicFramePr>
          <p:nvPr/>
        </p:nvGraphicFramePr>
        <p:xfrm>
          <a:off x="4706938" y="1989138"/>
          <a:ext cx="234950" cy="576262"/>
        </p:xfrm>
        <a:graphic>
          <a:graphicData uri="http://schemas.openxmlformats.org/presentationml/2006/ole">
            <p:oleObj spid="_x0000_s1035" name="Формула" r:id="rId9" imgW="152280" imgH="393480" progId="Equation.3">
              <p:embed/>
            </p:oleObj>
          </a:graphicData>
        </a:graphic>
      </p:graphicFrame>
      <p:graphicFrame>
        <p:nvGraphicFramePr>
          <p:cNvPr id="1036" name="Object 12"/>
          <p:cNvGraphicFramePr>
            <a:graphicFrameLocks noChangeAspect="1"/>
          </p:cNvGraphicFramePr>
          <p:nvPr/>
        </p:nvGraphicFramePr>
        <p:xfrm>
          <a:off x="5508104" y="1988840"/>
          <a:ext cx="215900" cy="576262"/>
        </p:xfrm>
        <a:graphic>
          <a:graphicData uri="http://schemas.openxmlformats.org/presentationml/2006/ole">
            <p:oleObj spid="_x0000_s1036" name="Формула" r:id="rId10" imgW="139680" imgH="393480" progId="Equation.3">
              <p:embed/>
            </p:oleObj>
          </a:graphicData>
        </a:graphic>
      </p:graphicFrame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12160" y="1268760"/>
            <a:ext cx="813147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99792" y="1268760"/>
            <a:ext cx="864096" cy="693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4499992" y="1196752"/>
            <a:ext cx="8001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40" name="Object 16"/>
          <p:cNvGraphicFramePr>
            <a:graphicFrameLocks noChangeAspect="1"/>
          </p:cNvGraphicFramePr>
          <p:nvPr/>
        </p:nvGraphicFramePr>
        <p:xfrm>
          <a:off x="6300192" y="1988840"/>
          <a:ext cx="234950" cy="576262"/>
        </p:xfrm>
        <a:graphic>
          <a:graphicData uri="http://schemas.openxmlformats.org/presentationml/2006/ole">
            <p:oleObj spid="_x0000_s1040" name="Формула" r:id="rId14" imgW="15228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71604" y="571480"/>
            <a:ext cx="221457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247834"/>
                </a:solidFill>
                <a:latin typeface="Times New Roman" pitchFamily="18" charset="0"/>
                <a:cs typeface="Times New Roman" pitchFamily="18" charset="0"/>
              </a:rPr>
              <a:t>Задача 1.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огороде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Копатыча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10 грядок с овощами. </a:t>
            </a:r>
            <a:endParaRPr lang="ru-RU" sz="1600" dirty="0" smtClean="0"/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грядок засажено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капустой. Сколько грядок в огороде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Копатыча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 капустой?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43042" y="1357298"/>
            <a:ext cx="186668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000628" y="571480"/>
            <a:ext cx="245169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247834"/>
                </a:solidFill>
                <a:latin typeface="Times New Roman" pitchFamily="18" charset="0"/>
                <a:cs typeface="Times New Roman" pitchFamily="18" charset="0"/>
              </a:rPr>
              <a:t>Задача 2.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Ежик собирает фантики.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Нюша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подарила ему 34 штуки,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Крош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8 штук больше, чем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Нюша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Бараш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12 меньше, чем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Крош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Сколько всего фантиков подарили друзья  Ежику?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29190" y="3786190"/>
            <a:ext cx="22145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247834"/>
                </a:solidFill>
                <a:latin typeface="Times New Roman" pitchFamily="18" charset="0"/>
                <a:cs typeface="Times New Roman" pitchFamily="18" charset="0"/>
              </a:rPr>
              <a:t>Задача 3.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Кар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Карыч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забыл порядок действий. Помогите ему.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444:4+(45•51-232:2)•6 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284984"/>
            <a:ext cx="3203848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2204864"/>
            <a:ext cx="136815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14678" y="1214422"/>
            <a:ext cx="3357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СЛОЖЕНИЕ И ВЫЧИТАНИЕ ОБЫКНОВЕННЫХ ДРОБЕЙ С ОДИНАКОВЫМИ ЗНАМЕНАТЕЛЯМИ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86116" y="2357430"/>
            <a:ext cx="314327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Мы должны: 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сформулировать правила сложения и вычитания дробей с одинаковыми знаменателями;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научиться применять их при решении задач и  вычислении значений выражений.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3" cstate="print"/>
          <a:srcRect b="7895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3491880" y="1628800"/>
            <a:ext cx="2664296" cy="2736304"/>
            <a:chOff x="1584" y="1296"/>
            <a:chExt cx="2160" cy="2160"/>
          </a:xfrm>
        </p:grpSpPr>
        <p:sp>
          <p:nvSpPr>
            <p:cNvPr id="5" name="Rectangle 31"/>
            <p:cNvSpPr>
              <a:spLocks noChangeArrowheads="1"/>
            </p:cNvSpPr>
            <p:nvPr/>
          </p:nvSpPr>
          <p:spPr bwMode="auto">
            <a:xfrm>
              <a:off x="1584" y="1296"/>
              <a:ext cx="2160" cy="216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" name="Line 32"/>
            <p:cNvSpPr>
              <a:spLocks noChangeShapeType="1"/>
            </p:cNvSpPr>
            <p:nvPr/>
          </p:nvSpPr>
          <p:spPr bwMode="auto">
            <a:xfrm flipH="1">
              <a:off x="2016" y="1296"/>
              <a:ext cx="0" cy="21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Line 33"/>
            <p:cNvSpPr>
              <a:spLocks noChangeShapeType="1"/>
            </p:cNvSpPr>
            <p:nvPr/>
          </p:nvSpPr>
          <p:spPr bwMode="auto">
            <a:xfrm flipH="1">
              <a:off x="2448" y="1296"/>
              <a:ext cx="0" cy="21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Line 34"/>
            <p:cNvSpPr>
              <a:spLocks noChangeShapeType="1"/>
            </p:cNvSpPr>
            <p:nvPr/>
          </p:nvSpPr>
          <p:spPr bwMode="auto">
            <a:xfrm flipH="1">
              <a:off x="2880" y="1296"/>
              <a:ext cx="0" cy="21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Line 35"/>
            <p:cNvSpPr>
              <a:spLocks noChangeShapeType="1"/>
            </p:cNvSpPr>
            <p:nvPr/>
          </p:nvSpPr>
          <p:spPr bwMode="auto">
            <a:xfrm flipH="1">
              <a:off x="3312" y="1296"/>
              <a:ext cx="0" cy="21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Line 37"/>
            <p:cNvSpPr>
              <a:spLocks noChangeShapeType="1"/>
            </p:cNvSpPr>
            <p:nvPr/>
          </p:nvSpPr>
          <p:spPr bwMode="auto">
            <a:xfrm>
              <a:off x="1584" y="1728"/>
              <a:ext cx="21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Line 38"/>
            <p:cNvSpPr>
              <a:spLocks noChangeShapeType="1"/>
            </p:cNvSpPr>
            <p:nvPr/>
          </p:nvSpPr>
          <p:spPr bwMode="auto">
            <a:xfrm>
              <a:off x="1584" y="3024"/>
              <a:ext cx="21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Line 39"/>
            <p:cNvSpPr>
              <a:spLocks noChangeShapeType="1"/>
            </p:cNvSpPr>
            <p:nvPr/>
          </p:nvSpPr>
          <p:spPr bwMode="auto">
            <a:xfrm>
              <a:off x="1584" y="2160"/>
              <a:ext cx="21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Line 40"/>
            <p:cNvSpPr>
              <a:spLocks noChangeShapeType="1"/>
            </p:cNvSpPr>
            <p:nvPr/>
          </p:nvSpPr>
          <p:spPr bwMode="auto">
            <a:xfrm>
              <a:off x="1584" y="2592"/>
              <a:ext cx="21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843808" y="116632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КАКАЯ ЧАСТЬ ЗАКРАШЕНА НЮШЕЙ?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7" name="Фигура, имеющая форму буквы L 16"/>
          <p:cNvSpPr/>
          <p:nvPr/>
        </p:nvSpPr>
        <p:spPr>
          <a:xfrm>
            <a:off x="3491880" y="1628800"/>
            <a:ext cx="1584176" cy="2736304"/>
          </a:xfrm>
          <a:prstGeom prst="corner">
            <a:avLst>
              <a:gd name="adj1" fmla="val 36491"/>
              <a:gd name="adj2" fmla="val 3543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Фигура, имеющая форму буквы L 27"/>
          <p:cNvSpPr/>
          <p:nvPr/>
        </p:nvSpPr>
        <p:spPr>
          <a:xfrm rot="5400000">
            <a:off x="4031940" y="1664804"/>
            <a:ext cx="2160240" cy="2088232"/>
          </a:xfrm>
          <a:prstGeom prst="corner">
            <a:avLst>
              <a:gd name="adj1" fmla="val 48264"/>
              <a:gd name="adj2" fmla="val 26242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3491880" y="1628800"/>
            <a:ext cx="2664296" cy="2736304"/>
            <a:chOff x="1584" y="1296"/>
            <a:chExt cx="2160" cy="2160"/>
          </a:xfrm>
        </p:grpSpPr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>
              <a:off x="1584" y="1296"/>
              <a:ext cx="2160" cy="216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1" name="Line 32"/>
            <p:cNvSpPr>
              <a:spLocks noChangeShapeType="1"/>
            </p:cNvSpPr>
            <p:nvPr/>
          </p:nvSpPr>
          <p:spPr bwMode="auto">
            <a:xfrm flipH="1">
              <a:off x="2016" y="1296"/>
              <a:ext cx="0" cy="21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Line 33"/>
            <p:cNvSpPr>
              <a:spLocks noChangeShapeType="1"/>
            </p:cNvSpPr>
            <p:nvPr/>
          </p:nvSpPr>
          <p:spPr bwMode="auto">
            <a:xfrm flipH="1">
              <a:off x="2460" y="1296"/>
              <a:ext cx="0" cy="21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Line 34"/>
            <p:cNvSpPr>
              <a:spLocks noChangeShapeType="1"/>
            </p:cNvSpPr>
            <p:nvPr/>
          </p:nvSpPr>
          <p:spPr bwMode="auto">
            <a:xfrm flipH="1">
              <a:off x="2880" y="1296"/>
              <a:ext cx="0" cy="21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Line 35"/>
            <p:cNvSpPr>
              <a:spLocks noChangeShapeType="1"/>
            </p:cNvSpPr>
            <p:nvPr/>
          </p:nvSpPr>
          <p:spPr bwMode="auto">
            <a:xfrm flipH="1">
              <a:off x="3312" y="1296"/>
              <a:ext cx="0" cy="21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Line 37"/>
            <p:cNvSpPr>
              <a:spLocks noChangeShapeType="1"/>
            </p:cNvSpPr>
            <p:nvPr/>
          </p:nvSpPr>
          <p:spPr bwMode="auto">
            <a:xfrm>
              <a:off x="1584" y="1728"/>
              <a:ext cx="21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Line 38"/>
            <p:cNvSpPr>
              <a:spLocks noChangeShapeType="1"/>
            </p:cNvSpPr>
            <p:nvPr/>
          </p:nvSpPr>
          <p:spPr bwMode="auto">
            <a:xfrm>
              <a:off x="1584" y="3024"/>
              <a:ext cx="21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Line 39"/>
            <p:cNvSpPr>
              <a:spLocks noChangeShapeType="1"/>
            </p:cNvSpPr>
            <p:nvPr/>
          </p:nvSpPr>
          <p:spPr bwMode="auto">
            <a:xfrm>
              <a:off x="1584" y="2160"/>
              <a:ext cx="21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Line 40"/>
            <p:cNvSpPr>
              <a:spLocks noChangeShapeType="1"/>
            </p:cNvSpPr>
            <p:nvPr/>
          </p:nvSpPr>
          <p:spPr bwMode="auto">
            <a:xfrm>
              <a:off x="1584" y="2592"/>
              <a:ext cx="21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aphicFrame>
        <p:nvGraphicFramePr>
          <p:cNvPr id="39" name="Объект 38"/>
          <p:cNvGraphicFramePr>
            <a:graphicFrameLocks noChangeAspect="1"/>
          </p:cNvGraphicFramePr>
          <p:nvPr/>
        </p:nvGraphicFramePr>
        <p:xfrm>
          <a:off x="3419872" y="4437112"/>
          <a:ext cx="504056" cy="868096"/>
        </p:xfrm>
        <a:graphic>
          <a:graphicData uri="http://schemas.openxmlformats.org/presentationml/2006/ole">
            <p:oleObj spid="_x0000_s20482" name="Формула" r:id="rId4" imgW="228600" imgH="393480" progId="Equation.3">
              <p:embed/>
            </p:oleObj>
          </a:graphicData>
        </a:graphic>
      </p:graphicFrame>
      <p:graphicFrame>
        <p:nvGraphicFramePr>
          <p:cNvPr id="40" name="Объект 39"/>
          <p:cNvGraphicFramePr>
            <a:graphicFrameLocks noChangeAspect="1"/>
          </p:cNvGraphicFramePr>
          <p:nvPr/>
        </p:nvGraphicFramePr>
        <p:xfrm>
          <a:off x="4211960" y="4437112"/>
          <a:ext cx="474131" cy="864096"/>
        </p:xfrm>
        <a:graphic>
          <a:graphicData uri="http://schemas.openxmlformats.org/presentationml/2006/ole">
            <p:oleObj spid="_x0000_s20483" name="Формула" r:id="rId5" imgW="228600" imgH="393480" progId="Equation.3">
              <p:embed/>
            </p:oleObj>
          </a:graphicData>
        </a:graphic>
      </p:graphicFrame>
      <p:graphicFrame>
        <p:nvGraphicFramePr>
          <p:cNvPr id="41" name="Объект 40"/>
          <p:cNvGraphicFramePr>
            <a:graphicFrameLocks noChangeAspect="1"/>
          </p:cNvGraphicFramePr>
          <p:nvPr/>
        </p:nvGraphicFramePr>
        <p:xfrm>
          <a:off x="5076056" y="4437112"/>
          <a:ext cx="504056" cy="868097"/>
        </p:xfrm>
        <a:graphic>
          <a:graphicData uri="http://schemas.openxmlformats.org/presentationml/2006/ole">
            <p:oleObj spid="_x0000_s20484" name="Формула" r:id="rId6" imgW="228600" imgH="393480" progId="Equation.3">
              <p:embed/>
            </p:oleObj>
          </a:graphicData>
        </a:graphic>
      </p:graphicFrame>
      <p:graphicFrame>
        <p:nvGraphicFramePr>
          <p:cNvPr id="42" name="Объект 41"/>
          <p:cNvGraphicFramePr>
            <a:graphicFrameLocks noChangeAspect="1"/>
          </p:cNvGraphicFramePr>
          <p:nvPr/>
        </p:nvGraphicFramePr>
        <p:xfrm>
          <a:off x="3851920" y="4653136"/>
          <a:ext cx="432048" cy="432048"/>
        </p:xfrm>
        <a:graphic>
          <a:graphicData uri="http://schemas.openxmlformats.org/presentationml/2006/ole">
            <p:oleObj spid="_x0000_s20485" name="Формула" r:id="rId7" imgW="139680" imgH="139680" progId="Equation.3">
              <p:embed/>
            </p:oleObj>
          </a:graphicData>
        </a:graphic>
      </p:graphicFrame>
      <p:graphicFrame>
        <p:nvGraphicFramePr>
          <p:cNvPr id="43" name="Объект 42"/>
          <p:cNvGraphicFramePr>
            <a:graphicFrameLocks noChangeAspect="1"/>
          </p:cNvGraphicFramePr>
          <p:nvPr/>
        </p:nvGraphicFramePr>
        <p:xfrm>
          <a:off x="4716016" y="4725144"/>
          <a:ext cx="360040" cy="288032"/>
        </p:xfrm>
        <a:graphic>
          <a:graphicData uri="http://schemas.openxmlformats.org/presentationml/2006/ole">
            <p:oleObj spid="_x0000_s20486" name="Формула" r:id="rId8" imgW="126720" imgH="101520" progId="Equation.3">
              <p:embed/>
            </p:oleObj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2555776" y="188640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Какую часть квадрата закрасили </a:t>
            </a:r>
            <a:r>
              <a:rPr lang="ru-RU" sz="2000" b="1" dirty="0" err="1" smtClean="0"/>
              <a:t>Нюша</a:t>
            </a:r>
            <a:r>
              <a:rPr lang="ru-RU" sz="2000" b="1" dirty="0" smtClean="0"/>
              <a:t> и </a:t>
            </a:r>
            <a:r>
              <a:rPr lang="ru-RU" sz="2000" b="1" dirty="0" err="1" smtClean="0"/>
              <a:t>Бараш</a:t>
            </a:r>
            <a:r>
              <a:rPr lang="ru-RU" sz="2000" b="1" dirty="0" smtClean="0"/>
              <a:t> вместе?</a:t>
            </a:r>
            <a:endParaRPr lang="ru-RU" sz="20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2771800" y="188640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КАКАЯ ЧАСТЬ ЗАКРАШЕНА БАРАШЕМ?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347864" y="5373216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Нюша</a:t>
            </a:r>
            <a:endParaRPr lang="ru-RU" sz="1400" dirty="0"/>
          </a:p>
        </p:txBody>
      </p:sp>
      <p:sp>
        <p:nvSpPr>
          <p:cNvPr id="47" name="TextBox 46"/>
          <p:cNvSpPr txBox="1"/>
          <p:nvPr/>
        </p:nvSpPr>
        <p:spPr>
          <a:xfrm>
            <a:off x="4139952" y="5373216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Бараш</a:t>
            </a:r>
            <a:endParaRPr lang="ru-RU" sz="1400" dirty="0"/>
          </a:p>
        </p:txBody>
      </p:sp>
      <p:sp>
        <p:nvSpPr>
          <p:cNvPr id="48" name="TextBox 47"/>
          <p:cNvSpPr txBox="1"/>
          <p:nvPr/>
        </p:nvSpPr>
        <p:spPr>
          <a:xfrm>
            <a:off x="5004048" y="5373216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Вместе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7" grpId="0" animBg="1"/>
      <p:bldP spid="28" grpId="0" animBg="1"/>
      <p:bldP spid="44" grpId="0"/>
      <p:bldP spid="46" grpId="0"/>
      <p:bldP spid="46" grpId="1"/>
      <p:bldP spid="45" grpId="0"/>
      <p:bldP spid="47" grpId="0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 cstate="print"/>
          <a:srcRect b="5693"/>
          <a:stretch>
            <a:fillRect/>
          </a:stretch>
        </p:blipFill>
        <p:spPr bwMode="auto">
          <a:xfrm>
            <a:off x="0" y="0"/>
            <a:ext cx="925251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932040" y="1052736"/>
            <a:ext cx="30963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Чтобы сложить две дроби с одинаковыми знаменателями надо:</a:t>
            </a:r>
            <a:endParaRPr lang="ru-RU" dirty="0" smtClean="0">
              <a:solidFill>
                <a:srgbClr val="C00000"/>
              </a:solidFill>
            </a:endParaRPr>
          </a:p>
          <a:p>
            <a:pPr lvl="0"/>
            <a:r>
              <a:rPr lang="ru-RU" b="1" dirty="0" smtClean="0"/>
              <a:t> 1. </a:t>
            </a:r>
            <a:r>
              <a:rPr lang="ru-RU" b="1" i="1" dirty="0" smtClean="0"/>
              <a:t>сложить числители </a:t>
            </a:r>
          </a:p>
          <a:p>
            <a:pPr lvl="0"/>
            <a:r>
              <a:rPr lang="ru-RU" b="1" i="1" dirty="0" smtClean="0"/>
              <a:t>     этих дробей</a:t>
            </a:r>
            <a:endParaRPr lang="ru-RU" dirty="0" smtClean="0"/>
          </a:p>
          <a:p>
            <a:r>
              <a:rPr lang="ru-RU" b="1" i="1" dirty="0" smtClean="0"/>
              <a:t>2. знаменатель оставить </a:t>
            </a:r>
          </a:p>
          <a:p>
            <a:r>
              <a:rPr lang="ru-RU" b="1" i="1" dirty="0" smtClean="0"/>
              <a:t>     прежним</a:t>
            </a:r>
            <a:endParaRPr lang="ru-RU" dirty="0"/>
          </a:p>
        </p:txBody>
      </p:sp>
      <p:pic>
        <p:nvPicPr>
          <p:cNvPr id="4" name="Рисунок 6" descr="http://festival.1september.ru/articles/510161/img5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068960"/>
            <a:ext cx="2448272" cy="141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580112" y="450912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Например: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5004048" y="4869160"/>
          <a:ext cx="2511053" cy="742950"/>
        </p:xfrm>
        <a:graphic>
          <a:graphicData uri="http://schemas.openxmlformats.org/presentationml/2006/ole">
            <p:oleObj spid="_x0000_s21506" name="Формула" r:id="rId5" imgW="1079280" imgH="393480" progId="Equation.3">
              <p:embed/>
            </p:oleObj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7380312" y="4797152"/>
          <a:ext cx="407987" cy="790575"/>
        </p:xfrm>
        <a:graphic>
          <a:graphicData uri="http://schemas.openxmlformats.org/presentationml/2006/ole">
            <p:oleObj spid="_x0000_s21507" name="Формула" r:id="rId6" imgW="20304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3" cstate="print"/>
          <a:srcRect b="7895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3491880" y="1628800"/>
            <a:ext cx="2664296" cy="2736304"/>
            <a:chOff x="1584" y="1296"/>
            <a:chExt cx="2160" cy="2160"/>
          </a:xfrm>
        </p:grpSpPr>
        <p:sp>
          <p:nvSpPr>
            <p:cNvPr id="5" name="Rectangle 31"/>
            <p:cNvSpPr>
              <a:spLocks noChangeArrowheads="1"/>
            </p:cNvSpPr>
            <p:nvPr/>
          </p:nvSpPr>
          <p:spPr bwMode="auto">
            <a:xfrm>
              <a:off x="1584" y="1296"/>
              <a:ext cx="2160" cy="216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" name="Line 32"/>
            <p:cNvSpPr>
              <a:spLocks noChangeShapeType="1"/>
            </p:cNvSpPr>
            <p:nvPr/>
          </p:nvSpPr>
          <p:spPr bwMode="auto">
            <a:xfrm flipH="1">
              <a:off x="2016" y="1296"/>
              <a:ext cx="0" cy="21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Line 33"/>
            <p:cNvSpPr>
              <a:spLocks noChangeShapeType="1"/>
            </p:cNvSpPr>
            <p:nvPr/>
          </p:nvSpPr>
          <p:spPr bwMode="auto">
            <a:xfrm flipH="1">
              <a:off x="2448" y="1296"/>
              <a:ext cx="0" cy="21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Line 34"/>
            <p:cNvSpPr>
              <a:spLocks noChangeShapeType="1"/>
            </p:cNvSpPr>
            <p:nvPr/>
          </p:nvSpPr>
          <p:spPr bwMode="auto">
            <a:xfrm flipH="1">
              <a:off x="2880" y="1296"/>
              <a:ext cx="0" cy="21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Line 35"/>
            <p:cNvSpPr>
              <a:spLocks noChangeShapeType="1"/>
            </p:cNvSpPr>
            <p:nvPr/>
          </p:nvSpPr>
          <p:spPr bwMode="auto">
            <a:xfrm flipH="1">
              <a:off x="3312" y="1296"/>
              <a:ext cx="0" cy="21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Line 37"/>
            <p:cNvSpPr>
              <a:spLocks noChangeShapeType="1"/>
            </p:cNvSpPr>
            <p:nvPr/>
          </p:nvSpPr>
          <p:spPr bwMode="auto">
            <a:xfrm>
              <a:off x="1584" y="1728"/>
              <a:ext cx="21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Line 38"/>
            <p:cNvSpPr>
              <a:spLocks noChangeShapeType="1"/>
            </p:cNvSpPr>
            <p:nvPr/>
          </p:nvSpPr>
          <p:spPr bwMode="auto">
            <a:xfrm>
              <a:off x="1584" y="3024"/>
              <a:ext cx="21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Line 39"/>
            <p:cNvSpPr>
              <a:spLocks noChangeShapeType="1"/>
            </p:cNvSpPr>
            <p:nvPr/>
          </p:nvSpPr>
          <p:spPr bwMode="auto">
            <a:xfrm>
              <a:off x="1584" y="2160"/>
              <a:ext cx="21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Line 40"/>
            <p:cNvSpPr>
              <a:spLocks noChangeShapeType="1"/>
            </p:cNvSpPr>
            <p:nvPr/>
          </p:nvSpPr>
          <p:spPr bwMode="auto">
            <a:xfrm>
              <a:off x="1584" y="2592"/>
              <a:ext cx="21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987824" y="188640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НА СКОЛЬКО ЧАСТЕЙ БАРАШ ЗАКРАСИЛ БОЛЬШЕ, ЧЕМ НЮША?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7" name="Фигура, имеющая форму буквы L 16"/>
          <p:cNvSpPr/>
          <p:nvPr/>
        </p:nvSpPr>
        <p:spPr>
          <a:xfrm>
            <a:off x="3491880" y="1628800"/>
            <a:ext cx="1584176" cy="2736304"/>
          </a:xfrm>
          <a:prstGeom prst="corner">
            <a:avLst>
              <a:gd name="adj1" fmla="val 36491"/>
              <a:gd name="adj2" fmla="val 3543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Фигура, имеющая форму буквы L 27"/>
          <p:cNvSpPr/>
          <p:nvPr/>
        </p:nvSpPr>
        <p:spPr>
          <a:xfrm rot="5400000">
            <a:off x="4031940" y="1664804"/>
            <a:ext cx="2160240" cy="2088232"/>
          </a:xfrm>
          <a:prstGeom prst="corner">
            <a:avLst>
              <a:gd name="adj1" fmla="val 48264"/>
              <a:gd name="adj2" fmla="val 26242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Group 42"/>
          <p:cNvGrpSpPr>
            <a:grpSpLocks/>
          </p:cNvGrpSpPr>
          <p:nvPr/>
        </p:nvGrpSpPr>
        <p:grpSpPr bwMode="auto">
          <a:xfrm>
            <a:off x="3491880" y="1628800"/>
            <a:ext cx="2664296" cy="2736304"/>
            <a:chOff x="1584" y="1296"/>
            <a:chExt cx="2160" cy="2160"/>
          </a:xfrm>
        </p:grpSpPr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>
              <a:off x="1584" y="1296"/>
              <a:ext cx="2160" cy="216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1" name="Line 32"/>
            <p:cNvSpPr>
              <a:spLocks noChangeShapeType="1"/>
            </p:cNvSpPr>
            <p:nvPr/>
          </p:nvSpPr>
          <p:spPr bwMode="auto">
            <a:xfrm flipH="1">
              <a:off x="2016" y="1296"/>
              <a:ext cx="0" cy="21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Line 33"/>
            <p:cNvSpPr>
              <a:spLocks noChangeShapeType="1"/>
            </p:cNvSpPr>
            <p:nvPr/>
          </p:nvSpPr>
          <p:spPr bwMode="auto">
            <a:xfrm flipH="1">
              <a:off x="2460" y="1296"/>
              <a:ext cx="0" cy="21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Line 34"/>
            <p:cNvSpPr>
              <a:spLocks noChangeShapeType="1"/>
            </p:cNvSpPr>
            <p:nvPr/>
          </p:nvSpPr>
          <p:spPr bwMode="auto">
            <a:xfrm flipH="1">
              <a:off x="2880" y="1296"/>
              <a:ext cx="0" cy="21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Line 35"/>
            <p:cNvSpPr>
              <a:spLocks noChangeShapeType="1"/>
            </p:cNvSpPr>
            <p:nvPr/>
          </p:nvSpPr>
          <p:spPr bwMode="auto">
            <a:xfrm flipH="1">
              <a:off x="3312" y="1296"/>
              <a:ext cx="0" cy="21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Line 37"/>
            <p:cNvSpPr>
              <a:spLocks noChangeShapeType="1"/>
            </p:cNvSpPr>
            <p:nvPr/>
          </p:nvSpPr>
          <p:spPr bwMode="auto">
            <a:xfrm>
              <a:off x="1584" y="1728"/>
              <a:ext cx="21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Line 38"/>
            <p:cNvSpPr>
              <a:spLocks noChangeShapeType="1"/>
            </p:cNvSpPr>
            <p:nvPr/>
          </p:nvSpPr>
          <p:spPr bwMode="auto">
            <a:xfrm>
              <a:off x="1584" y="3024"/>
              <a:ext cx="21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Line 39"/>
            <p:cNvSpPr>
              <a:spLocks noChangeShapeType="1"/>
            </p:cNvSpPr>
            <p:nvPr/>
          </p:nvSpPr>
          <p:spPr bwMode="auto">
            <a:xfrm>
              <a:off x="1584" y="2160"/>
              <a:ext cx="21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Line 40"/>
            <p:cNvSpPr>
              <a:spLocks noChangeShapeType="1"/>
            </p:cNvSpPr>
            <p:nvPr/>
          </p:nvSpPr>
          <p:spPr bwMode="auto">
            <a:xfrm>
              <a:off x="1584" y="2592"/>
              <a:ext cx="21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aphicFrame>
        <p:nvGraphicFramePr>
          <p:cNvPr id="39" name="Объект 38"/>
          <p:cNvGraphicFramePr>
            <a:graphicFrameLocks noChangeAspect="1"/>
          </p:cNvGraphicFramePr>
          <p:nvPr/>
        </p:nvGraphicFramePr>
        <p:xfrm>
          <a:off x="3419872" y="4437112"/>
          <a:ext cx="432048" cy="744082"/>
        </p:xfrm>
        <a:graphic>
          <a:graphicData uri="http://schemas.openxmlformats.org/presentationml/2006/ole">
            <p:oleObj spid="_x0000_s16386" name="Формула" r:id="rId4" imgW="228600" imgH="393480" progId="Equation.3">
              <p:embed/>
            </p:oleObj>
          </a:graphicData>
        </a:graphic>
      </p:graphicFrame>
      <p:graphicFrame>
        <p:nvGraphicFramePr>
          <p:cNvPr id="40" name="Объект 39"/>
          <p:cNvGraphicFramePr>
            <a:graphicFrameLocks noChangeAspect="1"/>
          </p:cNvGraphicFramePr>
          <p:nvPr/>
        </p:nvGraphicFramePr>
        <p:xfrm>
          <a:off x="4211960" y="4437112"/>
          <a:ext cx="474131" cy="864096"/>
        </p:xfrm>
        <a:graphic>
          <a:graphicData uri="http://schemas.openxmlformats.org/presentationml/2006/ole">
            <p:oleObj spid="_x0000_s16387" name="Формула" r:id="rId5" imgW="228600" imgH="393480" progId="Equation.3">
              <p:embed/>
            </p:oleObj>
          </a:graphicData>
        </a:graphic>
      </p:graphicFrame>
      <p:graphicFrame>
        <p:nvGraphicFramePr>
          <p:cNvPr id="16391" name="Object 7"/>
          <p:cNvGraphicFramePr>
            <a:graphicFrameLocks noChangeAspect="1"/>
          </p:cNvGraphicFramePr>
          <p:nvPr/>
        </p:nvGraphicFramePr>
        <p:xfrm>
          <a:off x="5148064" y="4437112"/>
          <a:ext cx="474662" cy="863600"/>
        </p:xfrm>
        <a:graphic>
          <a:graphicData uri="http://schemas.openxmlformats.org/presentationml/2006/ole">
            <p:oleObj spid="_x0000_s16391" name="Формула" r:id="rId6" imgW="228600" imgH="393480" progId="Equation.3">
              <p:embed/>
            </p:oleObj>
          </a:graphicData>
        </a:graphic>
      </p:graphicFrame>
      <p:graphicFrame>
        <p:nvGraphicFramePr>
          <p:cNvPr id="16392" name="Object 8"/>
          <p:cNvGraphicFramePr>
            <a:graphicFrameLocks noChangeAspect="1"/>
          </p:cNvGraphicFramePr>
          <p:nvPr/>
        </p:nvGraphicFramePr>
        <p:xfrm>
          <a:off x="3635896" y="5373216"/>
          <a:ext cx="1793875" cy="863600"/>
        </p:xfrm>
        <a:graphic>
          <a:graphicData uri="http://schemas.openxmlformats.org/presentationml/2006/ole">
            <p:oleObj spid="_x0000_s16392" name="Формула" r:id="rId7" imgW="863280" imgH="393480" progId="Equation.3">
              <p:embed/>
            </p:oleObj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3347864" y="5157192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Нюша</a:t>
            </a:r>
            <a:endParaRPr lang="ru-RU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4067944" y="5157192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Бараш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  <p:bldP spid="28" grpId="0" animBg="1"/>
      <p:bldP spid="41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9" name="TextBox 8"/>
          <p:cNvSpPr txBox="1"/>
          <p:nvPr/>
        </p:nvSpPr>
        <p:spPr>
          <a:xfrm>
            <a:off x="4572000" y="1340768"/>
            <a:ext cx="3888432" cy="175432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Чтобы вычесть  две дроби с одинаковыми знаменателями надо:</a:t>
            </a:r>
            <a:endParaRPr lang="ru-RU" dirty="0" smtClean="0">
              <a:solidFill>
                <a:srgbClr val="C00000"/>
              </a:solidFill>
            </a:endParaRPr>
          </a:p>
          <a:p>
            <a:pPr lvl="0"/>
            <a:r>
              <a:rPr lang="ru-RU" b="1" dirty="0" smtClean="0"/>
              <a:t> 1. вычесть</a:t>
            </a:r>
            <a:r>
              <a:rPr lang="ru-RU" b="1" i="1" dirty="0" smtClean="0"/>
              <a:t> числители </a:t>
            </a:r>
          </a:p>
          <a:p>
            <a:pPr lvl="0"/>
            <a:r>
              <a:rPr lang="ru-RU" b="1" i="1" dirty="0" smtClean="0"/>
              <a:t>     этих дробей</a:t>
            </a:r>
            <a:endParaRPr lang="ru-RU" dirty="0" smtClean="0"/>
          </a:p>
          <a:p>
            <a:r>
              <a:rPr lang="ru-RU" b="1" i="1" dirty="0" smtClean="0"/>
              <a:t>2. знаменатель оставить </a:t>
            </a:r>
          </a:p>
          <a:p>
            <a:r>
              <a:rPr lang="ru-RU" b="1" i="1" dirty="0" smtClean="0"/>
              <a:t>     прежним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932040" y="429309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Например: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4670425" y="4652963"/>
          <a:ext cx="2225675" cy="742950"/>
        </p:xfrm>
        <a:graphic>
          <a:graphicData uri="http://schemas.openxmlformats.org/presentationml/2006/ole">
            <p:oleObj spid="_x0000_s19460" name="Формула" r:id="rId4" imgW="1079280" imgH="393480" progId="Equation.3">
              <p:embed/>
            </p:oleObj>
          </a:graphicData>
        </a:graphic>
      </p:graphicFrame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6804248" y="4653136"/>
          <a:ext cx="406400" cy="790575"/>
        </p:xfrm>
        <a:graphic>
          <a:graphicData uri="http://schemas.openxmlformats.org/presentationml/2006/ole">
            <p:oleObj spid="_x0000_s19461" name="Формула" r:id="rId5" imgW="203040" imgH="393480" progId="Equation.3">
              <p:embed/>
            </p:oleObj>
          </a:graphicData>
        </a:graphic>
      </p:graphicFrame>
      <p:pic>
        <p:nvPicPr>
          <p:cNvPr id="19462" name="Рисунок 7" descr="http://festival.1september.ru/articles/510161/img6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88024" y="3068960"/>
            <a:ext cx="2342009" cy="1258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291</Words>
  <Application>Microsoft Office PowerPoint</Application>
  <PresentationFormat>Экран (4:3)</PresentationFormat>
  <Paragraphs>74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5_каб</cp:lastModifiedBy>
  <cp:revision>69</cp:revision>
  <dcterms:created xsi:type="dcterms:W3CDTF">2012-01-11T11:08:20Z</dcterms:created>
  <dcterms:modified xsi:type="dcterms:W3CDTF">2013-01-03T14:39:57Z</dcterms:modified>
</cp:coreProperties>
</file>