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74" r:id="rId5"/>
    <p:sldId id="261" r:id="rId6"/>
    <p:sldId id="262" r:id="rId7"/>
    <p:sldId id="266" r:id="rId8"/>
    <p:sldId id="273" r:id="rId9"/>
    <p:sldId id="270" r:id="rId10"/>
    <p:sldId id="275" r:id="rId11"/>
    <p:sldId id="263" r:id="rId12"/>
    <p:sldId id="265" r:id="rId13"/>
    <p:sldId id="267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D2E8-A4AA-48ED-8851-4A8FFC05FE9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02EE-1BFC-4DB3-A8A4-75AA18504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1%86%D0%B8%D0%B0%D0%BD%D0%BE%D0%B1%D0%B0%D0%BA%D1%82%D0%B5%D1%80%D0%B8%D0%B8%20%D1%84%D0%BE%D1%82%D0%BE&amp;noreask=1&amp;img_url=www.bernardinai.lt/file/2abb91c7af70843ea3b801e7dda85bdb32bb167e_article.jpg&amp;pos=18&amp;rpt=simage&amp;lr=194&amp;nojs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2%D0%B8%D0%B1%D1%80%D0%B8%D0%BE%D0%BD%D1%8B%20%D1%84%D0%BE%D1%82%D0%BE&amp;noreask=1&amp;img_url=affectioninfo.com/wp-content/uploads/2011/12/4.jpg&amp;pos=2&amp;rpt=simage&amp;lr=194&amp;nojs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0%B2%D0%B8%D0%B1%D1%80%D0%B8%D0%BE%D0%BD%D1%8B%20%D1%84%D0%BE%D1%82%D0%BE&amp;noreask=1&amp;img_url=affectioninfo.com/wp-content/uploads/2011/12/4.jpg&amp;pos=2&amp;rpt=simage&amp;lr=194&amp;nojs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Вариант 1</a:t>
            </a:r>
          </a:p>
          <a:p>
            <a:pPr>
              <a:buNone/>
            </a:pPr>
            <a:r>
              <a:rPr lang="ru-RU" dirty="0" smtClean="0"/>
              <a:t>1,  2,  6,  7,  8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Вариант 2</a:t>
            </a:r>
          </a:p>
          <a:p>
            <a:pPr>
              <a:buNone/>
            </a:pPr>
            <a:r>
              <a:rPr lang="ru-RU" dirty="0" smtClean="0"/>
              <a:t>1,  2,  3,  4,  7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700808"/>
            <a:ext cx="4752528" cy="4525963"/>
          </a:xfrm>
        </p:spPr>
        <p:txBody>
          <a:bodyPr/>
          <a:lstStyle/>
          <a:p>
            <a:r>
              <a:rPr lang="ru-RU" dirty="0" smtClean="0"/>
              <a:t>0 ошибок – «5» отлично</a:t>
            </a:r>
          </a:p>
          <a:p>
            <a:r>
              <a:rPr lang="ru-RU" dirty="0" smtClean="0"/>
              <a:t>1</a:t>
            </a:r>
            <a:r>
              <a:rPr lang="en-US" dirty="0" smtClean="0"/>
              <a:t>-2</a:t>
            </a:r>
            <a:r>
              <a:rPr lang="ru-RU" dirty="0" smtClean="0"/>
              <a:t> ошибки – «4» хорошо</a:t>
            </a:r>
          </a:p>
          <a:p>
            <a:r>
              <a:rPr lang="ru-RU" dirty="0" smtClean="0"/>
              <a:t>3-4 ошибки – «3» удовлетворительно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сутки бактерии перерабатывают такое количество пищи, которое в десятки раз превышает их </a:t>
            </a:r>
            <a:r>
              <a:rPr lang="ru-RU" smtClean="0"/>
              <a:t>собственную массу.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32656"/>
            <a:ext cx="3888432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Питание бактерий</a:t>
            </a:r>
            <a:endParaRPr lang="ru-RU" sz="2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70080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1700808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187624" y="2204864"/>
            <a:ext cx="2592288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автотрофы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276872"/>
            <a:ext cx="2592288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гетеротрофы</a:t>
            </a:r>
            <a:endParaRPr lang="ru-RU" sz="2400" dirty="0"/>
          </a:p>
        </p:txBody>
      </p:sp>
      <p:pic>
        <p:nvPicPr>
          <p:cNvPr id="19458" name="Picture 2" descr="http://im6-tub-ru.yandex.net/i?id=376486293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157192"/>
            <a:ext cx="2419350" cy="1428750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2483768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>
            <a:off x="7020272" y="32849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9592" y="3789040"/>
            <a:ext cx="316835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создают органические вещества из неорганических</a:t>
            </a:r>
            <a:endParaRPr lang="ru-RU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52120" y="3789040"/>
            <a:ext cx="2880320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питаются готовым органическим веществом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бактерий</a:t>
            </a:r>
            <a:endParaRPr lang="ru-RU" dirty="0"/>
          </a:p>
        </p:txBody>
      </p:sp>
      <p:pic>
        <p:nvPicPr>
          <p:cNvPr id="4" name="Рисунок 3" descr="http://900igr.net/datai/biologija/Prokarioticheskaja-kletka/0024-047-Kletki-bakterij-pri-blagoprijatnykh-uslovijakh-ochen-bystro-razmnozhajutsj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21331"/>
            <a:ext cx="7560839" cy="395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Холерный вибрион при благоприятных условиях делится каждые 20 минут на две дочерние клетки. Сколько клеток получится из исходной материнской клетки за 10 часов?</a:t>
            </a:r>
          </a:p>
          <a:p>
            <a:endParaRPr lang="ru-RU" dirty="0" smtClean="0"/>
          </a:p>
        </p:txBody>
      </p:sp>
      <p:pic>
        <p:nvPicPr>
          <p:cNvPr id="4" name="Picture 3" descr="http://im8-tub-ru.yandex.net/i?id=129646880-0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358453" cy="2557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085184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Ответ 60 клеток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Одна бактериальная клетка за 10 суток может воспроизвести количество клеток, по объему равное нашей планете.</a:t>
            </a:r>
            <a:endParaRPr lang="ru-RU" sz="3200" dirty="0"/>
          </a:p>
        </p:txBody>
      </p:sp>
      <p:pic>
        <p:nvPicPr>
          <p:cNvPr id="4098" name="Picture 2" descr="E:\БАКТЕРИИ\0032-067-Nekotorye-bakterii-postojanno-zhivut-v-organizme-chelovek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98404" cy="4233667"/>
          </a:xfrm>
          <a:prstGeom prst="rect">
            <a:avLst/>
          </a:prstGeom>
          <a:noFill/>
        </p:spPr>
      </p:pic>
      <p:pic>
        <p:nvPicPr>
          <p:cNvPr id="4099" name="Picture 3" descr="E:\БАКТЕРИИ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1"/>
            <a:ext cx="2736304" cy="297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БАКТЕРИИ\0013-013-Kol-vo-bakterij-v-1sm3-vozduk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237626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Империя клеточные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285728"/>
            <a:ext cx="208823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Империя неклеточные</a:t>
            </a:r>
            <a:endParaRPr lang="ru-RU" dirty="0"/>
          </a:p>
        </p:txBody>
      </p:sp>
      <p:pic>
        <p:nvPicPr>
          <p:cNvPr id="1026" name="Picture 2" descr="C:\Users\msi\Desktop\БАКТЕРИИ\03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357694"/>
            <a:ext cx="2571768" cy="2082163"/>
          </a:xfrm>
          <a:prstGeom prst="rect">
            <a:avLst/>
          </a:prstGeom>
          <a:noFill/>
        </p:spPr>
      </p:pic>
      <p:pic>
        <p:nvPicPr>
          <p:cNvPr id="2" name="Picture 2" descr="F:\БАКТЕРИИ\i[1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571768" cy="1928826"/>
          </a:xfrm>
          <a:prstGeom prst="rect">
            <a:avLst/>
          </a:prstGeom>
          <a:noFill/>
        </p:spPr>
      </p:pic>
      <p:pic>
        <p:nvPicPr>
          <p:cNvPr id="1028" name="Picture 4" descr="F:\БАКТЕРИИ\i[1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857364"/>
            <a:ext cx="2571768" cy="1928826"/>
          </a:xfrm>
          <a:prstGeom prst="rect">
            <a:avLst/>
          </a:prstGeom>
          <a:noFill/>
        </p:spPr>
      </p:pic>
      <p:pic>
        <p:nvPicPr>
          <p:cNvPr id="1029" name="Picture 5" descr="F:\БАКТЕРИИ\i[38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49" y="1500174"/>
            <a:ext cx="1950733" cy="2286016"/>
          </a:xfrm>
          <a:prstGeom prst="rect">
            <a:avLst/>
          </a:prstGeom>
          <a:noFill/>
        </p:spPr>
      </p:pic>
      <p:pic>
        <p:nvPicPr>
          <p:cNvPr id="1032" name="Picture 8" descr="F:\БАКТЕРИИ\i[4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357694"/>
            <a:ext cx="2085990" cy="2143140"/>
          </a:xfrm>
          <a:prstGeom prst="rect">
            <a:avLst/>
          </a:prstGeom>
          <a:noFill/>
        </p:spPr>
      </p:pic>
      <p:pic>
        <p:nvPicPr>
          <p:cNvPr id="1033" name="Picture 9" descr="F:\БАКТЕРИИ\i[16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357694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Бактерии: строение и жизнедеятельность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Изучить строение и жизнедеятельность бактерий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АКТЕРИИ\0008-008-1675-god-Nemnogo-isto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бактерий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204864"/>
          <a:ext cx="3158700" cy="835293"/>
        </p:xfrm>
        <a:graphic>
          <a:graphicData uri="http://schemas.openxmlformats.org/drawingml/2006/table">
            <a:tbl>
              <a:tblPr/>
              <a:tblGrid>
                <a:gridCol w="631740"/>
                <a:gridCol w="631740"/>
                <a:gridCol w="631740"/>
                <a:gridCol w="631740"/>
                <a:gridCol w="631740"/>
              </a:tblGrid>
              <a:tr h="835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3068960"/>
          <a:ext cx="4423368" cy="835293"/>
        </p:xfrm>
        <a:graphic>
          <a:graphicData uri="http://schemas.openxmlformats.org/drawingml/2006/table">
            <a:tbl>
              <a:tblPr/>
              <a:tblGrid>
                <a:gridCol w="631740"/>
                <a:gridCol w="631740"/>
                <a:gridCol w="631740"/>
                <a:gridCol w="631740"/>
                <a:gridCol w="631740"/>
                <a:gridCol w="632334"/>
                <a:gridCol w="632334"/>
              </a:tblGrid>
              <a:tr h="835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3933056"/>
          <a:ext cx="5055702" cy="835293"/>
        </p:xfrm>
        <a:graphic>
          <a:graphicData uri="http://schemas.openxmlformats.org/drawingml/2006/table">
            <a:tbl>
              <a:tblPr/>
              <a:tblGrid>
                <a:gridCol w="631740"/>
                <a:gridCol w="631740"/>
                <a:gridCol w="631740"/>
                <a:gridCol w="631740"/>
                <a:gridCol w="631740"/>
                <a:gridCol w="632334"/>
                <a:gridCol w="632334"/>
                <a:gridCol w="632334"/>
              </a:tblGrid>
              <a:tr h="835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5576" y="4797152"/>
          <a:ext cx="5055702" cy="835293"/>
        </p:xfrm>
        <a:graphic>
          <a:graphicData uri="http://schemas.openxmlformats.org/drawingml/2006/table">
            <a:tbl>
              <a:tblPr/>
              <a:tblGrid>
                <a:gridCol w="631740"/>
                <a:gridCol w="631740"/>
                <a:gridCol w="631740"/>
                <a:gridCol w="631740"/>
                <a:gridCol w="631740"/>
                <a:gridCol w="632334"/>
                <a:gridCol w="632334"/>
                <a:gridCol w="632334"/>
              </a:tblGrid>
              <a:tr h="835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http://im6-tub-ru.yandex.net/i?id=429927732-2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F:\БАКТЕРИИ\03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1584176" cy="1282586"/>
          </a:xfrm>
          <a:prstGeom prst="rect">
            <a:avLst/>
          </a:prstGeom>
          <a:noFill/>
        </p:spPr>
      </p:pic>
      <p:pic>
        <p:nvPicPr>
          <p:cNvPr id="10" name="Picture 3" descr="http://im8-tub-ru.yandex.net/i?id=129646880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89040"/>
            <a:ext cx="1702269" cy="1296144"/>
          </a:xfrm>
          <a:prstGeom prst="rect">
            <a:avLst/>
          </a:prstGeom>
          <a:noFill/>
        </p:spPr>
      </p:pic>
      <p:pic>
        <p:nvPicPr>
          <p:cNvPr id="11" name="Picture 5" descr="http://im5-tub-ru.yandex.net/i?id=351284575-26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229200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Строение бактерий</a:t>
            </a:r>
            <a:endParaRPr lang="ru-RU" dirty="0"/>
          </a:p>
        </p:txBody>
      </p:sp>
      <p:pic>
        <p:nvPicPr>
          <p:cNvPr id="18434" name="Picture 2" descr="F:\БАКТЕРИИ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328592" cy="544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Бактерии – это самые древние живые организмы на Земле. Клетки бактерий можно увидеть только в микроскоп. Бактерии широко распространены в природе. Формы их клеток очень разнообразны. Все бактерии </a:t>
            </a:r>
            <a:r>
              <a:rPr lang="ru-RU" b="1" u="sng" dirty="0" smtClean="0">
                <a:solidFill>
                  <a:srgbClr val="FF0000"/>
                </a:solidFill>
              </a:rPr>
              <a:t>А) лишены ядра</a:t>
            </a:r>
          </a:p>
          <a:p>
            <a:r>
              <a:rPr lang="ru-RU" dirty="0" smtClean="0"/>
              <a:t>А) лишены ядра</a:t>
            </a:r>
          </a:p>
          <a:p>
            <a:r>
              <a:rPr lang="ru-RU" dirty="0" smtClean="0"/>
              <a:t>Б) имеют ядро</a:t>
            </a:r>
          </a:p>
          <a:p>
            <a:r>
              <a:rPr lang="ru-RU" dirty="0" smtClean="0"/>
              <a:t>В) имеют ядро и лишены ядрышка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5122" name="Picture 2" descr="E:\БАКТЕРИИ\i[3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404" y="1340768"/>
            <a:ext cx="3437662" cy="2376264"/>
          </a:xfrm>
          <a:prstGeom prst="rect">
            <a:avLst/>
          </a:prstGeom>
          <a:noFill/>
        </p:spPr>
      </p:pic>
      <p:pic>
        <p:nvPicPr>
          <p:cNvPr id="5123" name="Picture 3" descr="E:\БАКТЕРИИ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096344" cy="2510550"/>
          </a:xfrm>
          <a:prstGeom prst="rect">
            <a:avLst/>
          </a:prstGeom>
          <a:noFill/>
        </p:spPr>
      </p:pic>
      <p:pic>
        <p:nvPicPr>
          <p:cNvPr id="5124" name="Picture 4" descr="E:\БАКТЕРИ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312368" cy="2484276"/>
          </a:xfrm>
          <a:prstGeom prst="rect">
            <a:avLst/>
          </a:prstGeom>
          <a:noFill/>
        </p:spPr>
      </p:pic>
      <p:pic>
        <p:nvPicPr>
          <p:cNvPr id="5126" name="Picture 6" descr="E:\БАКТЕРИИ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600400" cy="24217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3284984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501008"/>
            <a:ext cx="50405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093296"/>
            <a:ext cx="79208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6093296"/>
            <a:ext cx="482352" cy="410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323528" y="3212976"/>
            <a:ext cx="4040188" cy="639762"/>
          </a:xfrm>
        </p:spPr>
        <p:txBody>
          <a:bodyPr/>
          <a:lstStyle/>
          <a:p>
            <a:r>
              <a:rPr lang="ru-RU" dirty="0" err="1" smtClean="0"/>
              <a:t>Прокариотическая</a:t>
            </a:r>
            <a:r>
              <a:rPr lang="ru-RU" dirty="0" smtClean="0"/>
              <a:t> клетка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4005064"/>
            <a:ext cx="4040188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клеточная стенка</a:t>
            </a:r>
          </a:p>
          <a:p>
            <a:r>
              <a:rPr lang="ru-RU" dirty="0" smtClean="0"/>
              <a:t>цитоплазма</a:t>
            </a:r>
          </a:p>
          <a:p>
            <a:r>
              <a:rPr lang="ru-RU" dirty="0" smtClean="0"/>
              <a:t>жгутики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716016" y="3212976"/>
            <a:ext cx="4041775" cy="639762"/>
          </a:xfrm>
        </p:spPr>
        <p:txBody>
          <a:bodyPr/>
          <a:lstStyle/>
          <a:p>
            <a:r>
              <a:rPr lang="ru-RU" dirty="0" err="1" smtClean="0"/>
              <a:t>Эукариотическая</a:t>
            </a:r>
            <a:r>
              <a:rPr lang="ru-RU" dirty="0" smtClean="0"/>
              <a:t> клетка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932040" y="3933056"/>
            <a:ext cx="4041775" cy="3951288"/>
          </a:xfrm>
        </p:spPr>
        <p:txBody>
          <a:bodyPr/>
          <a:lstStyle/>
          <a:p>
            <a:r>
              <a:rPr lang="ru-RU" dirty="0" smtClean="0"/>
              <a:t>клеточная стенка</a:t>
            </a:r>
          </a:p>
          <a:p>
            <a:r>
              <a:rPr lang="ru-RU" dirty="0" smtClean="0"/>
              <a:t>цитоплазма</a:t>
            </a:r>
          </a:p>
          <a:p>
            <a:r>
              <a:rPr lang="ru-RU" dirty="0" smtClean="0"/>
              <a:t>ядро</a:t>
            </a:r>
          </a:p>
          <a:p>
            <a:r>
              <a:rPr lang="ru-RU" dirty="0" smtClean="0"/>
              <a:t>вакуоли</a:t>
            </a:r>
          </a:p>
          <a:p>
            <a:r>
              <a:rPr lang="ru-RU" dirty="0" smtClean="0"/>
              <a:t>пластиды</a:t>
            </a:r>
          </a:p>
          <a:p>
            <a:endParaRPr lang="ru-RU" dirty="0"/>
          </a:p>
        </p:txBody>
      </p:sp>
      <p:pic>
        <p:nvPicPr>
          <p:cNvPr id="1028" name="Picture 4" descr="E:\БАКТЕРИИ\1321516503h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664296" cy="3280884"/>
          </a:xfrm>
          <a:prstGeom prst="rect">
            <a:avLst/>
          </a:prstGeom>
          <a:noFill/>
        </p:spPr>
      </p:pic>
      <p:pic>
        <p:nvPicPr>
          <p:cNvPr id="1029" name="Picture 5" descr="E:\БАКТЕРИИ\06_prokariot_klet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2664296" cy="282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242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Бактерии: строение и жизнедеятельность</vt:lpstr>
      <vt:lpstr>Слайд 4</vt:lpstr>
      <vt:lpstr>Формы бактерий</vt:lpstr>
      <vt:lpstr>Строение бактерий</vt:lpstr>
      <vt:lpstr>Слайд 7</vt:lpstr>
      <vt:lpstr>Кто лишний?</vt:lpstr>
      <vt:lpstr>Слайд 9</vt:lpstr>
      <vt:lpstr>Головоломка</vt:lpstr>
      <vt:lpstr>Слайд 11</vt:lpstr>
      <vt:lpstr>Размножение бактерий</vt:lpstr>
      <vt:lpstr>Решите задачу</vt:lpstr>
      <vt:lpstr>Одна бактериальная клетка за 10 суток может воспроизвести количество клеток, по объему равное нашей планете.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Гекалюк</cp:lastModifiedBy>
  <cp:revision>27</cp:revision>
  <dcterms:created xsi:type="dcterms:W3CDTF">2012-11-08T16:42:30Z</dcterms:created>
  <dcterms:modified xsi:type="dcterms:W3CDTF">2013-01-11T05:06:09Z</dcterms:modified>
</cp:coreProperties>
</file>