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57" r:id="rId3"/>
    <p:sldId id="289" r:id="rId4"/>
    <p:sldId id="293" r:id="rId5"/>
    <p:sldId id="266" r:id="rId6"/>
    <p:sldId id="268" r:id="rId7"/>
    <p:sldId id="269" r:id="rId8"/>
    <p:sldId id="270" r:id="rId9"/>
    <p:sldId id="271" r:id="rId10"/>
    <p:sldId id="281" r:id="rId11"/>
    <p:sldId id="284" r:id="rId12"/>
    <p:sldId id="285" r:id="rId13"/>
    <p:sldId id="272" r:id="rId14"/>
    <p:sldId id="273" r:id="rId15"/>
    <p:sldId id="290" r:id="rId16"/>
    <p:sldId id="283" r:id="rId17"/>
    <p:sldId id="274" r:id="rId18"/>
    <p:sldId id="275" r:id="rId19"/>
    <p:sldId id="276" r:id="rId20"/>
    <p:sldId id="277" r:id="rId21"/>
    <p:sldId id="278" r:id="rId22"/>
    <p:sldId id="286" r:id="rId23"/>
    <p:sldId id="287" r:id="rId24"/>
    <p:sldId id="259" r:id="rId25"/>
    <p:sldId id="279" r:id="rId26"/>
    <p:sldId id="294" r:id="rId27"/>
    <p:sldId id="260" r:id="rId28"/>
    <p:sldId id="291" r:id="rId29"/>
    <p:sldId id="29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4EBA"/>
    <a:srgbClr val="965B1A"/>
    <a:srgbClr val="AB671D"/>
    <a:srgbClr val="FA48F2"/>
    <a:srgbClr val="FDD3EC"/>
    <a:srgbClr val="7A0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7" d="100"/>
          <a:sy n="77" d="100"/>
        </p:scale>
        <p:origin x="-106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0BDB7-33C5-4A3A-971A-68DD3C77D19A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AC908-D930-43D3-8C21-C1FC3C4195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69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AC908-D930-43D3-8C21-C1FC3C4195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EA7F61-745C-486C-AA51-6895C17874D9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6CF6F7-B32D-4035-A06B-7D14108A6E0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over dir="l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</a:rPr>
              <a:t>МБОУ </a:t>
            </a:r>
            <a:r>
              <a:rPr lang="ru-RU" sz="2000" b="0" dirty="0" smtClean="0">
                <a:solidFill>
                  <a:schemeClr val="tx1"/>
                </a:solidFill>
              </a:rPr>
              <a:t>Кубинская средняя общеобразовательная школа №2 им. Героя Советского Союза Безбородова В.П</a:t>
            </a:r>
            <a:r>
              <a:rPr lang="ru-RU" sz="2400" b="0" dirty="0" smtClean="0">
                <a:solidFill>
                  <a:schemeClr val="tx1"/>
                </a:solidFill>
              </a:rPr>
              <a:t>.</a:t>
            </a:r>
            <a:endParaRPr lang="ru-RU" sz="24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6840760" cy="5040560"/>
          </a:xfrm>
        </p:spPr>
        <p:txBody>
          <a:bodyPr>
            <a:normAutofit lnSpcReduction="10000"/>
          </a:bodyPr>
          <a:lstStyle/>
          <a:p>
            <a:pPr algn="ctr"/>
            <a:endParaRPr lang="ru-RU" sz="2800" dirty="0" smtClean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pPr algn="ctr"/>
            <a:r>
              <a:rPr lang="ru-RU" sz="43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«Русский литературный язык в современном обществе»  </a:t>
            </a:r>
          </a:p>
          <a:p>
            <a:endParaRPr lang="ru-RU" sz="1600" dirty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endParaRPr lang="ru-RU" sz="1600" dirty="0" smtClean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endParaRPr lang="ru-RU" sz="1600" dirty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endParaRPr lang="ru-RU" sz="1600" dirty="0" smtClean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endParaRPr lang="ru-RU" sz="1600" dirty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endParaRPr lang="ru-RU" sz="1600" dirty="0" smtClean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+mj-lt"/>
                <a:cs typeface="Aharoni" pitchFamily="2" charset="-79"/>
              </a:rPr>
              <a:t>Выполнила Рябцева Светлана </a:t>
            </a:r>
            <a:endParaRPr lang="ru-RU" sz="1600" dirty="0" smtClean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pPr algn="r"/>
            <a:r>
              <a:rPr lang="ru-RU" sz="1600" dirty="0" smtClean="0">
                <a:latin typeface="+mj-lt"/>
                <a:cs typeface="Aharoni" pitchFamily="2" charset="-79"/>
              </a:rPr>
              <a:t>Михайловна,</a:t>
            </a:r>
            <a:endParaRPr lang="ru-RU" sz="1600" dirty="0" smtClean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pPr algn="r"/>
            <a:r>
              <a:rPr lang="ru-RU" sz="1600" dirty="0">
                <a:latin typeface="+mj-lt"/>
                <a:cs typeface="Aharoni" pitchFamily="2" charset="-79"/>
              </a:rPr>
              <a:t>у</a:t>
            </a:r>
            <a:r>
              <a:rPr lang="ru-RU" sz="1600" dirty="0" smtClean="0">
                <a:latin typeface="+mj-lt"/>
                <a:cs typeface="Aharoni" pitchFamily="2" charset="-79"/>
              </a:rPr>
              <a:t>читель русского языка и литературы</a:t>
            </a:r>
            <a:endParaRPr lang="ru-RU" sz="1600" dirty="0" smtClean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pPr algn="r"/>
            <a:endParaRPr lang="ru-RU" sz="1600" dirty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+mj-lt"/>
                <a:cs typeface="Aharoni" pitchFamily="2" charset="-79"/>
              </a:rPr>
              <a:t> 2012 год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692696"/>
            <a:ext cx="8305800" cy="4093064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>«Иностранные слова и термины писать</a:t>
            </a:r>
            <a:r>
              <a:rPr lang="ru-RU" sz="6000" i="1" dirty="0" smtClean="0"/>
              <a:t> </a:t>
            </a:r>
            <a:r>
              <a:rPr lang="ru-RU" sz="6000" b="1" i="1" dirty="0" smtClean="0"/>
              <a:t>российским языком»</a:t>
            </a:r>
            <a:r>
              <a:rPr lang="ru-RU" sz="6000" i="1" dirty="0" smtClean="0"/>
              <a:t>. 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3" name="Содержимое 3" descr="99719681b392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005064"/>
            <a:ext cx="2160240" cy="25541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168021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Европейцы узнали через русский язык такие слова, как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0352" y="3212976"/>
            <a:ext cx="7772400" cy="1512168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accent1"/>
                </a:solidFill>
              </a:rPr>
              <a:t>блин, верста, боярин, изба</a:t>
            </a:r>
            <a:r>
              <a:rPr lang="ru-RU" sz="4800" dirty="0" smtClean="0">
                <a:solidFill>
                  <a:schemeClr val="accent1"/>
                </a:solidFill>
              </a:rPr>
              <a:t>, </a:t>
            </a:r>
            <a:r>
              <a:rPr lang="ru-RU" sz="4800" b="1" i="1" dirty="0" smtClean="0">
                <a:solidFill>
                  <a:schemeClr val="accent1"/>
                </a:solidFill>
              </a:rPr>
              <a:t>квас, кремль, копейка, царь.</a:t>
            </a:r>
            <a:endParaRPr lang="ru-RU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08720"/>
            <a:ext cx="7772400" cy="1512168"/>
          </a:xfrm>
        </p:spPr>
        <p:txBody>
          <a:bodyPr/>
          <a:lstStyle/>
          <a:p>
            <a:pPr algn="ctr"/>
            <a:r>
              <a:rPr lang="ru-RU" sz="4000" dirty="0" smtClean="0"/>
              <a:t>Позднее в Европе распространились слова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564904"/>
            <a:ext cx="7772400" cy="4293096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>
                <a:solidFill>
                  <a:schemeClr val="accent1"/>
                </a:solidFill>
              </a:rPr>
              <a:t>д</a:t>
            </a:r>
            <a:r>
              <a:rPr lang="ru-RU" sz="6000" b="1" i="1" dirty="0" smtClean="0">
                <a:solidFill>
                  <a:schemeClr val="accent1"/>
                </a:solidFill>
              </a:rPr>
              <a:t>екабрист</a:t>
            </a:r>
          </a:p>
          <a:p>
            <a:pPr algn="ctr"/>
            <a:r>
              <a:rPr lang="ru-RU" sz="6000" b="1" i="1" dirty="0" smtClean="0">
                <a:solidFill>
                  <a:schemeClr val="accent1"/>
                </a:solidFill>
              </a:rPr>
              <a:t> самовар </a:t>
            </a:r>
          </a:p>
          <a:p>
            <a:pPr algn="ctr"/>
            <a:r>
              <a:rPr lang="ru-RU" sz="6000" b="1" i="1" dirty="0" smtClean="0">
                <a:solidFill>
                  <a:schemeClr val="accent1"/>
                </a:solidFill>
              </a:rPr>
              <a:t>балалайка частушка</a:t>
            </a:r>
            <a:endParaRPr lang="ru-RU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584176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языке мы говорим?</a:t>
            </a:r>
            <a:endParaRPr lang="ru-RU" sz="7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chto-v-pervuyu-ochered-xochet-uznat-prishedshij-na-sajt-potencialnyj-kli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3645024"/>
            <a:ext cx="2952328" cy="2808312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3429000"/>
            <a:ext cx="7851648" cy="20574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7200" b="1" i="1" dirty="0" smtClean="0">
                <a:solidFill>
                  <a:srgbClr val="8C4EBA"/>
                </a:solidFill>
              </a:rPr>
              <a:t>Иностранные заимствования</a:t>
            </a:r>
            <a:r>
              <a:rPr lang="ru-RU" sz="7200" dirty="0" smtClean="0">
                <a:solidFill>
                  <a:srgbClr val="8C4EBA"/>
                </a:solidFill>
              </a:rPr>
              <a:t/>
            </a:r>
            <a:br>
              <a:rPr lang="ru-RU" sz="7200" dirty="0" smtClean="0">
                <a:solidFill>
                  <a:srgbClr val="8C4EBA"/>
                </a:solidFill>
              </a:rPr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7854696" cy="205619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9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Дилер</a:t>
            </a:r>
          </a:p>
          <a:p>
            <a:pPr algn="ctr"/>
            <a:r>
              <a:rPr lang="ru-RU" sz="19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промоутер</a:t>
            </a:r>
            <a:endParaRPr lang="ru-RU" sz="192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9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брокер </a:t>
            </a:r>
          </a:p>
          <a:p>
            <a:pPr algn="ctr"/>
            <a:r>
              <a:rPr lang="ru-RU" sz="19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транш</a:t>
            </a:r>
          </a:p>
          <a:p>
            <a:pPr algn="ctr"/>
            <a:r>
              <a:rPr lang="ru-RU" sz="19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56792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холдинг</a:t>
            </a:r>
          </a:p>
          <a:p>
            <a:pPr algn="ctr"/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фьючерсный</a:t>
            </a:r>
          </a:p>
          <a:p>
            <a:pPr algn="ctr"/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блейзер</a:t>
            </a:r>
          </a:p>
          <a:p>
            <a:pPr algn="ctr"/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леггинсы</a:t>
            </a:r>
            <a:endParaRPr lang="ru-RU" sz="4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слайсы</a:t>
            </a:r>
            <a:endParaRPr lang="ru-RU" sz="48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5517232"/>
            <a:ext cx="8229600" cy="1082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8900" b="1" i="1" dirty="0" smtClean="0">
                <a:solidFill>
                  <a:schemeClr val="bg2">
                    <a:lumMod val="25000"/>
                  </a:schemeClr>
                </a:solidFill>
              </a:rPr>
              <a:t>Пенсне</a:t>
            </a:r>
            <a:br>
              <a:rPr lang="ru-RU" sz="89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8900" b="1" i="1" dirty="0" smtClean="0">
                <a:solidFill>
                  <a:schemeClr val="bg2">
                    <a:lumMod val="25000"/>
                  </a:schemeClr>
                </a:solidFill>
              </a:rPr>
              <a:t> кашне</a:t>
            </a:r>
            <a:br>
              <a:rPr lang="ru-RU" sz="89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8900" b="1" i="1" dirty="0" smtClean="0">
                <a:solidFill>
                  <a:schemeClr val="bg2">
                    <a:lumMod val="25000"/>
                  </a:schemeClr>
                </a:solidFill>
              </a:rPr>
              <a:t> колибри</a:t>
            </a:r>
            <a:r>
              <a:rPr lang="ru-RU" sz="89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8900" dirty="0" smtClean="0"/>
              <a:t/>
            </a:r>
            <a:br>
              <a:rPr lang="ru-RU" sz="8900" dirty="0" smtClean="0"/>
            </a:br>
            <a:endParaRPr lang="ru-RU" sz="89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55576" y="1844824"/>
            <a:ext cx="8229600" cy="43891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83568" y="514352"/>
            <a:ext cx="8064896" cy="116205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 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75048" y="1052736"/>
            <a:ext cx="8568952" cy="5411688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>Кровать, бумага (греч.)</a:t>
            </a:r>
          </a:p>
          <a:p>
            <a:r>
              <a:rPr lang="ru-RU" sz="4800" b="1" i="1" dirty="0" smtClean="0">
                <a:solidFill>
                  <a:srgbClr val="7030A0"/>
                </a:solidFill>
              </a:rPr>
              <a:t>Халат, казна (</a:t>
            </a:r>
            <a:r>
              <a:rPr lang="ru-RU" sz="4800" b="1" i="1" dirty="0" err="1" smtClean="0">
                <a:solidFill>
                  <a:srgbClr val="7030A0"/>
                </a:solidFill>
              </a:rPr>
              <a:t>арабск</a:t>
            </a:r>
            <a:r>
              <a:rPr lang="ru-RU" sz="4800" b="1" i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ru-RU" sz="4800" b="1" i="1" dirty="0" smtClean="0">
                <a:solidFill>
                  <a:srgbClr val="7030A0"/>
                </a:solidFill>
              </a:rPr>
              <a:t>Солдат, котлета (франц.) </a:t>
            </a:r>
          </a:p>
          <a:p>
            <a:r>
              <a:rPr lang="ru-RU" sz="4800" b="1" i="1" dirty="0" smtClean="0">
                <a:solidFill>
                  <a:srgbClr val="7030A0"/>
                </a:solidFill>
              </a:rPr>
              <a:t>Коляска, лекарь (польск.)</a:t>
            </a:r>
          </a:p>
          <a:p>
            <a:endParaRPr lang="ru-RU" sz="4800" dirty="0">
              <a:solidFill>
                <a:srgbClr val="7030A0"/>
              </a:solidFill>
            </a:endParaRPr>
          </a:p>
        </p:txBody>
      </p:sp>
      <p:pic>
        <p:nvPicPr>
          <p:cNvPr id="9" name="Содержимое 8" descr="writehan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020272" y="4725144"/>
            <a:ext cx="1926933" cy="172819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90656" cy="1474488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В. И. Даль, например, предлагал заменить все заимствованные слова своими, исконными: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27584" y="1340768"/>
            <a:ext cx="7848872" cy="4788024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rgbClr val="AB671D"/>
              </a:solidFill>
            </a:endParaRPr>
          </a:p>
          <a:p>
            <a:r>
              <a:rPr lang="ru-RU" sz="3900" b="1" dirty="0" smtClean="0">
                <a:solidFill>
                  <a:srgbClr val="965B1A"/>
                </a:solidFill>
              </a:rPr>
              <a:t> Калоши на "</a:t>
            </a:r>
            <a:r>
              <a:rPr lang="ru-RU" sz="3900" b="1" u="sng" dirty="0" err="1" smtClean="0">
                <a:solidFill>
                  <a:srgbClr val="965B1A"/>
                </a:solidFill>
              </a:rPr>
              <a:t>мокроступы</a:t>
            </a:r>
            <a:r>
              <a:rPr lang="ru-RU" sz="3900" b="1" u="sng" dirty="0" smtClean="0">
                <a:solidFill>
                  <a:srgbClr val="965B1A"/>
                </a:solidFill>
              </a:rPr>
              <a:t>"</a:t>
            </a:r>
            <a:endParaRPr lang="ru-RU" sz="3900" dirty="0" smtClean="0">
              <a:solidFill>
                <a:srgbClr val="965B1A"/>
              </a:solidFill>
            </a:endParaRPr>
          </a:p>
          <a:p>
            <a:r>
              <a:rPr lang="ru-RU" sz="3900" b="1" dirty="0" smtClean="0">
                <a:solidFill>
                  <a:srgbClr val="965B1A"/>
                </a:solidFill>
              </a:rPr>
              <a:t> Фортепьяно на"</a:t>
            </a:r>
            <a:r>
              <a:rPr lang="ru-RU" sz="3900" b="1" u="sng" dirty="0" err="1" smtClean="0">
                <a:solidFill>
                  <a:srgbClr val="965B1A"/>
                </a:solidFill>
              </a:rPr>
              <a:t>тихогромы</a:t>
            </a:r>
            <a:r>
              <a:rPr lang="ru-RU" sz="3900" b="1" u="sng" dirty="0" smtClean="0">
                <a:solidFill>
                  <a:srgbClr val="965B1A"/>
                </a:solidFill>
              </a:rPr>
              <a:t>"</a:t>
            </a:r>
            <a:endParaRPr lang="ru-RU" sz="3900" dirty="0" smtClean="0">
              <a:solidFill>
                <a:srgbClr val="965B1A"/>
              </a:solidFill>
            </a:endParaRPr>
          </a:p>
          <a:p>
            <a:r>
              <a:rPr lang="ru-RU" sz="3900" b="1" dirty="0" smtClean="0">
                <a:solidFill>
                  <a:srgbClr val="965B1A"/>
                </a:solidFill>
              </a:rPr>
              <a:t> Атмосферу на "</a:t>
            </a:r>
            <a:r>
              <a:rPr lang="ru-RU" sz="3900" b="1" u="sng" dirty="0" err="1" smtClean="0">
                <a:solidFill>
                  <a:srgbClr val="965B1A"/>
                </a:solidFill>
              </a:rPr>
              <a:t>мироколицу</a:t>
            </a:r>
            <a:r>
              <a:rPr lang="ru-RU" sz="3900" dirty="0" smtClean="0">
                <a:solidFill>
                  <a:srgbClr val="965B1A"/>
                </a:solidFill>
              </a:rPr>
              <a:t>" или </a:t>
            </a:r>
            <a:r>
              <a:rPr lang="ru-RU" sz="3900" b="1" dirty="0" smtClean="0">
                <a:solidFill>
                  <a:srgbClr val="965B1A"/>
                </a:solidFill>
              </a:rPr>
              <a:t>"</a:t>
            </a:r>
            <a:r>
              <a:rPr lang="ru-RU" sz="3900" b="1" u="sng" dirty="0" err="1" smtClean="0">
                <a:solidFill>
                  <a:srgbClr val="965B1A"/>
                </a:solidFill>
              </a:rPr>
              <a:t>колоземицу</a:t>
            </a:r>
            <a:r>
              <a:rPr lang="ru-RU" sz="3900" dirty="0" smtClean="0">
                <a:solidFill>
                  <a:srgbClr val="965B1A"/>
                </a:solidFill>
              </a:rPr>
              <a:t>"</a:t>
            </a:r>
          </a:p>
          <a:p>
            <a:r>
              <a:rPr lang="ru-RU" sz="3900" b="1" dirty="0" smtClean="0">
                <a:solidFill>
                  <a:srgbClr val="965B1A"/>
                </a:solidFill>
              </a:rPr>
              <a:t> Эгоиста на "</a:t>
            </a:r>
            <a:r>
              <a:rPr lang="ru-RU" sz="3900" b="1" u="sng" dirty="0" err="1" smtClean="0">
                <a:solidFill>
                  <a:srgbClr val="965B1A"/>
                </a:solidFill>
              </a:rPr>
              <a:t>себятника</a:t>
            </a:r>
            <a:r>
              <a:rPr lang="ru-RU" sz="3900" b="1" dirty="0" smtClean="0">
                <a:solidFill>
                  <a:srgbClr val="965B1A"/>
                </a:solidFill>
              </a:rPr>
              <a:t>" </a:t>
            </a:r>
            <a:r>
              <a:rPr lang="ru-RU" sz="3900" dirty="0" smtClean="0">
                <a:solidFill>
                  <a:srgbClr val="965B1A"/>
                </a:solidFill>
              </a:rPr>
              <a:t>или</a:t>
            </a:r>
            <a:r>
              <a:rPr lang="ru-RU" sz="3900" b="1" dirty="0" smtClean="0">
                <a:solidFill>
                  <a:srgbClr val="965B1A"/>
                </a:solidFill>
              </a:rPr>
              <a:t> "</a:t>
            </a:r>
            <a:r>
              <a:rPr lang="ru-RU" sz="3900" b="1" u="sng" dirty="0" err="1" smtClean="0">
                <a:solidFill>
                  <a:srgbClr val="965B1A"/>
                </a:solidFill>
              </a:rPr>
              <a:t>самотника</a:t>
            </a:r>
            <a:r>
              <a:rPr lang="ru-RU" sz="3900" b="1" u="sng" dirty="0" smtClean="0">
                <a:solidFill>
                  <a:srgbClr val="965B1A"/>
                </a:solidFill>
              </a:rPr>
              <a:t>"</a:t>
            </a:r>
            <a:endParaRPr lang="ru-RU" sz="3900" u="sng" dirty="0" smtClean="0">
              <a:solidFill>
                <a:srgbClr val="965B1A"/>
              </a:solidFill>
            </a:endParaRPr>
          </a:p>
          <a:p>
            <a:endParaRPr lang="ru-RU" sz="2400" dirty="0"/>
          </a:p>
        </p:txBody>
      </p:sp>
      <p:pic>
        <p:nvPicPr>
          <p:cNvPr id="12" name="Содержимое 11" descr="0_30c0f_c9ab0ffd_XL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588224" y="3933056"/>
            <a:ext cx="2339752" cy="276978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990656" cy="1152128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А. Н. Толстой писал об иностранных словах: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55576" y="1124744"/>
            <a:ext cx="5902424" cy="4403576"/>
          </a:xfrm>
        </p:spPr>
        <p:txBody>
          <a:bodyPr>
            <a:normAutofit lnSpcReduction="10000"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 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"</a:t>
            </a:r>
            <a:r>
              <a:rPr lang="ru-RU" sz="4400" b="1" u="sng" dirty="0" smtClean="0">
                <a:solidFill>
                  <a:srgbClr val="7030A0"/>
                </a:solidFill>
              </a:rPr>
              <a:t>лифт</a:t>
            </a:r>
            <a:r>
              <a:rPr lang="ru-RU" sz="4400" b="1" dirty="0" smtClean="0">
                <a:solidFill>
                  <a:srgbClr val="7030A0"/>
                </a:solidFill>
              </a:rPr>
              <a:t>", </a:t>
            </a:r>
            <a:r>
              <a:rPr lang="ru-RU" sz="4400" b="1" dirty="0" smtClean="0">
                <a:solidFill>
                  <a:srgbClr val="0070C0"/>
                </a:solidFill>
              </a:rPr>
              <a:t>чем "</a:t>
            </a:r>
            <a:r>
              <a:rPr lang="ru-RU" sz="4400" b="1" dirty="0" err="1" smtClean="0">
                <a:solidFill>
                  <a:srgbClr val="0070C0"/>
                </a:solidFill>
              </a:rPr>
              <a:t>самоподымальщик</a:t>
            </a:r>
            <a:r>
              <a:rPr lang="ru-RU" sz="4400" b="1" dirty="0" smtClean="0">
                <a:solidFill>
                  <a:srgbClr val="0070C0"/>
                </a:solidFill>
              </a:rPr>
              <a:t>"</a:t>
            </a:r>
          </a:p>
          <a:p>
            <a:endParaRPr lang="ru-RU" sz="4400" b="1" dirty="0" smtClean="0"/>
          </a:p>
          <a:p>
            <a:r>
              <a:rPr lang="ru-RU" sz="4400" b="1" dirty="0" smtClean="0">
                <a:solidFill>
                  <a:srgbClr val="7030A0"/>
                </a:solidFill>
              </a:rPr>
              <a:t>"</a:t>
            </a:r>
            <a:r>
              <a:rPr lang="ru-RU" sz="4400" b="1" u="sng" dirty="0" smtClean="0">
                <a:solidFill>
                  <a:srgbClr val="7030A0"/>
                </a:solidFill>
              </a:rPr>
              <a:t>телефон</a:t>
            </a:r>
            <a:r>
              <a:rPr lang="ru-RU" sz="4400" b="1" dirty="0" smtClean="0">
                <a:solidFill>
                  <a:srgbClr val="7030A0"/>
                </a:solidFill>
              </a:rPr>
              <a:t>", </a:t>
            </a:r>
            <a:r>
              <a:rPr lang="ru-RU" sz="4400" b="1" dirty="0" smtClean="0">
                <a:solidFill>
                  <a:srgbClr val="0070C0"/>
                </a:solidFill>
              </a:rPr>
              <a:t>чем "</a:t>
            </a:r>
            <a:r>
              <a:rPr lang="ru-RU" sz="4400" b="1" dirty="0" err="1" smtClean="0">
                <a:solidFill>
                  <a:srgbClr val="0070C0"/>
                </a:solidFill>
              </a:rPr>
              <a:t>дальнеразговорня</a:t>
            </a:r>
            <a:r>
              <a:rPr lang="ru-RU" sz="4400" b="1" dirty="0" smtClean="0">
                <a:solidFill>
                  <a:srgbClr val="0070C0"/>
                </a:solidFill>
              </a:rPr>
              <a:t>"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TEMP\Рабочий стол\толст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916832"/>
            <a:ext cx="2304256" cy="33653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305800" cy="3672408"/>
          </a:xfr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chemeClr val="accent1"/>
                </a:solidFill>
                <a:latin typeface="Gabriola" pitchFamily="82" charset="0"/>
              </a:rPr>
              <a:t>…Мы </a:t>
            </a:r>
            <a:r>
              <a:rPr lang="ru-RU" sz="4800" i="1" dirty="0" smtClean="0">
                <a:solidFill>
                  <a:schemeClr val="accent1"/>
                </a:solidFill>
                <a:latin typeface="Gabriola" pitchFamily="82" charset="0"/>
              </a:rPr>
              <a:t>сохраним</a:t>
            </a:r>
            <a:r>
              <a:rPr lang="ru-RU" sz="5400" i="1" dirty="0" smtClean="0">
                <a:solidFill>
                  <a:schemeClr val="accent1"/>
                </a:solidFill>
                <a:latin typeface="Gabriola" pitchFamily="82" charset="0"/>
              </a:rPr>
              <a:t> тебя,</a:t>
            </a:r>
            <a:br>
              <a:rPr lang="ru-RU" sz="5400" i="1" dirty="0" smtClean="0">
                <a:solidFill>
                  <a:schemeClr val="accent1"/>
                </a:solidFill>
                <a:latin typeface="Gabriola" pitchFamily="82" charset="0"/>
              </a:rPr>
            </a:br>
            <a:r>
              <a:rPr lang="ru-RU" sz="5400" i="1" dirty="0" smtClean="0">
                <a:solidFill>
                  <a:schemeClr val="accent1"/>
                </a:solidFill>
                <a:latin typeface="Gabriola" pitchFamily="82" charset="0"/>
              </a:rPr>
              <a:t> русская речь, </a:t>
            </a:r>
            <a:br>
              <a:rPr lang="ru-RU" sz="5400" i="1" dirty="0" smtClean="0">
                <a:solidFill>
                  <a:schemeClr val="accent1"/>
                </a:solidFill>
                <a:latin typeface="Gabriola" pitchFamily="82" charset="0"/>
              </a:rPr>
            </a:br>
            <a:r>
              <a:rPr lang="ru-RU" sz="5400" i="1" dirty="0" smtClean="0">
                <a:solidFill>
                  <a:schemeClr val="accent1"/>
                </a:solidFill>
                <a:latin typeface="Gabriola" pitchFamily="82" charset="0"/>
              </a:rPr>
              <a:t>Великое русское слово</a:t>
            </a:r>
            <a:br>
              <a:rPr lang="ru-RU" sz="5400" i="1" dirty="0" smtClean="0">
                <a:solidFill>
                  <a:schemeClr val="accent1"/>
                </a:solidFill>
                <a:latin typeface="Gabriola" pitchFamily="82" charset="0"/>
              </a:rPr>
            </a:br>
            <a:r>
              <a:rPr lang="ru-RU" sz="5400" i="1" dirty="0" smtClean="0">
                <a:solidFill>
                  <a:schemeClr val="accent1"/>
                </a:solidFill>
                <a:latin typeface="Gabriola" pitchFamily="82" charset="0"/>
              </a:rPr>
              <a:t>Анна Ахматова</a:t>
            </a:r>
            <a:endParaRPr lang="ru-RU" sz="5400" i="1" dirty="0">
              <a:solidFill>
                <a:schemeClr val="accent1"/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01608" cy="7045392"/>
          </a:xfrm>
        </p:spPr>
        <p:txBody>
          <a:bodyPr>
            <a:normAutofit/>
          </a:bodyPr>
          <a:lstStyle/>
          <a:p>
            <a:pPr algn="ctr"/>
            <a:r>
              <a:rPr lang="ru-RU" sz="5300" b="1" i="1" u="sng" dirty="0" err="1" smtClean="0">
                <a:solidFill>
                  <a:srgbClr val="0070C0"/>
                </a:solidFill>
              </a:rPr>
              <a:t>Проприетер</a:t>
            </a:r>
            <a:r>
              <a:rPr lang="ru-RU" sz="5300" b="1" i="1" dirty="0" smtClean="0">
                <a:solidFill>
                  <a:srgbClr val="0070C0"/>
                </a:solidFill>
              </a:rPr>
              <a:t> -собственник </a:t>
            </a:r>
            <a:r>
              <a:rPr lang="ru-RU" sz="5300" b="1" i="1" u="sng" dirty="0" err="1" smtClean="0">
                <a:solidFill>
                  <a:srgbClr val="0070C0"/>
                </a:solidFill>
              </a:rPr>
              <a:t>индижестия</a:t>
            </a:r>
            <a:r>
              <a:rPr lang="ru-RU" sz="5300" b="1" i="1" dirty="0" smtClean="0">
                <a:solidFill>
                  <a:srgbClr val="0070C0"/>
                </a:solidFill>
              </a:rPr>
              <a:t> - несварение желудка </a:t>
            </a:r>
            <a:br>
              <a:rPr lang="ru-RU" sz="5300" b="1" i="1" dirty="0" smtClean="0">
                <a:solidFill>
                  <a:srgbClr val="0070C0"/>
                </a:solidFill>
              </a:rPr>
            </a:br>
            <a:r>
              <a:rPr lang="ru-RU" sz="5300" b="1" i="1" u="sng" dirty="0" err="1" smtClean="0">
                <a:solidFill>
                  <a:srgbClr val="0070C0"/>
                </a:solidFill>
              </a:rPr>
              <a:t>супирант</a:t>
            </a:r>
            <a:r>
              <a:rPr lang="ru-RU" sz="5300" b="1" i="1" dirty="0" smtClean="0">
                <a:solidFill>
                  <a:srgbClr val="0070C0"/>
                </a:solidFill>
              </a:rPr>
              <a:t> - поклонник</a:t>
            </a:r>
            <a:br>
              <a:rPr lang="ru-RU" sz="5300" b="1" i="1" dirty="0" smtClean="0">
                <a:solidFill>
                  <a:srgbClr val="0070C0"/>
                </a:solidFill>
              </a:rPr>
            </a:br>
            <a:r>
              <a:rPr lang="ru-RU" sz="5300" b="1" i="1" dirty="0" smtClean="0">
                <a:solidFill>
                  <a:srgbClr val="0070C0"/>
                </a:solidFill>
              </a:rPr>
              <a:t> </a:t>
            </a:r>
            <a:r>
              <a:rPr lang="ru-RU" sz="5300" b="1" i="1" u="sng" dirty="0" err="1" smtClean="0">
                <a:solidFill>
                  <a:srgbClr val="0070C0"/>
                </a:solidFill>
              </a:rPr>
              <a:t>суспиция</a:t>
            </a:r>
            <a:r>
              <a:rPr lang="ru-RU" sz="5300" b="1" i="1" dirty="0" smtClean="0">
                <a:solidFill>
                  <a:srgbClr val="0070C0"/>
                </a:solidFill>
              </a:rPr>
              <a:t> – подозрение</a:t>
            </a:r>
            <a:r>
              <a:rPr lang="ru-RU" sz="6000" i="1" dirty="0" smtClean="0">
                <a:solidFill>
                  <a:srgbClr val="8C4EBA"/>
                </a:solidFill>
              </a:rPr>
              <a:t/>
            </a:r>
            <a:br>
              <a:rPr lang="ru-RU" sz="6000" i="1" dirty="0" smtClean="0">
                <a:solidFill>
                  <a:srgbClr val="8C4EBA"/>
                </a:solidFill>
              </a:rPr>
            </a:br>
            <a:r>
              <a:rPr lang="ru-RU" sz="6700" i="1" dirty="0" smtClean="0"/>
              <a:t/>
            </a:r>
            <a:br>
              <a:rPr lang="ru-RU" sz="6700" i="1" dirty="0" smtClean="0"/>
            </a:br>
            <a:endParaRPr lang="ru-RU" sz="6700" i="1" dirty="0"/>
          </a:p>
        </p:txBody>
      </p:sp>
      <p:pic>
        <p:nvPicPr>
          <p:cNvPr id="8" name="Содержимое 7" descr="words-b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68344" y="5661248"/>
            <a:ext cx="1156782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8229600" cy="2292864"/>
          </a:xfrm>
        </p:spPr>
        <p:txBody>
          <a:bodyPr>
            <a:noAutofit/>
          </a:bodyPr>
          <a:lstStyle/>
          <a:p>
            <a:pPr algn="ctr"/>
            <a:r>
              <a:rPr lang="ru-RU" sz="8800" b="1" i="1" dirty="0" err="1" smtClean="0"/>
              <a:t>Жаргонизация</a:t>
            </a:r>
            <a:r>
              <a:rPr lang="ru-RU" sz="8800" dirty="0" smtClean="0"/>
              <a:t/>
            </a:r>
            <a:br>
              <a:rPr lang="ru-RU" sz="8800" dirty="0" smtClean="0"/>
            </a:br>
            <a:endParaRPr lang="ru-RU" sz="8800" dirty="0"/>
          </a:p>
        </p:txBody>
      </p:sp>
      <p:pic>
        <p:nvPicPr>
          <p:cNvPr id="4" name="Содержимое 3" descr="1191269140_c41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288" y="4265713"/>
            <a:ext cx="1751751" cy="2592287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6453336"/>
            <a:ext cx="8229600" cy="164479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Крутой </a:t>
            </a:r>
            <a:br>
              <a:rPr lang="ru-RU" sz="4000" b="1" dirty="0" smtClean="0"/>
            </a:br>
            <a:r>
              <a:rPr lang="ru-RU" sz="4000" b="1" dirty="0" smtClean="0"/>
              <a:t> тусовка</a:t>
            </a:r>
            <a:br>
              <a:rPr lang="ru-RU" sz="4000" b="1" dirty="0" smtClean="0"/>
            </a:br>
            <a:r>
              <a:rPr lang="ru-RU" sz="4000" b="1" dirty="0" smtClean="0"/>
              <a:t> лимон </a:t>
            </a:r>
            <a:br>
              <a:rPr lang="ru-RU" sz="4000" b="1" dirty="0" smtClean="0"/>
            </a:br>
            <a:r>
              <a:rPr lang="ru-RU" sz="4000" b="1" dirty="0" smtClean="0"/>
              <a:t>кинуть</a:t>
            </a:r>
            <a:br>
              <a:rPr lang="ru-RU" sz="4000" b="1" dirty="0" smtClean="0"/>
            </a:br>
            <a:r>
              <a:rPr lang="ru-RU" sz="4000" b="1" dirty="0" smtClean="0"/>
              <a:t> балдёж</a:t>
            </a:r>
            <a:br>
              <a:rPr lang="ru-RU" sz="4000" b="1" dirty="0" smtClean="0"/>
            </a:br>
            <a:r>
              <a:rPr lang="ru-RU" sz="4000" b="1" dirty="0" smtClean="0"/>
              <a:t> разборка</a:t>
            </a:r>
            <a:br>
              <a:rPr lang="ru-RU" sz="4000" b="1" dirty="0" smtClean="0"/>
            </a:br>
            <a:r>
              <a:rPr lang="ru-RU" sz="4000" b="1" dirty="0" smtClean="0"/>
              <a:t> на халяву</a:t>
            </a: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b="1" dirty="0" smtClean="0"/>
              <a:t> замочить</a:t>
            </a:r>
            <a:br>
              <a:rPr lang="ru-RU" sz="4000" b="1" dirty="0" smtClean="0"/>
            </a:br>
            <a:r>
              <a:rPr lang="ru-RU" sz="4000" dirty="0" smtClean="0"/>
              <a:t> </a:t>
            </a:r>
            <a:r>
              <a:rPr lang="ru-RU" sz="4000" b="1" dirty="0" smtClean="0"/>
              <a:t>взять на </a:t>
            </a:r>
            <a:r>
              <a:rPr lang="ru-RU" sz="4000" b="1" dirty="0" err="1" smtClean="0"/>
              <a:t>понт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3600" dirty="0" smtClean="0"/>
              <a:t>  </a:t>
            </a:r>
            <a:br>
              <a:rPr lang="ru-RU" sz="3600" dirty="0" smtClean="0"/>
            </a:br>
            <a:endParaRPr lang="ru-RU" sz="4000" dirty="0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60232" y="4942718"/>
            <a:ext cx="2264464" cy="152589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492896"/>
            <a:ext cx="8305800" cy="3024336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accent1"/>
                </a:solidFill>
              </a:rPr>
              <a:t>Эти и другие слова начали формировать тот «общий жаргон», на котором заговорили и </a:t>
            </a:r>
            <a:r>
              <a:rPr lang="ru-RU" sz="4400" b="1" i="1" u="sng" dirty="0" smtClean="0">
                <a:solidFill>
                  <a:schemeClr val="accent1"/>
                </a:solidFill>
              </a:rPr>
              <a:t>журналисты</a:t>
            </a:r>
            <a:r>
              <a:rPr lang="ru-RU" sz="4400" b="1" i="1" dirty="0" smtClean="0">
                <a:solidFill>
                  <a:schemeClr val="accent1"/>
                </a:solidFill>
              </a:rPr>
              <a:t>, и </a:t>
            </a:r>
            <a:r>
              <a:rPr lang="ru-RU" sz="4400" b="1" i="1" u="sng" dirty="0" smtClean="0">
                <a:solidFill>
                  <a:schemeClr val="accent1"/>
                </a:solidFill>
              </a:rPr>
              <a:t>писатели</a:t>
            </a:r>
            <a:r>
              <a:rPr lang="ru-RU" sz="4400" b="1" i="1" dirty="0" smtClean="0">
                <a:solidFill>
                  <a:schemeClr val="accent1"/>
                </a:solidFill>
              </a:rPr>
              <a:t>, и </a:t>
            </a:r>
            <a:r>
              <a:rPr lang="ru-RU" sz="4400" b="1" i="1" u="sng" dirty="0" smtClean="0">
                <a:solidFill>
                  <a:schemeClr val="accent1"/>
                </a:solidFill>
              </a:rPr>
              <a:t>политические деятели</a:t>
            </a:r>
            <a:r>
              <a:rPr lang="ru-RU" sz="4400" b="1" i="1" dirty="0" smtClean="0">
                <a:solidFill>
                  <a:schemeClr val="accent1"/>
                </a:solidFill>
              </a:rPr>
              <a:t>, и </a:t>
            </a:r>
            <a:r>
              <a:rPr lang="ru-RU" sz="4400" b="1" i="1" u="sng" dirty="0" smtClean="0">
                <a:solidFill>
                  <a:schemeClr val="accent1"/>
                </a:solidFill>
              </a:rPr>
              <a:t>школьники.</a:t>
            </a:r>
            <a:endParaRPr lang="ru-RU" sz="4400" i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39688d554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7593" y="1935163"/>
            <a:ext cx="4128814" cy="4389437"/>
          </a:xfrm>
          <a:prstGeom prst="rect">
            <a:avLst/>
          </a:prstGeom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sp>
        <p:nvSpPr>
          <p:cNvPr id="5" name="Овальная выноска 4"/>
          <p:cNvSpPr/>
          <p:nvPr/>
        </p:nvSpPr>
        <p:spPr>
          <a:xfrm>
            <a:off x="5292080" y="836712"/>
            <a:ext cx="3168352" cy="1512168"/>
          </a:xfrm>
          <a:prstGeom prst="wedgeEllipseCallou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Короче, Одного понтового чела достала лайф.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1403648" y="908720"/>
            <a:ext cx="3312368" cy="1368152"/>
          </a:xfrm>
          <a:prstGeom prst="wedgeEllipseCallou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Прикольно!!!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774632" cy="1162050"/>
          </a:xfrm>
        </p:spPr>
        <p:txBody>
          <a:bodyPr/>
          <a:lstStyle/>
          <a:p>
            <a:pPr algn="ctr"/>
            <a:r>
              <a:rPr lang="ru-RU" sz="7200" b="1" dirty="0" smtClean="0">
                <a:solidFill>
                  <a:schemeClr val="accent1"/>
                </a:solidFill>
              </a:rPr>
              <a:t>Слова-паразиты</a:t>
            </a:r>
            <a:endParaRPr lang="ru-RU" sz="7200" b="1" dirty="0">
              <a:solidFill>
                <a:schemeClr val="accent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11560" y="1700808"/>
            <a:ext cx="5040560" cy="515719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«Как бы»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«типа» 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«так вот» «значит»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«так сказать»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«короче»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«ну, это…»</a:t>
            </a:r>
          </a:p>
          <a:p>
            <a:endParaRPr lang="ru-RU" sz="4000" b="1" i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18" name="Содержимое 17" descr="40825354_Sto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700808"/>
            <a:ext cx="3574071" cy="3566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0690" y="1844824"/>
            <a:ext cx="94172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48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Можем ли мы как-то повлиять на лингвистическую ситуацию?</a:t>
            </a:r>
          </a:p>
          <a:p>
            <a:r>
              <a:rPr lang="ru-RU" sz="4800" b="1" i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</p:txBody>
      </p:sp>
      <p:pic>
        <p:nvPicPr>
          <p:cNvPr id="1026" name="Picture 2" descr="http://yarus.aspu.ru/images/Image/yarus_mai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63210"/>
            <a:ext cx="3531890" cy="290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277116"/>
      </p:ext>
    </p:extLst>
  </p:cSld>
  <p:clrMapOvr>
    <a:masterClrMapping/>
  </p:clrMapOvr>
  <p:transition>
    <p:cover dir="l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cs typeface="Tunga" pitchFamily="34" charset="0"/>
              </a:rPr>
              <a:t>Русский язык гибнет или проходит путь своего развития?</a:t>
            </a:r>
            <a:endParaRPr lang="ru-RU" sz="5400" b="1" i="1" dirty="0">
              <a:cs typeface="Tunga" pitchFamily="34" charset="0"/>
            </a:endParaRPr>
          </a:p>
        </p:txBody>
      </p:sp>
      <p:pic>
        <p:nvPicPr>
          <p:cNvPr id="2050" name="Picture 2" descr="http://www.pravmir.ru/wp-content/uploads/2012/02/fotoanons1253c094b287fa01e17225de18e2377d804833141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717032"/>
            <a:ext cx="3996443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192" y="3933056"/>
            <a:ext cx="8377808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     Начинать надо с себя:</a:t>
            </a:r>
            <a:br>
              <a:rPr lang="ru-RU" sz="4000" dirty="0" smtClean="0"/>
            </a:br>
            <a:r>
              <a:rPr lang="ru-RU" sz="4000" dirty="0" smtClean="0"/>
              <a:t>- 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как я говорю;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-  всегда ли точно выражаю свои     мысли;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-  красив и правилен ли мой язык;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-  для чего мне надо изучать русский язык.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http://school5kuz.3dn.ru/1271621565_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653135"/>
            <a:ext cx="1538277" cy="22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0486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С П А С И Б О   З А   В Н И М А Н И Е !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mignews.com.ua/files/pictures/201206/13396926545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370006"/>
            <a:ext cx="3888432" cy="295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6" descr="cad65b08fc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772816"/>
            <a:ext cx="5544616" cy="41289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82241707_volk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556792"/>
            <a:ext cx="5472608" cy="4464495"/>
          </a:xfrm>
          <a:ln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ru-RU" sz="3600" b="1" i="1" u="sng" dirty="0" smtClean="0"/>
              <a:t>Язык присущ человеку от рождения, умение говорить формируется только в человеческом обществе.</a:t>
            </a:r>
            <a:r>
              <a:rPr lang="ru-RU" sz="3600" u="sng" dirty="0" smtClean="0"/>
              <a:t/>
            </a:r>
            <a:br>
              <a:rPr lang="ru-RU" sz="3600" u="sng" dirty="0" smtClean="0"/>
            </a:br>
            <a:endParaRPr lang="ru-RU" sz="3600" u="sng" dirty="0"/>
          </a:p>
        </p:txBody>
      </p:sp>
      <p:pic>
        <p:nvPicPr>
          <p:cNvPr id="1027" name="Picture 3" descr="C:\Documents and Settings\TEMP\Рабочий стол\дети3498794-thumb-416x249-64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36912"/>
            <a:ext cx="4686300" cy="3162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556792"/>
            <a:ext cx="7851648" cy="164360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8000" b="0" i="1" dirty="0" smtClean="0">
                <a:solidFill>
                  <a:srgbClr val="FF0000"/>
                </a:solidFill>
              </a:rPr>
              <a:t>Устаревшие слова</a:t>
            </a:r>
            <a:br>
              <a:rPr lang="ru-RU" sz="8000" b="0" i="1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854696" cy="1944216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</a:rPr>
              <a:t>опричнина</a:t>
            </a:r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</a:rPr>
              <a:t>  </a:t>
            </a: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соха</a:t>
            </a:r>
          </a:p>
          <a:p>
            <a:pPr algn="ctr"/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7030A0"/>
                </a:solidFill>
              </a:rPr>
              <a:t>кольчуга</a:t>
            </a:r>
          </a:p>
          <a:p>
            <a:pPr algn="ctr"/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C00000"/>
                </a:solidFill>
              </a:rPr>
              <a:t>кафтан</a:t>
            </a:r>
          </a:p>
          <a:p>
            <a:pPr algn="ctr"/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965B1A"/>
                </a:solidFill>
              </a:rPr>
              <a:t>кибитка</a:t>
            </a:r>
            <a:endParaRPr lang="ru-RU" sz="4800" i="1" dirty="0">
              <a:solidFill>
                <a:srgbClr val="965B1A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772400" cy="1392184"/>
          </a:xfrm>
        </p:spPr>
        <p:txBody>
          <a:bodyPr/>
          <a:lstStyle/>
          <a:p>
            <a:pPr algn="ctr"/>
            <a:r>
              <a:rPr lang="ru-RU" sz="8000" i="1" dirty="0" smtClean="0">
                <a:solidFill>
                  <a:schemeClr val="bg2">
                    <a:lumMod val="50000"/>
                  </a:schemeClr>
                </a:solidFill>
              </a:rPr>
              <a:t>Неологизмы</a:t>
            </a:r>
            <a:endParaRPr lang="ru-RU" sz="80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2996952"/>
            <a:ext cx="7772400" cy="331236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800" i="1" dirty="0" smtClean="0">
                <a:solidFill>
                  <a:srgbClr val="C00000"/>
                </a:solidFill>
              </a:rPr>
              <a:t>интернет</a:t>
            </a:r>
          </a:p>
          <a:p>
            <a:pPr algn="ctr"/>
            <a:r>
              <a:rPr lang="ru-RU" sz="48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4800" i="1" dirty="0" smtClean="0">
                <a:solidFill>
                  <a:srgbClr val="0070C0"/>
                </a:solidFill>
              </a:rPr>
              <a:t>маркетинг </a:t>
            </a:r>
            <a:r>
              <a:rPr lang="ru-RU" sz="4800" i="1" dirty="0" smtClean="0">
                <a:solidFill>
                  <a:srgbClr val="7030A0"/>
                </a:solidFill>
              </a:rPr>
              <a:t>территориально-производственный комплекс</a:t>
            </a:r>
            <a:endParaRPr lang="ru-RU" sz="4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644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/>
              <a:t>«Нет, весь я не умру! Душа в заветной лире мой прах переживет и тленья </a:t>
            </a:r>
            <a:r>
              <a:rPr lang="ru-RU" sz="4800" b="1" i="1" u="sng" dirty="0" smtClean="0"/>
              <a:t>убежит</a:t>
            </a:r>
            <a:r>
              <a:rPr lang="ru-RU" sz="4800" b="1" i="1" dirty="0" smtClean="0"/>
              <a:t>».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i="1" dirty="0"/>
          </a:p>
        </p:txBody>
      </p:sp>
      <p:pic>
        <p:nvPicPr>
          <p:cNvPr id="5" name="Содержимое 4" descr="1242181298_geniy_0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56325" y="3501008"/>
            <a:ext cx="2077774" cy="25338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/>
              <a:t>«Глядь: поверх текучих вод </a:t>
            </a:r>
            <a:r>
              <a:rPr lang="ru-RU" sz="4800" b="1" i="1" u="sng" dirty="0" smtClean="0"/>
              <a:t>лебедь</a:t>
            </a:r>
            <a:r>
              <a:rPr lang="ru-RU" sz="4800" b="1" i="1" dirty="0" smtClean="0"/>
              <a:t> белая плывет».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Содержимое 5" descr="dd35dcbae4c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31313" y="3717032"/>
            <a:ext cx="2151790" cy="260756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552</TotalTime>
  <Words>368</Words>
  <Application>Microsoft Office PowerPoint</Application>
  <PresentationFormat>Экран (4:3)</PresentationFormat>
  <Paragraphs>84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МБОУ Кубинская средняя общеобразовательная школа №2 им. Героя Советского Союза Безбородова В.П.</vt:lpstr>
      <vt:lpstr>…Мы сохраним тебя,  русская речь,  Великое русское слово Анна Ахматова</vt:lpstr>
      <vt:lpstr>Презентация PowerPoint</vt:lpstr>
      <vt:lpstr>Презентация PowerPoint</vt:lpstr>
      <vt:lpstr>Язык присущ человеку от рождения, умение говорить формируется только в человеческом обществе. </vt:lpstr>
      <vt:lpstr>           Устаревшие слова     </vt:lpstr>
      <vt:lpstr>Неологизмы</vt:lpstr>
      <vt:lpstr>«Нет, весь я не умру! Душа в заветной лире мой прах переживет и тленья убежит». </vt:lpstr>
      <vt:lpstr>«Глядь: поверх текучих вод лебедь белая плывет». </vt:lpstr>
      <vt:lpstr>«Иностранные слова и термины писать российским языком».  </vt:lpstr>
      <vt:lpstr>Европейцы узнали через русский язык такие слова, как</vt:lpstr>
      <vt:lpstr>Позднее в Европе распространились слова</vt:lpstr>
      <vt:lpstr>На каком языке мы говорим?</vt:lpstr>
      <vt:lpstr> Иностранные заимствования     </vt:lpstr>
      <vt:lpstr>Презентация PowerPoint</vt:lpstr>
      <vt:lpstr> Пенсне  кашне  колибри  </vt:lpstr>
      <vt:lpstr> </vt:lpstr>
      <vt:lpstr>В. И. Даль, например, предлагал заменить все заимствованные слова своими, исконными:  </vt:lpstr>
      <vt:lpstr> А. Н. Толстой писал об иностранных словах: </vt:lpstr>
      <vt:lpstr>Проприетер -собственник индижестия - несварение желудка  супирант - поклонник  суспиция – подозрение  </vt:lpstr>
      <vt:lpstr>Жаргонизация </vt:lpstr>
      <vt:lpstr>Крутой   тусовка  лимон  кинуть  балдёж  разборка  на халяву   замочить  взять на понт      </vt:lpstr>
      <vt:lpstr>Эти и другие слова начали формировать тот «общий жаргон», на котором заговорили и журналисты, и писатели, и политические деятели, и школьники.</vt:lpstr>
      <vt:lpstr>Презентация PowerPoint</vt:lpstr>
      <vt:lpstr>Слова-паразиты</vt:lpstr>
      <vt:lpstr>Презентация PowerPoint</vt:lpstr>
      <vt:lpstr>Русский язык гибнет или проходит путь своего развития?</vt:lpstr>
      <vt:lpstr>           Начинать надо с себя: -  как я говорю; -  всегда ли точно выражаю свои     мысли; -  красив и правилен ли мой язык; -  для чего мне надо изучать русский язык.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Кубинская средняя общеобразовательная школа №2 им. Героя Советского Союза Безбородова В.П</dc:title>
  <dc:creator>Игорь</dc:creator>
  <cp:lastModifiedBy>Валера</cp:lastModifiedBy>
  <cp:revision>71</cp:revision>
  <dcterms:created xsi:type="dcterms:W3CDTF">2011-02-22T13:30:57Z</dcterms:created>
  <dcterms:modified xsi:type="dcterms:W3CDTF">2013-01-08T18:43:26Z</dcterms:modified>
</cp:coreProperties>
</file>