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61" r:id="rId4"/>
    <p:sldId id="262" r:id="rId5"/>
    <p:sldId id="263" r:id="rId6"/>
    <p:sldId id="268" r:id="rId7"/>
    <p:sldId id="282" r:id="rId8"/>
    <p:sldId id="285" r:id="rId9"/>
    <p:sldId id="267" r:id="rId10"/>
    <p:sldId id="264" r:id="rId11"/>
    <p:sldId id="272" r:id="rId12"/>
    <p:sldId id="265" r:id="rId13"/>
    <p:sldId id="278" r:id="rId14"/>
    <p:sldId id="266" r:id="rId15"/>
    <p:sldId id="276" r:id="rId16"/>
    <p:sldId id="280" r:id="rId17"/>
    <p:sldId id="273" r:id="rId18"/>
    <p:sldId id="274" r:id="rId19"/>
    <p:sldId id="277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 autoAdjust="0"/>
    <p:restoredTop sz="91476" autoAdjust="0"/>
  </p:normalViewPr>
  <p:slideViewPr>
    <p:cSldViewPr>
      <p:cViewPr varScale="1">
        <p:scale>
          <a:sx n="63" d="100"/>
          <a:sy n="63" d="100"/>
        </p:scale>
        <p:origin x="-9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34E0B-ED7B-48CF-97BE-68A47B67AAEB}" type="datetimeFigureOut">
              <a:rPr lang="ru-RU" smtClean="0"/>
              <a:pPr/>
              <a:t>17.03.2013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2F22F-FBF7-4BED-9C15-09C0D8F980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3411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2F22F-FBF7-4BED-9C15-09C0D8F9805B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1026" name="Picture 2" descr="C:\Users\Юля\Desktop\fon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755576" y="1052736"/>
            <a:ext cx="70009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Презентация  опыта  работы: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«Дружные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строители»</a:t>
            </a:r>
            <a:endParaRPr lang="ru-RU" sz="4000" b="1" dirty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4929198"/>
            <a:ext cx="4654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b="1" dirty="0"/>
          </a:p>
        </p:txBody>
      </p:sp>
      <p:pic>
        <p:nvPicPr>
          <p:cNvPr id="10" name="Содержимое 3" descr="СТРОИМ ДОМ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803647"/>
            <a:ext cx="3143272" cy="305435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915816" y="4500570"/>
            <a:ext cx="52280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Автор</a:t>
            </a:r>
            <a:r>
              <a:rPr lang="en-US" sz="2000" dirty="0" smtClean="0">
                <a:latin typeface="Monotype Corsiva" pitchFamily="66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Усачёва   Юлия  Эдуардовна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воспитатель  МБДОУ ДС №5 КВ 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   города  Усолье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Сибирское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«Сибирячек»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1026" name="Picture 2" descr="C:\Users\Юля\Desktop\fon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00_253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2348880"/>
            <a:ext cx="3962720" cy="34318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 flipH="1">
            <a:off x="357156" y="764704"/>
            <a:ext cx="7383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Чтение  художественной  литературы  о   дружной  работе</a:t>
            </a:r>
            <a:r>
              <a:rPr lang="ru-RU" sz="4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2690336"/>
            <a:ext cx="3143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Осеева «Три товарища», «Просто старушка», «Волшебное слово»,»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легче»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С. Я. Маршак «Если вы вежливы», «Друзья»,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«Что такое хорошо и что такое плохо»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1026" name="Picture 2" descr="C:\Users\Юля\Desktop\fon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00_256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7224" y="2492896"/>
            <a:ext cx="3570760" cy="3352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100_246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32040" y="2780928"/>
            <a:ext cx="3643338" cy="34529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27584" y="928670"/>
            <a:ext cx="7030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Прослушивание    музыкальных  произведений о  дружной  работе</a:t>
            </a:r>
            <a:endParaRPr lang="ru-RU" sz="3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1026" name="Picture 2" descr="C:\Users\Юля\Desktop\fon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28596" y="764704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Игры: (хороводные,  подвижные,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игры – драматизации, пальчиковые,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сюжетно –ролевые)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2348880"/>
            <a:ext cx="3816424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2708920"/>
            <a:ext cx="3960440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1026" name="Picture 2" descr="C:\Users\Юля\Desktop\fon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27584" y="857232"/>
            <a:ext cx="7244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Строительство  игрового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комплекса</a:t>
            </a:r>
            <a:endParaRPr lang="ru-RU" sz="4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D:\ФОТО  УСАЧЁВЫХ\фото садик\фото по конструированию\100KC633\100_24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852936"/>
            <a:ext cx="4071966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D:\ФОТО  УСАЧЁВЫХ\фото садик\фото по конструированию\дети\100_25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2564904"/>
            <a:ext cx="4143404" cy="33099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1026" name="Picture 2" descr="C:\Users\Юля\Desktop\fon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14282" y="928671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928802"/>
            <a:ext cx="54292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Строительство разных зданий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Строительство разных мостов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Улица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Строительная игра «Дом»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Строительство магазинов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Строительство театра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Улица и ряд домов разного назначения, соединённых между собой транспортной магистралью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Строительная игра «Площадь»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Сюжетно-ролевая игра «Пароход»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Строительная игра «Город и деревня»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Сюжетное конструирование по сказке «Пых», «Колобок», «Маша и медведь», «Лиса со скалочкой»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285860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Тематика  строительных   игр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1026" name="Picture 2" descr="C:\Users\Юля\Desktop\fon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D:\ФОТО  УСАЧЁВЫХ\фото садик\фото по конструированию\100_23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2492896"/>
            <a:ext cx="3714775" cy="2999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D:\ФОТО  УСАЧЁВЫХ\фото садик\фото по конструированию\100_237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3573016"/>
            <a:ext cx="3714776" cy="30706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0" y="692696"/>
            <a:ext cx="8118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              </a:t>
            </a:r>
            <a:r>
              <a:rPr lang="ru-RU" sz="4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Виды  занятий</a:t>
            </a:r>
            <a:endParaRPr lang="ru-RU" sz="4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1340768"/>
            <a:ext cx="3240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схемам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условиям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модели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теме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образцу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замыслу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чертежам и схемам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1026" name="Picture 2" descr="C:\Users\Юля\Desktop\fon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14282" y="928671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000108"/>
            <a:ext cx="753405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Беседы с детьми о дружбе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«Учимся доброжелательности»     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«В царстве вежливых слов»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«Дружба крепкая»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«Что такое дружба»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«Урок вежливости»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00_245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2" y="2714620"/>
            <a:ext cx="3357586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ДРУЖЬЬБА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29322" y="3857628"/>
            <a:ext cx="3000364" cy="2643206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1026" name="Picture 2" descr="C:\Users\Юля\Desktop\fon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00_24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27584" y="2060848"/>
            <a:ext cx="3419872" cy="3306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100_208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4008" y="2780928"/>
            <a:ext cx="3309518" cy="3448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71600" y="1000108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Работа  с  родителями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1026" name="Picture 2" descr="C:\Users\Юля\Desktop\fon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00_25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43608" y="2564904"/>
            <a:ext cx="3214709" cy="3234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ДРУЖЬЬБА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52120" y="3933056"/>
            <a:ext cx="2786050" cy="26432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9631" y="1000108"/>
            <a:ext cx="70567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Совместная  работа  родителей   и  детей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 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«Словарь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                   добрых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                  слов».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1026" name="Picture 2" descr="C:\Users\Юля\Desktop\fon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500166" y="164305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571480"/>
            <a:ext cx="7143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        </a:t>
            </a: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Результат  работы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результате систематической  работы направленной  на  повышение  коммуникативных  навыков  и  результатам диагностического отслеживания, в конце года  у  детей наблюдается положительная динамика в развитии навыков поведения, дети научились оценивать свои поступки и поступки других детей;  договариваться,  понимать  важность согласованности действий, настойчивости в преодолении трудностей, дети стали более дисциплинированными, организованными, доброжелательными, умеют контролировать  своё поведение. Работу осуществляла совместно с психологом. По данным психологического заключения, у  88% детей моей группы сформированы этические представления о доброте, товариществе, взаимопомощи, справедливости.  Так  же  на  конец  года  могу   отметить,  что  99%  детей   освоили  программный  материал  по конструированию.  Таким образом,  можно сделать вывод: коллективная строительная игра является средством формирования дружеских взаимоотношений у детей старшего дошкольного возраста.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1026" name="Picture 2" descr="C:\Users\Юля\Desktop\fon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071538" y="1785927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2643182"/>
            <a:ext cx="4145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К.Д. Ушинский</a:t>
            </a:r>
            <a:endParaRPr lang="ru-RU" sz="3600" b="1" dirty="0">
              <a:solidFill>
                <a:srgbClr val="7030A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0" name="Рисунок 9" descr="ДРУЖЬЬБА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57818" y="3714752"/>
            <a:ext cx="2786082" cy="264320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85786" y="857232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Воспитание  не только должно развить разум человека и дать ему известный объём сведений,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но должно зажечь в нём жажду серьёзного труда,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без которой жизнь его не может  быть, ни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достойной, ни счастливой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100_225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59632" y="3501008"/>
            <a:ext cx="3782794" cy="30952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ля\Desktop\fon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21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899592" y="10304"/>
            <a:ext cx="7128792" cy="6498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100" b="1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1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Информационные  ресурсы.</a:t>
            </a:r>
            <a:endParaRPr lang="ru-RU" sz="1400" dirty="0" smtClean="0">
              <a:ea typeface="Times New Roman"/>
              <a:cs typeface="Times New Roman"/>
            </a:endParaRPr>
          </a:p>
          <a:p>
            <a:pPr marR="13970" algn="just">
              <a:lnSpc>
                <a:spcPct val="115000"/>
              </a:lnSpc>
              <a:spcBef>
                <a:spcPts val="35"/>
              </a:spcBef>
              <a:spcAft>
                <a:spcPts val="0"/>
              </a:spcAft>
              <a:tabLst>
                <a:tab pos="571500" algn="l"/>
              </a:tabLst>
            </a:pPr>
            <a:r>
              <a:rPr lang="ru-RU" sz="1100" spc="-2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Давиднук</a:t>
            </a:r>
            <a:r>
              <a:rPr lang="ru-RU" sz="1100" spc="-2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А. И. Развитие у дошкольников конструктивного творче­</a:t>
            </a:r>
            <a:r>
              <a:rPr lang="ru-RU" sz="1100" spc="-5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ства. — М., 1976.</a:t>
            </a:r>
            <a:endParaRPr lang="ru-RU" sz="11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35"/>
              </a:spcBef>
              <a:spcAft>
                <a:spcPts val="0"/>
              </a:spcAft>
              <a:tabLst>
                <a:tab pos="571500" algn="l"/>
              </a:tabLst>
            </a:pPr>
            <a:r>
              <a:rPr lang="ru-RU" sz="1100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Дьяченко О.М. Воображение дошкольника. — М., 1986.</a:t>
            </a:r>
            <a:endParaRPr lang="ru-RU" sz="1100" dirty="0" smtClean="0">
              <a:ea typeface="Times New Roman"/>
              <a:cs typeface="Times New Roman"/>
            </a:endParaRPr>
          </a:p>
          <a:p>
            <a:pPr marR="4445"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1100" spc="-1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Запорожец А. В. Ленинская теория познания и проблемы обучения </a:t>
            </a:r>
            <a:r>
              <a:rPr lang="ru-RU" sz="1100" spc="-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умственного воспитания детей дошкольного возраста // Дошколь­</a:t>
            </a:r>
            <a:r>
              <a:rPr lang="ru-RU" sz="1100" spc="-3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ное воспитание. — 1970. — № 4. — С. 28-36.</a:t>
            </a:r>
            <a:endParaRPr lang="ru-RU" sz="1100" dirty="0" smtClean="0">
              <a:ea typeface="Times New Roman"/>
              <a:cs typeface="Times New Roman"/>
            </a:endParaRPr>
          </a:p>
          <a:p>
            <a:pPr marR="4445" algn="just">
              <a:lnSpc>
                <a:spcPct val="115000"/>
              </a:lnSpc>
              <a:spcBef>
                <a:spcPts val="35"/>
              </a:spcBef>
              <a:spcAft>
                <a:spcPts val="0"/>
              </a:spcAft>
              <a:tabLst>
                <a:tab pos="571500" algn="l"/>
              </a:tabLst>
            </a:pPr>
            <a:r>
              <a:rPr lang="ru-RU" sz="1100" spc="-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Запорожец А. В. Воспитание эмоций и чувств у дошкольника // </a:t>
            </a:r>
            <a:r>
              <a:rPr lang="ru-RU" sz="1100" spc="-1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Эмоциональное развитие дошкольника: Пособие для воспитателей </a:t>
            </a:r>
            <a:r>
              <a:rPr lang="ru-RU" sz="1100" spc="-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детского сада / Под ред. </a:t>
            </a:r>
            <a:r>
              <a:rPr lang="ru-RU" sz="1100" spc="-1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А.Д.Кошелевой</a:t>
            </a:r>
            <a:r>
              <a:rPr lang="ru-RU" sz="1100" spc="-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— М., 1985.</a:t>
            </a:r>
            <a:endParaRPr lang="ru-RU" sz="11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35"/>
              </a:spcBef>
              <a:spcAft>
                <a:spcPts val="0"/>
              </a:spcAft>
              <a:tabLst>
                <a:tab pos="571500" algn="l"/>
              </a:tabLst>
            </a:pPr>
            <a:r>
              <a:rPr lang="ru-RU" sz="1100" spc="-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Игра дошкольника / Под ред. С. Л. </a:t>
            </a:r>
            <a:r>
              <a:rPr lang="ru-RU" sz="1100" spc="-1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Новоселовой</a:t>
            </a:r>
            <a:r>
              <a:rPr lang="ru-RU" sz="1100" spc="-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— М., 1989.</a:t>
            </a:r>
            <a:endParaRPr lang="ru-RU" sz="1100" dirty="0" smtClean="0">
              <a:ea typeface="Times New Roman"/>
              <a:cs typeface="Times New Roman"/>
            </a:endParaRPr>
          </a:p>
          <a:p>
            <a:pPr marR="8890" algn="just">
              <a:lnSpc>
                <a:spcPct val="115000"/>
              </a:lnSpc>
              <a:spcBef>
                <a:spcPts val="35"/>
              </a:spcBef>
              <a:spcAft>
                <a:spcPts val="0"/>
              </a:spcAft>
              <a:tabLst>
                <a:tab pos="571500" algn="l"/>
              </a:tabLst>
            </a:pPr>
            <a:r>
              <a:rPr lang="ru-RU" sz="1100" spc="-25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Ильенков</a:t>
            </a:r>
            <a:r>
              <a:rPr lang="ru-RU" sz="1100" spc="-2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Э. В. О воображении // Народное образование. — 1968. — </a:t>
            </a:r>
            <a:r>
              <a:rPr lang="ru-RU" sz="1100" spc="6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№3.- С. 33-43.</a:t>
            </a:r>
            <a:endParaRPr lang="ru-RU" sz="1100" dirty="0" smtClean="0">
              <a:ea typeface="Times New Roman"/>
              <a:cs typeface="Times New Roman"/>
            </a:endParaRPr>
          </a:p>
          <a:p>
            <a:pPr marR="4445"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1100" spc="-2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Казакова Т. Г. Развитие у дошкольников творчества: Пособие для воспитателей детского сада. — М., 1985.</a:t>
            </a:r>
            <a:endParaRPr lang="ru-RU" sz="1100" dirty="0" smtClean="0">
              <a:ea typeface="Times New Roman"/>
              <a:cs typeface="Times New Roman"/>
            </a:endParaRPr>
          </a:p>
          <a:p>
            <a:pPr marR="8890" algn="just">
              <a:lnSpc>
                <a:spcPct val="115000"/>
              </a:lnSpc>
              <a:spcBef>
                <a:spcPts val="35"/>
              </a:spcBef>
              <a:spcAft>
                <a:spcPts val="0"/>
              </a:spcAft>
              <a:tabLst>
                <a:tab pos="571500" algn="l"/>
              </a:tabLst>
            </a:pPr>
            <a:r>
              <a:rPr lang="ru-RU" sz="1100" spc="-2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Лиштван</a:t>
            </a:r>
            <a:r>
              <a:rPr lang="ru-RU" sz="1100" spc="-2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3. В. Игры и занятия со строительным материалом в дет­</a:t>
            </a:r>
            <a:r>
              <a:rPr lang="ru-RU" sz="1100" spc="-3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ском саду. — М., 1971.</a:t>
            </a:r>
            <a:endParaRPr lang="ru-RU" sz="1100" dirty="0" smtClean="0">
              <a:ea typeface="Times New Roman"/>
              <a:cs typeface="Times New Roman"/>
            </a:endParaRPr>
          </a:p>
          <a:p>
            <a:pPr marR="8890" algn="just">
              <a:lnSpc>
                <a:spcPct val="115000"/>
              </a:lnSpc>
              <a:spcBef>
                <a:spcPts val="35"/>
              </a:spcBef>
              <a:spcAft>
                <a:spcPts val="0"/>
              </a:spcAft>
              <a:tabLst>
                <a:tab pos="571500" algn="l"/>
              </a:tabLst>
            </a:pPr>
            <a:r>
              <a:rPr lang="ru-RU" sz="1100" spc="-5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Лиштван</a:t>
            </a:r>
            <a:r>
              <a:rPr lang="ru-RU" sz="1100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З.В. Конструирование / Спец. ред. </a:t>
            </a:r>
            <a:r>
              <a:rPr lang="ru-RU" sz="1100" spc="-5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Л.А.Парамонова</a:t>
            </a:r>
            <a:r>
              <a:rPr lang="ru-RU" sz="1100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— </a:t>
            </a:r>
            <a:r>
              <a:rPr lang="ru-RU" sz="1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М, 1981.</a:t>
            </a:r>
            <a:endParaRPr lang="ru-RU" sz="11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35"/>
              </a:spcBef>
              <a:spcAft>
                <a:spcPts val="0"/>
              </a:spcAft>
              <a:tabLst>
                <a:tab pos="571500" algn="l"/>
              </a:tabLst>
            </a:pPr>
            <a:r>
              <a:rPr lang="ru-RU" sz="1100" spc="-3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Лурия</a:t>
            </a:r>
            <a:r>
              <a:rPr lang="ru-RU" sz="1100" spc="-3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А. Р. Развитие конструктивной деятельности дошкольников // </a:t>
            </a:r>
            <a:r>
              <a:rPr lang="ru-RU" sz="1100" spc="-3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Вопросы психологии ребенка дошкольного возраста / Под ред. А. </a:t>
            </a:r>
            <a:r>
              <a:rPr lang="ru-RU" sz="1100" spc="-35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Н.Ле­</a:t>
            </a:r>
            <a:r>
              <a:rPr lang="ru-RU" sz="1100" spc="-25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онтьева</a:t>
            </a:r>
            <a:r>
              <a:rPr lang="ru-RU" sz="1100" spc="-2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А. В. Запорожца. — М.; Л., 1948.</a:t>
            </a:r>
            <a:endParaRPr lang="ru-RU" sz="11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35"/>
              </a:spcBef>
              <a:spcAft>
                <a:spcPts val="0"/>
              </a:spcAft>
              <a:tabLst>
                <a:tab pos="571500" algn="l"/>
              </a:tabLst>
            </a:pPr>
            <a:r>
              <a:rPr lang="ru-RU" sz="1100" spc="-1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Нечаева В. Г. Конструирование в детском саду. — М., 1961.</a:t>
            </a:r>
            <a:endParaRPr lang="ru-RU" sz="1100" dirty="0" smtClean="0">
              <a:ea typeface="Times New Roman"/>
              <a:cs typeface="Times New Roman"/>
            </a:endParaRPr>
          </a:p>
          <a:p>
            <a:pPr marR="4445" algn="just">
              <a:lnSpc>
                <a:spcPct val="115000"/>
              </a:lnSpc>
              <a:spcBef>
                <a:spcPts val="35"/>
              </a:spcBef>
              <a:spcAft>
                <a:spcPts val="0"/>
              </a:spcAft>
              <a:tabLst>
                <a:tab pos="571500" algn="l"/>
              </a:tabLst>
            </a:pPr>
            <a:r>
              <a:rPr lang="ru-RU" sz="1100" spc="-4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Нечаева В. Г., Коржакова Е. И. Строительные игры в детском саду. — </a:t>
            </a:r>
            <a:r>
              <a:rPr lang="ru-RU" sz="1100" spc="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М, 1966.</a:t>
            </a:r>
            <a:endParaRPr lang="ru-RU" sz="1100" dirty="0" smtClean="0">
              <a:ea typeface="Times New Roman"/>
              <a:cs typeface="Times New Roman"/>
            </a:endParaRPr>
          </a:p>
          <a:p>
            <a:pPr marR="18415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Парамонова Л. А. Формирование обобщенных представлений у </a:t>
            </a:r>
            <a:r>
              <a:rPr lang="ru-RU" sz="1100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детей дошкольного возраста в процессе конструктивной деятельно­</a:t>
            </a:r>
            <a:r>
              <a:rPr lang="ru-RU" sz="1100" spc="-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сти // Умственное воспитание дошкольника / Под ред. Н. Н. </a:t>
            </a:r>
            <a:r>
              <a:rPr lang="ru-RU" sz="1100" spc="-1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Поддья-</a:t>
            </a:r>
            <a:r>
              <a:rPr lang="ru-RU" sz="1100" spc="3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кова</a:t>
            </a:r>
            <a:r>
              <a:rPr lang="ru-RU" sz="1100" spc="3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- М., 1972.</a:t>
            </a:r>
            <a:endParaRPr lang="ru-RU" sz="1100" dirty="0" smtClean="0">
              <a:ea typeface="Times New Roman"/>
              <a:cs typeface="Times New Roman"/>
            </a:endParaRPr>
          </a:p>
          <a:p>
            <a:pPr marR="31750"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1100" spc="-3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Парамонова Л. А. Особенности поисковой деятельности в конструи­</a:t>
            </a:r>
            <a:r>
              <a:rPr lang="ru-RU" sz="1100" spc="-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ровании // Содержание и методы умственного воспитания дошколь­</a:t>
            </a:r>
            <a:r>
              <a:rPr lang="ru-RU" sz="1100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ников / Под ред. Н. Н. </a:t>
            </a:r>
            <a:r>
              <a:rPr lang="ru-RU" sz="1100" spc="-5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Поддъякова</a:t>
            </a:r>
            <a:r>
              <a:rPr lang="ru-RU" sz="1100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— М., 1980.</a:t>
            </a:r>
            <a:endParaRPr lang="ru-RU" sz="1100" dirty="0" smtClean="0">
              <a:ea typeface="Times New Roman"/>
              <a:cs typeface="Times New Roman"/>
            </a:endParaRPr>
          </a:p>
          <a:p>
            <a:pPr marR="27305" algn="just">
              <a:lnSpc>
                <a:spcPct val="115000"/>
              </a:lnSpc>
              <a:spcBef>
                <a:spcPts val="35"/>
              </a:spcBef>
              <a:spcAft>
                <a:spcPts val="0"/>
              </a:spcAft>
              <a:tabLst>
                <a:tab pos="571500" algn="l"/>
              </a:tabLst>
            </a:pPr>
            <a:r>
              <a:rPr lang="ru-RU" sz="1100" spc="-2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Парамонова Л. А. Конструирование // Истоки: Базисная программа </a:t>
            </a:r>
            <a:r>
              <a:rPr lang="ru-RU" sz="1100" spc="-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развития ребенка-дошкольника. — 2-е изд., </a:t>
            </a:r>
            <a:r>
              <a:rPr lang="ru-RU" sz="1100" spc="-1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испр</a:t>
            </a:r>
            <a:r>
              <a:rPr lang="ru-RU" sz="1100" spc="-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и доп. — М., 2001.</a:t>
            </a:r>
            <a:endParaRPr lang="ru-RU" sz="1100" dirty="0" smtClean="0">
              <a:ea typeface="Times New Roman"/>
              <a:cs typeface="Times New Roman"/>
            </a:endParaRPr>
          </a:p>
          <a:p>
            <a:pPr marR="36830"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1100" spc="-2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Парамонова Л.А., Сафонова О. А. Проблема формирования обоб­</a:t>
            </a:r>
            <a:r>
              <a:rPr lang="ru-RU" sz="1100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щенных способов действий: Старший дошкольный возраст // До­</a:t>
            </a:r>
            <a:r>
              <a:rPr lang="ru-RU" sz="1100" spc="-3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школьное воспитание. — 1985. — № 9. — С. 48 — 49.</a:t>
            </a:r>
            <a:endParaRPr lang="ru-RU" sz="1100" dirty="0" smtClean="0">
              <a:ea typeface="Times New Roman"/>
              <a:cs typeface="Times New Roman"/>
            </a:endParaRPr>
          </a:p>
          <a:p>
            <a:pPr marR="41275"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1100" spc="-4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Парамонова Л. А, </a:t>
            </a:r>
            <a:r>
              <a:rPr lang="ru-RU" sz="1100" spc="-45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Урадовских</a:t>
            </a:r>
            <a:r>
              <a:rPr lang="ru-RU" sz="1100" spc="-4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Г. В. Роль конструктивных задач в фор­</a:t>
            </a:r>
            <a:r>
              <a:rPr lang="ru-RU" sz="1100" spc="-2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мировании умственной активности детей: Старший дошкольный воз­</a:t>
            </a:r>
            <a:r>
              <a:rPr lang="ru-RU" sz="1100" spc="-1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раст//Дошкольное воспитание. — 1985. — № 1. — С. 46 — 49.</a:t>
            </a:r>
            <a:endParaRPr lang="ru-RU" sz="1100" dirty="0" smtClean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646822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1026" name="Picture 2" descr="C:\Users\Юля\Desktop\fon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75723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57224" y="2030723"/>
            <a:ext cx="7358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692696"/>
            <a:ext cx="4237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Актуальность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124744"/>
            <a:ext cx="7459192" cy="5793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Самая большая опасность, подстерегающая наше общество сегодня - не в развале экономики, не в смене политической системы, а в разрушении личности. Ныне материальные ценности доминируют над духовными, поэтому у детей искажены представления о доброте, милосердии, великодушии, справедливости, взаимопомощи, дружбе. У  детей сформированы определённые навыки взаимодействия, и тем не  менее, наблюдая за играми, я обратила внимание на то, что дети зачастую вступают в конфликтные ситуации, особенно мальчики.  Мною было замечено, что при организации конструктивной деятельности, дети более дружны, сосредоточены, активны. Исходя, из этого, я предположила, что строительная игра, может быть эффективным средством для формирования дружеских взаимоотношений. Именно в коллективной строительной игре формируются навыки, необходимые для дальнейшей самостоятельной деятельности,   складываются  дружеские  взаимоотношения,  которые  облегчают  подготовку  детей   к  обучению,  к  активному  общению в  условиях  школы,  закрепляются  и  совершенствуются  умения,  приобретённые  на  занятиях  по  конструированию.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1026" name="Picture 2" descr="C:\Users\Юля\Desktop\fon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00_247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20072" y="2852936"/>
            <a:ext cx="3638778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51520" y="620688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        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Цель:  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Формирование  дружеских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взаимоотношений  через  конструктивно 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строительную  игру  в  старшей  группе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                                                  </a:t>
            </a:r>
          </a:p>
        </p:txBody>
      </p:sp>
      <p:pic>
        <p:nvPicPr>
          <p:cNvPr id="7" name="Рисунок 6" descr="100_236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99592" y="2852936"/>
            <a:ext cx="3571900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1026" name="Picture 2" descr="C:\Users\Юля\Desktop\fon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Юля\Desktop\fon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-1071602" y="1857364"/>
            <a:ext cx="9358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0" lvl="2" indent="-514350"/>
            <a:r>
              <a:rPr lang="ru-RU" sz="3200" dirty="0" smtClean="0">
                <a:latin typeface="Monotype Corsiva" pitchFamily="66" charset="0"/>
              </a:rPr>
              <a:t>           </a:t>
            </a:r>
            <a:endParaRPr lang="ru-RU" sz="2800" dirty="0" smtClean="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428736"/>
            <a:ext cx="864399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1.  Формировать этические представления о </a:t>
            </a:r>
          </a:p>
          <a:p>
            <a:pPr marL="514350" indent="-5143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«доброте» ,     «дружбе», «дружной работе»,     «товариществе»,«взаимопомощи»,</a:t>
            </a:r>
          </a:p>
          <a:p>
            <a:pPr marL="514350" indent="-5143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«взаимовыручке», «справедливости».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2.  Приучать выражать своё отношение к поступкам 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сверстников, правильно оценивать свои поступки и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поступки товарищей. 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3. Развивать коллективные   взаимоотношения между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детьми посредством создания общего 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замысла  постройки.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4. При помощи  речи  планировать  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предстоящую  работу.</a:t>
            </a:r>
          </a:p>
          <a:p>
            <a:pPr marL="342900" indent="-342900"/>
            <a:endParaRPr lang="ru-RU" sz="2800" dirty="0" smtClean="0">
              <a:latin typeface="Monotype Corsiva" pitchFamily="66" charset="0"/>
            </a:endParaRPr>
          </a:p>
          <a:p>
            <a:pPr marL="342900" indent="-342900"/>
            <a:endParaRPr lang="ru-RU" sz="2800" dirty="0" smtClean="0"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857232"/>
            <a:ext cx="25961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Задачи </a:t>
            </a: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ДРУЖЬЬБА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72132" y="4214794"/>
            <a:ext cx="2928958" cy="2643206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1026" name="Picture 2" descr="C:\Users\Юля\Desktop\fon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857224" y="1700808"/>
            <a:ext cx="68580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Подобрать  специальную  методическую  литературу.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 развивающую  среду  в  соответствии  с  ФГТ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 привлечением  родителей.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Составить перспективный план работы по формированию дружеских взаимоотношений у  детей  через  строительную  игру.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Разработать  критерии оценки по  овладению  средствами  общения,  способами  взаимодействия  со  сверстниками, способностью управлять своим поведением с общепринятыми  правилами.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Исследовать уровень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дружеских  взаимоотношений   у  детей.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Исследовать  уровень  развития продуктивной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(конструктивной)  деятельности.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  принципа  интеграции  образовательных  областей.</a:t>
            </a:r>
          </a:p>
        </p:txBody>
      </p:sp>
      <p:pic>
        <p:nvPicPr>
          <p:cNvPr id="8" name="Рисунок 7" descr="ДРУЖЬЬБА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43702" y="3929066"/>
            <a:ext cx="2786050" cy="26432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00232" y="128586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23728" y="980728"/>
            <a:ext cx="3640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Этапы  работы</a:t>
            </a:r>
            <a:endParaRPr lang="ru-RU" sz="3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1026" name="Picture 2" descr="C:\Users\Юля\Desktop\fon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14282" y="928671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100_261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14" y="3286124"/>
            <a:ext cx="4089066" cy="3214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100_261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3568" y="2708920"/>
            <a:ext cx="3957590" cy="3214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55576" y="928670"/>
            <a:ext cx="6102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Создание предметно   развивающей   среды</a:t>
            </a:r>
            <a:endParaRPr lang="ru-RU" sz="4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Сис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1026" name="Picture 2" descr="C:\Users\Юля\Desktop\fon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14282" y="928671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642918"/>
            <a:ext cx="741682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Система работы по формированию дружеских  взаимоотношений  через  конструктивно - строительную  игру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2976" y="2143116"/>
            <a:ext cx="681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Содержимое 3" descr="СТРОИМ ДОМ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57884" y="3786190"/>
            <a:ext cx="2786114" cy="2857496"/>
          </a:xfrm>
          <a:prstGeom prst="rect">
            <a:avLst/>
          </a:prstGeom>
        </p:spPr>
      </p:pic>
      <p:pic>
        <p:nvPicPr>
          <p:cNvPr id="10" name="Picture 2" descr="F:\DCIM\100KC633\100_31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712" y="3068960"/>
            <a:ext cx="3571900" cy="2859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1026" name="Picture 2" descr="C:\Users\Юля\Desktop\fon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100_259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9592" y="2564904"/>
            <a:ext cx="3646188" cy="3521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100_258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4048" y="2708920"/>
            <a:ext cx="3672408" cy="35078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 flipH="1">
            <a:off x="2143108" y="857232"/>
            <a:ext cx="59293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910" y="1071546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Экскурсии  к   </a:t>
            </a:r>
            <a:r>
              <a:rPr lang="ru-RU" sz="3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близлежайшим</a:t>
            </a: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домам. магазинам  и объектам</a:t>
            </a:r>
            <a:endParaRPr lang="ru-RU" sz="3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1062</Words>
  <Application>Microsoft Office PowerPoint</Application>
  <PresentationFormat>Экран (4:3)</PresentationFormat>
  <Paragraphs>125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Сис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revaz</cp:lastModifiedBy>
  <cp:revision>148</cp:revision>
  <dcterms:created xsi:type="dcterms:W3CDTF">2012-10-22T09:00:50Z</dcterms:created>
  <dcterms:modified xsi:type="dcterms:W3CDTF">2013-03-17T13:54:19Z</dcterms:modified>
</cp:coreProperties>
</file>