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597"/>
    <a:srgbClr val="FFFFFF"/>
    <a:srgbClr val="D06548"/>
    <a:srgbClr val="960000"/>
    <a:srgbClr val="E7A441"/>
    <a:srgbClr val="E4B328"/>
    <a:srgbClr val="ECC842"/>
    <a:srgbClr val="E4B234"/>
    <a:srgbClr val="FFFF99"/>
    <a:srgbClr val="DA85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72" y="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18DA9-0278-4C60-82AB-77CB2E5105C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9C1E0-EE0D-4F4A-921B-622C7EB50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045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C1E0-EE0D-4F4A-921B-622C7EB50EF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6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C1E0-EE0D-4F4A-921B-622C7EB50EF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60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655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556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49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666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410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86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96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130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56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11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19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936EE-6117-4286-8DC4-77E4414B4D41}" type="datetimeFigureOut">
              <a:rPr lang="ru-RU" smtClean="0"/>
              <a:pPr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D1A3-E52F-47F1-9464-B758666DF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412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267DA8"/>
              </a:gs>
              <a:gs pos="100000">
                <a:srgbClr val="9EC2E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Древний Египет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МАТЕРИАЛЫ\Египет\3 пирамида Хеопса\The_Pyramids_Of_Giza_by_2_0_1_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422"/>
          <a:stretch/>
        </p:blipFill>
        <p:spPr bwMode="auto">
          <a:xfrm>
            <a:off x="0" y="1923654"/>
            <a:ext cx="9144000" cy="49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4 - Khafif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77701.4704"/>
                  <p14:fade out="5500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071579" y="573325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7684" y="476672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gradFill flip="none" rotWithShape="1">
                  <a:gsLst>
                    <a:gs pos="0">
                      <a:srgbClr val="ECB546">
                        <a:lumMod val="87000"/>
                        <a:lumOff val="13000"/>
                      </a:srgbClr>
                    </a:gs>
                    <a:gs pos="100000">
                      <a:srgbClr val="F5D073">
                        <a:lumMod val="49000"/>
                        <a:lumOff val="51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Древний Египет</a:t>
            </a:r>
            <a:endParaRPr lang="ru-RU" sz="6000" b="1" dirty="0">
              <a:gradFill flip="none" rotWithShape="1">
                <a:gsLst>
                  <a:gs pos="0">
                    <a:srgbClr val="ECB546">
                      <a:lumMod val="87000"/>
                      <a:lumOff val="13000"/>
                    </a:srgbClr>
                  </a:gs>
                  <a:gs pos="100000">
                    <a:srgbClr val="F5D073">
                      <a:lumMod val="49000"/>
                      <a:lumOff val="51000"/>
                    </a:srgbClr>
                  </a:gs>
                </a:gsLst>
                <a:lin ang="108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99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7675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5822" y="260648"/>
            <a:ext cx="8691938" cy="6336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4149080"/>
            <a:ext cx="3339096" cy="258532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Карта звёздного неба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9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067" y="3788999"/>
            <a:ext cx="3000074" cy="3000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4000"/>
                    </a14:imgEffect>
                    <a14:imgEffect>
                      <a14:brightnessContrast bright="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7873" y="260648"/>
            <a:ext cx="3386462" cy="3143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29783" y="702854"/>
            <a:ext cx="4383350" cy="584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325" y="3364994"/>
            <a:ext cx="3529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EA7616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Водяные </a:t>
            </a:r>
            <a:r>
              <a:rPr lang="ru-RU" sz="4000" b="1" dirty="0" smtClean="0">
                <a:solidFill>
                  <a:srgbClr val="EA76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часы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7242" y="255361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EA7616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Солнечные часы</a:t>
            </a:r>
            <a:endParaRPr lang="ru-RU" sz="4000" b="1" dirty="0" smtClean="0">
              <a:solidFill>
                <a:srgbClr val="EA76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5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80000">
                <a:schemeClr val="bg1"/>
              </a:gs>
              <a:gs pos="23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МАТЕРИАЛЫ\Греция\Изображение греко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472608" cy="689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nc_mira_-_sirtak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76364.1408" end="169698.0912"/>
                  <p14:fade out="5500"/>
                </p14:media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1003648" y="5317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97367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E:\МАТЕРИАЛЫ\Рим\Трирема\270074698_1463486f92_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97367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94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155394" y="0"/>
            <a:ext cx="3451497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МАТЕРИАЛЫ\Греция\ваза греческая\ital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6967" y="3613358"/>
            <a:ext cx="316835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МАТЕРИАЛЫ\Греция\ваза греческая\hb_50.11.4_av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296967" y="167680"/>
            <a:ext cx="3168352" cy="37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МАТЕРИАЛЫ\Греция\ваза греческая\2563704975_435f6edbdf_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320480" cy="64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5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E:\МАТЕРИАЛЫ\Греция\мраморные статуи\Молодой Геракл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8934" y="275516"/>
            <a:ext cx="4491990" cy="62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МАТЕРИАЛЫ\Греция\мраморные статуи\3733766935_63cc49f6c4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454" y="260648"/>
            <a:ext cx="4175193" cy="62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2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E:\МАТЕРИАЛЫ\Греция\6064904154_df81442f4a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4" y="1039962"/>
            <a:ext cx="8460432" cy="56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9836" y="116632"/>
            <a:ext cx="7524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87475F"/>
                    </a:gs>
                    <a:gs pos="100000">
                      <a:srgbClr val="C4969E"/>
                    </a:gs>
                  </a:gsLst>
                  <a:lin ang="54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Греческая письменность</a:t>
            </a:r>
            <a:endParaRPr lang="ru-RU" sz="5400" b="1" dirty="0">
              <a:gradFill flip="none" rotWithShape="1">
                <a:gsLst>
                  <a:gs pos="0">
                    <a:srgbClr val="87475F"/>
                  </a:gs>
                  <a:gs pos="100000">
                    <a:srgbClr val="C4969E"/>
                  </a:gs>
                </a:gsLst>
                <a:lin ang="54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1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8520" y="-4554"/>
            <a:ext cx="9252520" cy="6862554"/>
          </a:xfrm>
          <a:prstGeom prst="rect">
            <a:avLst/>
          </a:prstGeom>
          <a:gradFill flip="none" rotWithShape="1">
            <a:gsLst>
              <a:gs pos="0">
                <a:srgbClr val="8BBBB5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-4554"/>
            <a:ext cx="45938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6868" y="4805134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100000">
                      <a:srgbClr val="D9ABCC"/>
                    </a:gs>
                    <a:gs pos="0">
                      <a:srgbClr val="983F9F"/>
                    </a:gs>
                    <a:gs pos="51000">
                      <a:srgbClr val="B86885"/>
                    </a:gs>
                  </a:gsLst>
                  <a:lin ang="66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Учёный Пифагор</a:t>
            </a:r>
            <a:endParaRPr lang="ru-RU" sz="5400" b="1" dirty="0">
              <a:gradFill flip="none" rotWithShape="1">
                <a:gsLst>
                  <a:gs pos="100000">
                    <a:srgbClr val="D9ABCC"/>
                  </a:gs>
                  <a:gs pos="0">
                    <a:srgbClr val="983F9F"/>
                  </a:gs>
                  <a:gs pos="51000">
                    <a:srgbClr val="B86885"/>
                  </a:gs>
                </a:gsLst>
                <a:lin ang="6600000" scaled="0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lumMod val="96000"/>
                  <a:lumOff val="4000"/>
                </a:schemeClr>
              </a:gs>
              <a:gs pos="50000">
                <a:srgbClr val="6B7DA1">
                  <a:lumMod val="98000"/>
                </a:srgbClr>
              </a:gs>
              <a:gs pos="100000">
                <a:srgbClr val="7B5EAE">
                  <a:alpha val="89804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2000"/>
                    </a14:imgEffect>
                    <a14:imgEffect>
                      <a14:brightnessContrast bright="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0"/>
            <a:ext cx="4934323" cy="68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0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33"/>
              </a:gs>
              <a:gs pos="100000">
                <a:srgbClr val="000348">
                  <a:alpha val="89804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E:\МАТЕРИАЛЫ\Греция\Храм Парфенон\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196752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688" y="519063"/>
            <a:ext cx="423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Парфенон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5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6190" y="0"/>
            <a:ext cx="916019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2413" y="620688"/>
            <a:ext cx="4392488" cy="54087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02684" y="620688"/>
            <a:ext cx="3913185" cy="54087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6873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E7A36"/>
              </a:gs>
              <a:gs pos="100000">
                <a:srgbClr val="5B2D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94320"/>
            <a:ext cx="4990360" cy="666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98" y="1225669"/>
            <a:ext cx="4591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Богиня Афина</a:t>
            </a:r>
            <a:endParaRPr lang="ru-RU" sz="36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132856"/>
            <a:ext cx="423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Скульптор - Фидий</a:t>
            </a:r>
            <a:endParaRPr lang="ru-RU" sz="32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0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74034"/>
          </a:xfrm>
          <a:prstGeom prst="rect">
            <a:avLst/>
          </a:prstGeom>
          <a:gradFill flip="none" rotWithShape="1">
            <a:gsLst>
              <a:gs pos="52000">
                <a:srgbClr val="83A2CF"/>
              </a:gs>
              <a:gs pos="0">
                <a:srgbClr val="5177A5"/>
              </a:gs>
              <a:gs pos="100000">
                <a:srgbClr val="AED2E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E:\МАТЕРИАЛЫ\Рисунок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6293" y="1340768"/>
            <a:ext cx="8355330" cy="52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6344" y="273422"/>
            <a:ext cx="423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ECC842"/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Театр Греции</a:t>
            </a:r>
            <a:endParaRPr lang="ru-RU" sz="5400" b="1" dirty="0">
              <a:gradFill flip="none" rotWithShape="1">
                <a:gsLst>
                  <a:gs pos="0">
                    <a:srgbClr val="ECC842"/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9144000" cy="6889979"/>
          </a:xfrm>
          <a:prstGeom prst="rect">
            <a:avLst/>
          </a:prstGeom>
          <a:gradFill flip="none" rotWithShape="1">
            <a:gsLst>
              <a:gs pos="0">
                <a:srgbClr val="E4B234"/>
              </a:gs>
              <a:gs pos="100000">
                <a:srgbClr val="FFFF99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0410" y="12586"/>
            <a:ext cx="5177326" cy="6889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1560" y="260648"/>
            <a:ext cx="2705422" cy="2571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1560" y="2996952"/>
            <a:ext cx="2687136" cy="36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00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72000" y="0"/>
            <a:ext cx="436626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3528" y="332656"/>
            <a:ext cx="4004500" cy="2648628"/>
          </a:xfrm>
          <a:prstGeom prst="rect">
            <a:avLst/>
          </a:prstGeom>
        </p:spPr>
      </p:pic>
      <p:pic>
        <p:nvPicPr>
          <p:cNvPr id="1026" name="Picture 2" descr="E:\МАТЕРИАЛЫ\Рисунок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13" y="3206716"/>
            <a:ext cx="4004500" cy="331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26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76000">
                <a:schemeClr val="bg1"/>
              </a:gs>
              <a:gs pos="26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E:\МАТЕРИАЛЫ\Рим\Изображение древних римлян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764704"/>
            <a:ext cx="481116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7989" y="-99392"/>
            <a:ext cx="4788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gradFill flip="none" rotWithShape="1">
                  <a:gsLst>
                    <a:gs pos="0">
                      <a:srgbClr val="ECB546">
                        <a:lumMod val="98000"/>
                      </a:srgbClr>
                    </a:gs>
                    <a:gs pos="100000">
                      <a:srgbClr val="F5D073">
                        <a:lumMod val="76000"/>
                        <a:lumOff val="24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Древний Рим</a:t>
            </a:r>
            <a:endParaRPr lang="ru-RU" sz="6000" b="1" dirty="0">
              <a:gradFill flip="none" rotWithShape="1">
                <a:gsLst>
                  <a:gs pos="0">
                    <a:srgbClr val="ECB546">
                      <a:lumMod val="98000"/>
                    </a:srgbClr>
                  </a:gs>
                  <a:gs pos="100000">
                    <a:srgbClr val="F5D073">
                      <a:lumMod val="76000"/>
                      <a:lumOff val="24000"/>
                    </a:srgbClr>
                  </a:gs>
                </a:gsLst>
                <a:lin ang="108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5" name="Drevnij Rim - Final. 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58851.7248" end="52900.4304"/>
                  <p14:fade in="2250"/>
                </p14:media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89959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3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4992"/>
            <a:ext cx="4992568" cy="676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4992"/>
            <a:ext cx="3528392" cy="6768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704" y="404664"/>
            <a:ext cx="4879384" cy="175432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Раб в Древнем Риме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4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9392"/>
            <a:ext cx="9324528" cy="69573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E:\МАТЕРИАЛЫ\Рим\Statue-Augustu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" y="0"/>
            <a:ext cx="6812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908720"/>
            <a:ext cx="423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Император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МАТЕРИАЛЫ\Рим\Римский легионер\Римский легионер 100 г до н э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537321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960000"/>
                    </a:gs>
                    <a:gs pos="50400">
                      <a:srgbClr val="B33324"/>
                    </a:gs>
                    <a:gs pos="100000">
                      <a:srgbClr val="D06548"/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Легионер</a:t>
            </a:r>
            <a:endParaRPr lang="ru-RU" sz="5400" b="1" dirty="0">
              <a:gradFill flip="none" rotWithShape="1">
                <a:gsLst>
                  <a:gs pos="0">
                    <a:srgbClr val="960000"/>
                  </a:gs>
                  <a:gs pos="50400">
                    <a:srgbClr val="B33324"/>
                  </a:gs>
                  <a:gs pos="100000">
                    <a:srgbClr val="D06548"/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E:\МАТЕРИАЛЫ\Рим\Римский легионер\Центуриот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5505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4930" y="5373216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960000"/>
                    </a:gs>
                    <a:gs pos="50400">
                      <a:srgbClr val="B33324"/>
                    </a:gs>
                    <a:gs pos="100000">
                      <a:srgbClr val="D06548"/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Центурион</a:t>
            </a:r>
            <a:endParaRPr lang="ru-RU" sz="5400" b="1" dirty="0">
              <a:gradFill flip="none" rotWithShape="1">
                <a:gsLst>
                  <a:gs pos="0">
                    <a:srgbClr val="960000"/>
                  </a:gs>
                  <a:gs pos="50400">
                    <a:srgbClr val="B33324"/>
                  </a:gs>
                  <a:gs pos="100000">
                    <a:srgbClr val="D06548"/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4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E:\МАТЕРИАЛЫ\Рим\Римский легионер\Армия Римской империи, иногда велись поединки гладиаторов, в которых приняли участие и мужчины, и женщины, гладиаторские бои в Древнем Риме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8210"/>
            <a:ext cx="9144000" cy="58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71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58" y="133340"/>
            <a:ext cx="9141742" cy="58216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E:\МАТЕРИАЛЫ\Египет\5 боги\Тот copy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86909" y="188640"/>
            <a:ext cx="3083877" cy="56886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МАТЕРИАЛЫ\Египет\5 боги\РА copy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5698" y="188640"/>
            <a:ext cx="2704050" cy="56886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АТЕРИАЛЫ\Египет\5 боги\Собек 1 copy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26409" y="188640"/>
            <a:ext cx="2906818" cy="56886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3373" y="5891688"/>
            <a:ext cx="108012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7154" y="5908426"/>
            <a:ext cx="1944216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сЕБЕК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10481" y="5890804"/>
            <a:ext cx="1368152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ТОТ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6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МАТЕРИАЛЫ\Рим\Храм Пантеон\69559442_aa517bf68c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714" y="332656"/>
            <a:ext cx="2807126" cy="923330"/>
          </a:xfrm>
          <a:prstGeom prst="rect">
            <a:avLst/>
          </a:prstGeom>
          <a:solidFill>
            <a:schemeClr val="accent1">
              <a:lumMod val="50000"/>
              <a:alpha val="30196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  <a:lumMod val="82000"/>
                        <a:lumOff val="18000"/>
                      </a:srgbClr>
                    </a:gs>
                    <a:gs pos="48800">
                      <a:srgbClr val="E0BF76"/>
                    </a:gs>
                    <a:gs pos="100000">
                      <a:srgbClr val="FFCC66">
                        <a:shade val="100000"/>
                        <a:satMod val="115000"/>
                        <a:lumMod val="49000"/>
                        <a:lumOff val="51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Пантеон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  <a:lumMod val="82000"/>
                      <a:lumOff val="18000"/>
                    </a:srgbClr>
                  </a:gs>
                  <a:gs pos="48800">
                    <a:srgbClr val="E0BF76"/>
                  </a:gs>
                  <a:gs pos="100000">
                    <a:srgbClr val="FFCC66">
                      <a:shade val="100000"/>
                      <a:satMod val="115000"/>
                      <a:lumMod val="49000"/>
                      <a:lumOff val="51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0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МАТЕРИАЛЫ\Рим\1 Амфитеатр Колизей\4095770197_998624846e_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47"/>
          <a:stretch/>
        </p:blipFill>
        <p:spPr bwMode="auto">
          <a:xfrm>
            <a:off x="0" y="-99392"/>
            <a:ext cx="9410256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74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E:\МАТЕРИАЛЫ\Рим\Гладиаторы\gladiator_vs_lion_by_miguelcoimbra-d3470m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2" y="4149"/>
            <a:ext cx="6911439" cy="69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91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E:\МАТЕРИАЛЫ\Рим\Гладиаторы\image000188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11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6241213"/>
            <a:ext cx="165618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48064" y="3871914"/>
            <a:ext cx="3707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Надпись на латинском</a:t>
            </a:r>
          </a:p>
          <a:p>
            <a:pPr algn="ctr"/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языке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56" y="316078"/>
            <a:ext cx="4552925" cy="63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9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190" y="1412776"/>
            <a:ext cx="3865850" cy="5239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126" y="1412776"/>
            <a:ext cx="4637274" cy="5239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9993" y="260648"/>
            <a:ext cx="4830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gradFill flip="none" rotWithShape="1">
                  <a:gsLst>
                    <a:gs pos="0">
                      <a:srgbClr val="376597"/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Руины Помпей</a:t>
            </a:r>
            <a:endParaRPr lang="ru-RU" sz="5400" b="1" dirty="0">
              <a:gradFill flip="none" rotWithShape="1">
                <a:gsLst>
                  <a:gs pos="0">
                    <a:srgbClr val="376597"/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3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E:\МАТЕРИАЛЫ\Рим\Karl_Briullov,_The_Last_Day_of_Pompeii_(1827–183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6132"/>
            <a:ext cx="9144000" cy="64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59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7687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96300">
                <a:srgbClr val="386294"/>
              </a:gs>
              <a:gs pos="100000">
                <a:schemeClr val="accent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5872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838" y="404664"/>
            <a:ext cx="423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5D073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Храм</a:t>
            </a:r>
            <a:r>
              <a:rPr lang="ru-RU" sz="5400" b="1" dirty="0" smtClean="0">
                <a:gradFill flip="none" rotWithShape="1">
                  <a:gsLst>
                    <a:gs pos="0">
                      <a:srgbClr val="EDD29D">
                        <a:tint val="66000"/>
                        <a:satMod val="160000"/>
                      </a:srgbClr>
                    </a:gs>
                    <a:gs pos="50000">
                      <a:srgbClr val="EDD29D">
                        <a:tint val="44500"/>
                        <a:satMod val="160000"/>
                      </a:srgbClr>
                    </a:gs>
                    <a:gs pos="100000">
                      <a:srgbClr val="EDD29D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5400" b="1" dirty="0" smtClean="0">
                <a:solidFill>
                  <a:srgbClr val="F5D073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Луксор</a:t>
            </a:r>
          </a:p>
        </p:txBody>
      </p:sp>
    </p:spTree>
    <p:extLst>
      <p:ext uri="{BB962C8B-B14F-4D97-AF65-F5344CB8AC3E}">
        <p14:creationId xmlns:p14="http://schemas.microsoft.com/office/powerpoint/2010/main" xmlns="" val="14698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78230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" r="3738"/>
          <a:stretch/>
        </p:blipFill>
        <p:spPr>
          <a:xfrm>
            <a:off x="4716016" y="0"/>
            <a:ext cx="43091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803" y="404664"/>
            <a:ext cx="423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Фараон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3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84A7">
                  <a:shade val="30000"/>
                  <a:satMod val="115000"/>
                </a:srgbClr>
              </a:gs>
              <a:gs pos="50000">
                <a:srgbClr val="8084A7">
                  <a:shade val="67500"/>
                  <a:satMod val="115000"/>
                </a:srgbClr>
              </a:gs>
              <a:gs pos="100000">
                <a:srgbClr val="8084A7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6946"/>
            <a:ext cx="9144000" cy="6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2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0BBE9">
                  <a:shade val="30000"/>
                  <a:satMod val="115000"/>
                </a:srgbClr>
              </a:gs>
              <a:gs pos="50000">
                <a:srgbClr val="C0BBE9">
                  <a:shade val="67500"/>
                  <a:satMod val="115000"/>
                </a:srgbClr>
              </a:gs>
              <a:gs pos="100000">
                <a:srgbClr val="C0BBE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21"/>
          <a:stretch/>
        </p:blipFill>
        <p:spPr>
          <a:xfrm>
            <a:off x="251520" y="-8283"/>
            <a:ext cx="5184576" cy="6866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4601686"/>
            <a:ext cx="3096344" cy="1754326"/>
          </a:xfrm>
          <a:prstGeom prst="rect">
            <a:avLst/>
          </a:prstGeom>
          <a:solidFill>
            <a:srgbClr val="726EBA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Саркофаг </a:t>
            </a:r>
          </a:p>
          <a:p>
            <a:pPr algn="r"/>
            <a:r>
              <a:rPr lang="ru-RU" sz="5400" b="1" dirty="0" smtClean="0">
                <a:gradFill flip="none" rotWithShape="1">
                  <a:gsLst>
                    <a:gs pos="0">
                      <a:srgbClr val="FFCC66">
                        <a:shade val="30000"/>
                        <a:satMod val="115000"/>
                      </a:srgbClr>
                    </a:gs>
                    <a:gs pos="50000">
                      <a:srgbClr val="FFCC66">
                        <a:shade val="67500"/>
                        <a:satMod val="115000"/>
                      </a:srgbClr>
                    </a:gs>
                    <a:gs pos="100000">
                      <a:srgbClr val="FFCC66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 мумией </a:t>
            </a:r>
            <a:endParaRPr lang="ru-RU" sz="5400" b="1" dirty="0">
              <a:gradFill flip="none" rotWithShape="1">
                <a:gsLst>
                  <a:gs pos="0">
                    <a:srgbClr val="FFCC66">
                      <a:shade val="30000"/>
                      <a:satMod val="115000"/>
                    </a:srgbClr>
                  </a:gs>
                  <a:gs pos="50000">
                    <a:srgbClr val="FFCC66">
                      <a:shade val="67500"/>
                      <a:satMod val="115000"/>
                    </a:srgbClr>
                  </a:gs>
                  <a:gs pos="100000">
                    <a:srgbClr val="FFCC6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5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284984"/>
            <a:ext cx="3744416" cy="3340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57400" y="223882"/>
            <a:ext cx="4135080" cy="2954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3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520" y="205132"/>
            <a:ext cx="4226302" cy="64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0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E7D07D"/>
              </a:gs>
              <a:gs pos="100000">
                <a:srgbClr val="D5AF8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МАТЕРИАЛЫ\Египет\4 египетские иероглифы\6269833363_d724f56269_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88640"/>
            <a:ext cx="91440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605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340</TotalTime>
  <Words>50</Words>
  <Application>Microsoft Office PowerPoint</Application>
  <PresentationFormat>Экран (4:3)</PresentationFormat>
  <Paragraphs>29</Paragraphs>
  <Slides>36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Древний Египет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Древний Египет</dc:title>
  <dc:creator>Домашний</dc:creator>
  <cp:lastModifiedBy>revaz</cp:lastModifiedBy>
  <cp:revision>43</cp:revision>
  <dcterms:created xsi:type="dcterms:W3CDTF">2011-11-13T08:50:47Z</dcterms:created>
  <dcterms:modified xsi:type="dcterms:W3CDTF">2013-03-17T12:28:23Z</dcterms:modified>
</cp:coreProperties>
</file>