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7" r:id="rId1"/>
  </p:sldMasterIdLst>
  <p:notesMasterIdLst>
    <p:notesMasterId r:id="rId23"/>
  </p:notesMasterIdLst>
  <p:sldIdLst>
    <p:sldId id="275" r:id="rId2"/>
    <p:sldId id="278" r:id="rId3"/>
    <p:sldId id="281" r:id="rId4"/>
    <p:sldId id="282" r:id="rId5"/>
    <p:sldId id="279" r:id="rId6"/>
    <p:sldId id="276" r:id="rId7"/>
    <p:sldId id="284" r:id="rId8"/>
    <p:sldId id="285" r:id="rId9"/>
    <p:sldId id="286" r:id="rId10"/>
    <p:sldId id="259" r:id="rId11"/>
    <p:sldId id="287" r:id="rId12"/>
    <p:sldId id="288" r:id="rId13"/>
    <p:sldId id="260" r:id="rId14"/>
    <p:sldId id="262" r:id="rId15"/>
    <p:sldId id="264" r:id="rId16"/>
    <p:sldId id="266" r:id="rId17"/>
    <p:sldId id="268" r:id="rId18"/>
    <p:sldId id="273" r:id="rId19"/>
    <p:sldId id="274" r:id="rId20"/>
    <p:sldId id="271" r:id="rId21"/>
    <p:sldId id="277" r:id="rId22"/>
  </p:sldIdLst>
  <p:sldSz cx="10080625" cy="7559675"/>
  <p:notesSz cx="7559675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34" y="1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C092568A-AE89-4513-9207-5D5DED893E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0" y="0"/>
            <a:ext cx="10077450" cy="7550150"/>
            <a:chOff x="0" y="0"/>
            <a:chExt cx="5758" cy="4315"/>
          </a:xfrm>
        </p:grpSpPr>
        <p:grpSp>
          <p:nvGrpSpPr>
            <p:cNvPr id="50179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0180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181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182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183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184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0185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86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018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755650" y="1914525"/>
            <a:ext cx="8569325" cy="2117725"/>
          </a:xfrm>
        </p:spPr>
        <p:txBody>
          <a:bodyPr/>
          <a:lstStyle>
            <a:lvl1pPr>
              <a:defRPr sz="66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018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0189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504825" y="6888163"/>
            <a:ext cx="2351088" cy="523875"/>
          </a:xfrm>
        </p:spPr>
        <p:txBody>
          <a:bodyPr/>
          <a:lstStyle>
            <a:lvl1pPr>
              <a:defRPr/>
            </a:lvl1pPr>
          </a:lstStyle>
          <a:p>
            <a:fld id="{FFE84845-2A9D-4101-B7C2-7FC8468812EB}" type="datetimeFigureOut">
              <a:rPr lang="ru-RU"/>
              <a:pPr/>
              <a:t>11.03.2013</a:t>
            </a:fld>
            <a:endParaRPr lang="ru-RU"/>
          </a:p>
        </p:txBody>
      </p:sp>
      <p:sp>
        <p:nvSpPr>
          <p:cNvPr id="50190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444875" y="6891338"/>
            <a:ext cx="3190875" cy="525462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0191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24713" y="6894513"/>
            <a:ext cx="2352675" cy="525462"/>
          </a:xfrm>
        </p:spPr>
        <p:txBody>
          <a:bodyPr/>
          <a:lstStyle>
            <a:lvl1pPr>
              <a:defRPr/>
            </a:lvl1pPr>
          </a:lstStyle>
          <a:p>
            <a:fld id="{68238F6F-6CEE-4674-A1BE-9FCD5DBAFA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67417E-66BA-41E0-B647-6B7F8DE417C4}" type="datetimeFigureOut">
              <a:rPr lang="ru-RU"/>
              <a:pPr/>
              <a:t>11.03.2013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EDEB43-9454-4313-8A57-2C8FBBA8721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D220B1-BD09-4BFB-A087-EEC02C0F8B18}" type="datetimeFigureOut">
              <a:rPr lang="ru-RU"/>
              <a:pPr/>
              <a:t>11.03.2013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EF89A5-3E4A-4931-BF85-C374756B22E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A5CA90-8607-4ED3-8640-63DD076ADE7C}" type="datetimeFigureOut">
              <a:rPr lang="ru-RU"/>
              <a:pPr/>
              <a:t>11.03.2013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47FC50-01AF-46C0-82E3-A69F8D90466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79513E-640F-45BF-AEE6-749D13526E3E}" type="datetimeFigureOut">
              <a:rPr lang="ru-RU"/>
              <a:pPr/>
              <a:t>11.03.2013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9F5DE0-9689-478B-BF2D-025A0747BF6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C71FD9-F29C-4B87-8C60-B1D68069F209}" type="datetimeFigureOut">
              <a:rPr lang="ru-RU"/>
              <a:pPr/>
              <a:t>11.03.2013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944D42-2C55-421E-BD10-31B5C59676D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287327-D0D9-4FA1-B987-B145B7724F38}" type="datetimeFigureOut">
              <a:rPr lang="ru-RU"/>
              <a:pPr/>
              <a:t>11.03.2013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3A4B0C-A4EE-4847-B15E-B6E052669A8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EAA767-F8E8-4EB3-9C73-DC5C2480CE5B}" type="datetimeFigureOut">
              <a:rPr lang="ru-RU"/>
              <a:pPr/>
              <a:t>11.03.2013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2BEE90-A475-411A-B08D-2390670C425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A3908C-C17D-4CA6-BA19-CAD64B0B3795}" type="datetimeFigureOut">
              <a:rPr lang="ru-RU"/>
              <a:pPr/>
              <a:t>11.03.2013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BAC353-136C-47DC-8B79-D2C5F647C20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8945DB-3128-4F82-913B-4B70B45A9ADC}" type="datetimeFigureOut">
              <a:rPr lang="ru-RU"/>
              <a:pPr/>
              <a:t>11.03.2013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415FA2-2E0E-462F-93D2-550AE878DC9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D1D56D-3916-413D-9C65-C5FC34EC2C16}" type="datetimeFigureOut">
              <a:rPr lang="ru-RU"/>
              <a:pPr/>
              <a:t>11.03.2013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AC84F5-3EFE-456B-8322-3E84EA21414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4825" y="6891338"/>
            <a:ext cx="2351088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794" tIns="50397" rIns="100794" bIns="50397" numCol="1" anchor="b" anchorCtr="0" compatLnSpc="1">
            <a:prstTxWarp prst="textNoShape">
              <a:avLst/>
            </a:prstTxWarp>
          </a:bodyPr>
          <a:lstStyle>
            <a:lvl1pPr defTabSz="1008063">
              <a:defRPr sz="1300"/>
            </a:lvl1pPr>
          </a:lstStyle>
          <a:p>
            <a:fld id="{E6A8DACB-3977-4BA2-BD41-E6B5AEA4C958}" type="datetimeFigureOut">
              <a:rPr lang="ru-RU"/>
              <a:pPr/>
              <a:t>11.03.2013</a:t>
            </a:fld>
            <a:endParaRPr lang="ru-RU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4713" y="6888163"/>
            <a:ext cx="2352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794" tIns="50397" rIns="100794" bIns="50397" numCol="1" anchor="b" anchorCtr="0" compatLnSpc="1">
            <a:prstTxWarp prst="textNoShape">
              <a:avLst/>
            </a:prstTxWarp>
          </a:bodyPr>
          <a:lstStyle>
            <a:lvl1pPr algn="r" defTabSz="1008063">
              <a:defRPr sz="1300"/>
            </a:lvl1pPr>
          </a:lstStyle>
          <a:p>
            <a:fld id="{25087F50-13ED-4E08-B550-0EB6497426A1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49156" name="Group 4"/>
          <p:cNvGrpSpPr>
            <a:grpSpLocks/>
          </p:cNvGrpSpPr>
          <p:nvPr/>
        </p:nvGrpSpPr>
        <p:grpSpPr bwMode="auto">
          <a:xfrm>
            <a:off x="0" y="0"/>
            <a:ext cx="10077450" cy="7550150"/>
            <a:chOff x="0" y="0"/>
            <a:chExt cx="5758" cy="4315"/>
          </a:xfrm>
        </p:grpSpPr>
        <p:grpSp>
          <p:nvGrpSpPr>
            <p:cNvPr id="49157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915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5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6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6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6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916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6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916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916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4875" y="6888163"/>
            <a:ext cx="3190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794" tIns="50397" rIns="100794" bIns="50397" numCol="1" anchor="b" anchorCtr="0" compatLnSpc="1">
            <a:prstTxWarp prst="textNoShape">
              <a:avLst/>
            </a:prstTxWarp>
          </a:bodyPr>
          <a:lstStyle>
            <a:lvl1pPr algn="ctr" defTabSz="1008063">
              <a:defRPr sz="1300"/>
            </a:lvl1pPr>
          </a:lstStyle>
          <a:p>
            <a:endParaRPr lang="ru-RU"/>
          </a:p>
        </p:txBody>
      </p:sp>
      <p:sp>
        <p:nvSpPr>
          <p:cNvPr id="4916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iming>
    <p:tnLst>
      <p:par>
        <p:cTn id="1" dur="indefinite" restart="never" nodeType="tmRoot"/>
      </p:par>
    </p:tnLst>
  </p:timing>
  <p:txStyles>
    <p:titleStyle>
      <a:lvl1pPr algn="ctr" defTabSz="1008063" rtl="0" fontAlgn="base">
        <a:spcBef>
          <a:spcPct val="0"/>
        </a:spcBef>
        <a:spcAft>
          <a:spcPct val="0"/>
        </a:spcAft>
        <a:defRPr sz="49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1008063" rtl="0" fontAlgn="base">
        <a:spcBef>
          <a:spcPct val="0"/>
        </a:spcBef>
        <a:spcAft>
          <a:spcPct val="0"/>
        </a:spcAft>
        <a:defRPr sz="49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defTabSz="1008063" rtl="0" fontAlgn="base">
        <a:spcBef>
          <a:spcPct val="0"/>
        </a:spcBef>
        <a:spcAft>
          <a:spcPct val="0"/>
        </a:spcAft>
        <a:defRPr sz="49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defTabSz="1008063" rtl="0" fontAlgn="base">
        <a:spcBef>
          <a:spcPct val="0"/>
        </a:spcBef>
        <a:spcAft>
          <a:spcPct val="0"/>
        </a:spcAft>
        <a:defRPr sz="49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defTabSz="1008063" rtl="0" fontAlgn="base">
        <a:spcBef>
          <a:spcPct val="0"/>
        </a:spcBef>
        <a:spcAft>
          <a:spcPct val="0"/>
        </a:spcAft>
        <a:defRPr sz="49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defTabSz="1008063" rtl="0" fontAlgn="base">
        <a:spcBef>
          <a:spcPct val="0"/>
        </a:spcBef>
        <a:spcAft>
          <a:spcPct val="0"/>
        </a:spcAft>
        <a:defRPr sz="49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defTabSz="1008063" rtl="0" fontAlgn="base">
        <a:spcBef>
          <a:spcPct val="0"/>
        </a:spcBef>
        <a:spcAft>
          <a:spcPct val="0"/>
        </a:spcAft>
        <a:defRPr sz="49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defTabSz="1008063" rtl="0" fontAlgn="base">
        <a:spcBef>
          <a:spcPct val="0"/>
        </a:spcBef>
        <a:spcAft>
          <a:spcPct val="0"/>
        </a:spcAft>
        <a:defRPr sz="49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defTabSz="1008063" rtl="0" fontAlgn="base">
        <a:spcBef>
          <a:spcPct val="0"/>
        </a:spcBef>
        <a:spcAft>
          <a:spcPct val="0"/>
        </a:spcAft>
        <a:defRPr sz="49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77825" indent="-377825" algn="l" defTabSz="1008063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819150" indent="-315913" algn="l" defTabSz="1008063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31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260475" indent="-252413" algn="l" defTabSz="1008063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763713" indent="-252413" algn="l" defTabSz="1008063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268538" indent="-252413" algn="l" defTabSz="1008063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725738" indent="-252413" algn="l" defTabSz="1008063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182938" indent="-252413" algn="l" defTabSz="1008063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640138" indent="-252413" algn="l" defTabSz="1008063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4097338" indent="-252413" algn="l" defTabSz="1008063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31800" y="2339975"/>
            <a:ext cx="9069388" cy="1260475"/>
          </a:xfrm>
        </p:spPr>
        <p:txBody>
          <a:bodyPr lIns="0" tIns="0" rIns="0" bIns="0"/>
          <a:lstStyle/>
          <a:p>
            <a:r>
              <a:rPr lang="ru-RU">
                <a:latin typeface="Arial Narrow" pitchFamily="34" charset="0"/>
              </a:rPr>
              <a:t>Урок</a:t>
            </a:r>
            <a:br>
              <a:rPr lang="ru-RU">
                <a:latin typeface="Arial Narrow" pitchFamily="34" charset="0"/>
              </a:rPr>
            </a:br>
            <a:r>
              <a:rPr lang="ru-RU">
                <a:latin typeface="Arial Narrow" pitchFamily="34" charset="0"/>
              </a:rPr>
              <a:t> с использованием технологии</a:t>
            </a:r>
            <a:br>
              <a:rPr lang="ru-RU">
                <a:latin typeface="Arial Narrow" pitchFamily="34" charset="0"/>
              </a:rPr>
            </a:br>
            <a:r>
              <a:rPr lang="ru-RU">
                <a:latin typeface="Arial Narrow" pitchFamily="34" charset="0"/>
              </a:rPr>
              <a:t>дебатов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tIns="0" rIns="0" bIns="0"/>
          <a:lstStyle/>
          <a:p>
            <a:r>
              <a:rPr lang="ru-RU" sz="4700" b="0">
                <a:latin typeface="Times New Roman" pitchFamily="18" charset="0"/>
              </a:rPr>
              <a:t>Как  правильно понять исходный текст.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0" tIns="28224" rIns="0" bIns="0"/>
          <a:lstStyle/>
          <a:p>
            <a:pPr marL="671513" indent="-671513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3400" b="1">
                <a:latin typeface="Times New Roman" pitchFamily="18" charset="0"/>
              </a:rPr>
              <a:t>О чем текст? (Ты увидишь тему).</a:t>
            </a:r>
          </a:p>
          <a:p>
            <a:pPr marL="671513" indent="-671513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3400" b="1">
                <a:latin typeface="Times New Roman" pitchFamily="18" charset="0"/>
              </a:rPr>
              <a:t>Какие вопросы рассматривает автор? (Ты найдешь проблемы).</a:t>
            </a:r>
          </a:p>
          <a:p>
            <a:pPr marL="671513" indent="-671513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3400" b="1">
                <a:latin typeface="Times New Roman" pitchFamily="18" charset="0"/>
              </a:rPr>
              <a:t>Над каким вопросом автор рассуждает больше всего? (Ты найдешь основную проблему текста)</a:t>
            </a:r>
          </a:p>
          <a:p>
            <a:pPr marL="671513" indent="-671513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3400" b="1">
                <a:latin typeface="Times New Roman" pitchFamily="18" charset="0"/>
              </a:rPr>
              <a:t>Зачем автор написал текст? Что он хочет сказать читателю? Как сам автор отвечает на поставленные вопросы? (Это поможет тебе понять авторскую позицию)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 idx="4294967295"/>
          </p:nvPr>
        </p:nvSpPr>
        <p:spPr/>
        <p:txBody>
          <a:bodyPr lIns="0" tIns="0" rIns="0" bIns="0"/>
          <a:lstStyle/>
          <a:p>
            <a:r>
              <a:rPr lang="ru-RU">
                <a:latin typeface="Arial Black" pitchFamily="34" charset="0"/>
              </a:rPr>
              <a:t>Тезис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4294967295"/>
          </p:nvPr>
        </p:nvSpPr>
        <p:spPr/>
        <p:txBody>
          <a:bodyPr lIns="0" tIns="28224" rIns="0" bIns="0"/>
          <a:lstStyle/>
          <a:p>
            <a:pPr>
              <a:buFont typeface="Wingdings" pitchFamily="2" charset="2"/>
              <a:buNone/>
            </a:pPr>
            <a:r>
              <a:rPr lang="ru-RU" b="1"/>
              <a:t>“ На выбор подростками своих жизненных приоритетов сегодня влияют целевые установки общества; большое влияние оказывает телевидение, круг общения; на первом месте у юного поколения - хорошая работа, карьера и образование. </a:t>
            </a:r>
            <a:br>
              <a:rPr lang="ru-RU" b="1"/>
            </a:br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 idx="4294967295"/>
          </p:nvPr>
        </p:nvSpPr>
        <p:spPr/>
        <p:txBody>
          <a:bodyPr lIns="0" tIns="0" rIns="0" bIns="0"/>
          <a:lstStyle/>
          <a:p>
            <a:r>
              <a:rPr lang="ru-RU">
                <a:latin typeface="Arial Black" pitchFamily="34" charset="0"/>
              </a:rPr>
              <a:t>Антитезис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4294967295"/>
          </p:nvPr>
        </p:nvSpPr>
        <p:spPr/>
        <p:txBody>
          <a:bodyPr lIns="0" tIns="28224" rIns="0" bIns="0"/>
          <a:lstStyle/>
          <a:p>
            <a:endParaRPr lang="ru-RU" b="1"/>
          </a:p>
          <a:p>
            <a:pPr>
              <a:buFont typeface="Wingdings" pitchFamily="2" charset="2"/>
              <a:buNone/>
            </a:pPr>
            <a:r>
              <a:rPr lang="ru-RU" b="1"/>
              <a:t>        Целевые   установки    общества,</a:t>
            </a:r>
          </a:p>
          <a:p>
            <a:pPr>
              <a:buFont typeface="Wingdings" pitchFamily="2" charset="2"/>
              <a:buNone/>
            </a:pPr>
            <a:r>
              <a:rPr lang="ru-RU" b="1"/>
              <a:t>        телевидение,    круг общения </a:t>
            </a:r>
          </a:p>
          <a:p>
            <a:pPr>
              <a:buFont typeface="Wingdings" pitchFamily="2" charset="2"/>
              <a:buNone/>
            </a:pPr>
            <a:r>
              <a:rPr lang="ru-RU" b="1"/>
              <a:t>        не оказывают большого влияния</a:t>
            </a:r>
          </a:p>
          <a:p>
            <a:pPr>
              <a:buFont typeface="Wingdings" pitchFamily="2" charset="2"/>
              <a:buNone/>
            </a:pPr>
            <a:r>
              <a:rPr lang="ru-RU" b="1"/>
              <a:t>         на выбор подростками </a:t>
            </a:r>
          </a:p>
          <a:p>
            <a:pPr>
              <a:buFont typeface="Wingdings" pitchFamily="2" charset="2"/>
              <a:buNone/>
            </a:pPr>
            <a:r>
              <a:rPr lang="ru-RU" b="1"/>
              <a:t>         жизненных приоритетов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tIns="0" rIns="0" bIns="0"/>
          <a:lstStyle/>
          <a:p>
            <a:r>
              <a:rPr lang="ru-RU" b="0"/>
              <a:t>План сочинения-рассуждения.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1011238" y="1835150"/>
            <a:ext cx="9069387" cy="4987925"/>
          </a:xfrm>
        </p:spPr>
        <p:txBody>
          <a:bodyPr lIns="0" tIns="28224" rIns="0" bIns="0"/>
          <a:lstStyle/>
          <a:p>
            <a:pPr marL="671513" indent="-671513">
              <a:lnSpc>
                <a:spcPct val="90000"/>
              </a:lnSpc>
            </a:pPr>
            <a:r>
              <a:rPr lang="ru-RU" b="1"/>
              <a:t>Вступление с формулировкой проблемы, поднятой автором в тексте.</a:t>
            </a:r>
          </a:p>
          <a:p>
            <a:pPr marL="671513" indent="-671513">
              <a:lnSpc>
                <a:spcPct val="90000"/>
              </a:lnSpc>
            </a:pPr>
            <a:r>
              <a:rPr lang="ru-RU" b="1"/>
              <a:t>Комментарий к сформулированной проблеме исходного текста.</a:t>
            </a:r>
          </a:p>
          <a:p>
            <a:pPr marL="671513" indent="-671513">
              <a:lnSpc>
                <a:spcPct val="90000"/>
              </a:lnSpc>
            </a:pPr>
            <a:r>
              <a:rPr lang="ru-RU" b="1"/>
              <a:t>Отражение позиции автора.</a:t>
            </a:r>
          </a:p>
          <a:p>
            <a:pPr marL="671513" indent="-671513">
              <a:lnSpc>
                <a:spcPct val="90000"/>
              </a:lnSpc>
            </a:pPr>
            <a:r>
              <a:rPr lang="ru-RU" b="1"/>
              <a:t>Собственное мнение по проблеме, обоснованное 2-3 аргументами.</a:t>
            </a:r>
          </a:p>
          <a:p>
            <a:pPr marL="671513" indent="-671513">
              <a:lnSpc>
                <a:spcPct val="90000"/>
              </a:lnSpc>
            </a:pPr>
            <a:r>
              <a:rPr lang="ru-RU" b="1"/>
              <a:t>Заключение.</a:t>
            </a:r>
          </a:p>
        </p:txBody>
      </p:sp>
      <p:pic>
        <p:nvPicPr>
          <p:cNvPr id="16388" name="Picture 12" descr="i0112rp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938" y="6796088"/>
            <a:ext cx="904875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755650"/>
            <a:ext cx="9069387" cy="1368425"/>
          </a:xfrm>
        </p:spPr>
        <p:txBody>
          <a:bodyPr lIns="0" tIns="0" rIns="0" bIns="0"/>
          <a:lstStyle/>
          <a:p>
            <a:r>
              <a:rPr lang="ru-RU"/>
              <a:t>Проблема, рассматриваемая автором, может быть:</a:t>
            </a:r>
          </a:p>
        </p:txBody>
      </p:sp>
      <p:sp>
        <p:nvSpPr>
          <p:cNvPr id="17411" name="Rectangle 7"/>
          <p:cNvSpPr>
            <a:spLocks noChangeArrowheads="1"/>
          </p:cNvSpPr>
          <p:nvPr/>
        </p:nvSpPr>
        <p:spPr bwMode="auto">
          <a:xfrm>
            <a:off x="863600" y="1917700"/>
            <a:ext cx="4525963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 anchor="ctr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600" b="1"/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600" b="1"/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600" b="1"/>
              <a:t>общественно значимой;</a:t>
            </a:r>
            <a:endParaRPr lang="ru-RU" sz="2600"/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600" b="1"/>
              <a:t>• злободневной;</a:t>
            </a:r>
            <a:endParaRPr lang="ru-RU" sz="2600"/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600" b="1"/>
              <a:t>• актуальной;</a:t>
            </a:r>
            <a:endParaRPr lang="ru-RU" sz="2600"/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600" b="1"/>
              <a:t>• насущной;</a:t>
            </a:r>
            <a:endParaRPr lang="ru-RU" sz="2600"/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600" b="1"/>
              <a:t>• острой;</a:t>
            </a:r>
            <a:endParaRPr lang="ru-RU" sz="2600"/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600" b="1"/>
              <a:t>• важной;</a:t>
            </a:r>
            <a:endParaRPr lang="ru-RU" sz="2600"/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600" b="1"/>
              <a:t>• серьезной;</a:t>
            </a:r>
            <a:endParaRPr lang="ru-RU" sz="2600"/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600" b="1"/>
              <a:t>• спорной;</a:t>
            </a:r>
          </a:p>
        </p:txBody>
      </p:sp>
      <p:sp>
        <p:nvSpPr>
          <p:cNvPr id="17412" name="Rectangle 8"/>
          <p:cNvSpPr>
            <a:spLocks noChangeArrowheads="1"/>
          </p:cNvSpPr>
          <p:nvPr/>
        </p:nvSpPr>
        <p:spPr bwMode="auto">
          <a:xfrm>
            <a:off x="6119813" y="868363"/>
            <a:ext cx="3730625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 anchor="ctr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600" b="1"/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600" b="1"/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600" b="1"/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600" b="1"/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600" b="1"/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600" b="1"/>
              <a:t>• основной;</a:t>
            </a:r>
            <a:endParaRPr lang="ru-RU" sz="2600"/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600" b="1"/>
              <a:t>• глубокой;</a:t>
            </a:r>
            <a:endParaRPr lang="ru-RU" sz="2600"/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600" b="1"/>
              <a:t>• назревшей;</a:t>
            </a:r>
            <a:endParaRPr lang="ru-RU" sz="2600"/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600" b="1"/>
              <a:t>• неразрешимой;</a:t>
            </a:r>
            <a:endParaRPr lang="ru-RU" sz="2600"/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600" b="1"/>
              <a:t>• наболевшей;</a:t>
            </a:r>
            <a:endParaRPr lang="ru-RU" sz="2600"/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600" b="1"/>
              <a:t>• • жгучей;</a:t>
            </a:r>
            <a:endParaRPr lang="ru-RU" sz="2600"/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600" b="1"/>
              <a:t>• тяжелой и т.д.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tIns="0" rIns="0" bIns="0"/>
          <a:lstStyle/>
          <a:p>
            <a:r>
              <a:rPr lang="ru-RU"/>
              <a:t>Вступление может быть написано в форме: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792163" y="1692275"/>
            <a:ext cx="8763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 anchor="ctr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600" b="1"/>
              <a:t>1) лирического размышления;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719138" y="2413000"/>
            <a:ext cx="8291512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 anchor="ctr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600" b="1"/>
              <a:t>2) ряда риторических вопросов, созвучных проблеме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595313" y="3570288"/>
            <a:ext cx="8923337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 anchor="ctr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600" b="1"/>
              <a:t>3) рассуждения о заглавии, которое ты бы дал данному тексту;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595313" y="4960938"/>
            <a:ext cx="9485312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 anchor="ctr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600" b="1"/>
              <a:t>4) диалога с воображаемым собеседником о проблеме текста;</a:t>
            </a: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595313" y="6034088"/>
            <a:ext cx="707072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 anchor="ctr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600" b="1"/>
              <a:t>5) именительного темы.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/>
      <p:bldP spid="30726" grpId="0"/>
      <p:bldP spid="30727" grpId="0"/>
      <p:bldP spid="30728" grpId="0"/>
      <p:bldP spid="307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36563" y="287338"/>
            <a:ext cx="9072562" cy="1258887"/>
          </a:xfrm>
        </p:spPr>
        <p:txBody>
          <a:bodyPr lIns="0" tIns="0" rIns="0" bIns="0"/>
          <a:lstStyle/>
          <a:p>
            <a:r>
              <a:rPr lang="ru-RU" sz="4500"/>
              <a:t>Начиная комментировать проблему, ты можешь указать: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2206625"/>
            <a:ext cx="10080625" cy="494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 anchor="ctr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000" b="1"/>
              <a:t>1) насколько злободневна проблема;</a:t>
            </a:r>
            <a:endParaRPr lang="ru-RU" sz="2000"/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000" b="1"/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000" b="1"/>
              <a:t>2) что делает ее злободневной;</a:t>
            </a:r>
            <a:endParaRPr lang="ru-RU" sz="2000"/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000" b="1"/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000" b="1"/>
              <a:t>3) традиционна ли эта проблема или нова;</a:t>
            </a:r>
            <a:endParaRPr lang="ru-RU" sz="2000"/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000" b="1"/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000" b="1"/>
              <a:t>4) если традиционна, то какие точки зрения есть по ее поводу;</a:t>
            </a:r>
            <a:endParaRPr lang="ru-RU" sz="2000"/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000" b="1"/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000" b="1"/>
              <a:t>5) если нова, то что стало причиной ее появления; жизнеспособна ли она (прогноз на будущее); объясни, что позволяет тебе сделать такие выводы;</a:t>
            </a:r>
            <a:endParaRPr lang="ru-RU" sz="2000"/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000" b="1"/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000" b="1"/>
              <a:t>6) как удалось автору привлечь внимание к данной проблеме;</a:t>
            </a:r>
            <a:endParaRPr lang="ru-RU" sz="2000"/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000" b="1"/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000" b="1"/>
              <a:t>7) как характеризует автора выбор данной проблемы (настоящий гражданин своего Отечества; не безразличный наблюдатель, а человек активной жизненной позиции; глубокий знаток человеческой души и т.д.)</a:t>
            </a:r>
            <a:endParaRPr lang="ru-RU" sz="2000"/>
          </a:p>
          <a:p>
            <a: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8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8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48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8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8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48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48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48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48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48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48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48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tIns="0" rIns="0" bIns="0"/>
          <a:lstStyle/>
          <a:p>
            <a:r>
              <a:rPr lang="ru-RU">
                <a:solidFill>
                  <a:schemeClr val="tx1"/>
                </a:solidFill>
              </a:rPr>
              <a:t>Формулировка позиции автора</a:t>
            </a:r>
            <a:r>
              <a:rPr lang="ru-RU">
                <a:solidFill>
                  <a:srgbClr val="00FF00"/>
                </a:solidFill>
              </a:rPr>
              <a:t>:</a:t>
            </a:r>
          </a:p>
        </p:txBody>
      </p:sp>
      <p:sp>
        <p:nvSpPr>
          <p:cNvPr id="20483" name="Rectangle 7"/>
          <p:cNvSpPr>
            <a:spLocks noChangeArrowheads="1"/>
          </p:cNvSpPr>
          <p:nvPr/>
        </p:nvSpPr>
        <p:spPr bwMode="auto">
          <a:xfrm>
            <a:off x="0" y="1384300"/>
            <a:ext cx="10080625" cy="570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 anchor="ctr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ru-RU" sz="2200" b="1" i="1"/>
              <a:t>По мнению автора, …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ru-RU" sz="2200" b="1" i="1"/>
              <a:t>Публицист убеждён в том, что…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ru-RU" sz="2200" b="1" i="1"/>
              <a:t>Глубже понять идею текста помогает чётко сформулированная авторская позиция: …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ru-RU" sz="2200" b="1" i="1"/>
              <a:t>Для того чтобы повлиять на убеждения читателей, автор использует специально подобранные изобразительно-выразительные средства русского языка…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ru-RU" sz="2200" b="1" i="1"/>
              <a:t>Слова автора «…» отражают основную идею. Автор призывает нас к …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ru-RU" sz="2200" b="1" i="1"/>
              <a:t>В своих рассуждениях о … автор убедителен и доказателен. По его мнению, «…»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ru-RU" sz="2200" b="1" i="1"/>
              <a:t>Автор убеждает читателя в том, что…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ru-RU" sz="2200" b="1" i="1"/>
              <a:t>Авторскую позицию нельзя не увидеть в…</a:t>
            </a:r>
          </a:p>
          <a:p>
            <a:pPr eaLnBrk="0" hangingPunct="0">
              <a:lnSpc>
                <a:spcPct val="93000"/>
              </a:lnSpc>
              <a:buClr>
                <a:srgbClr val="000000"/>
              </a:buClr>
              <a:buSzPct val="100000"/>
              <a:buFontTx/>
              <a:buChar char="•"/>
            </a:pPr>
            <a:endParaRPr lang="ru-RU" sz="2200" b="1" i="1"/>
          </a:p>
        </p:txBody>
      </p:sp>
      <p:pic>
        <p:nvPicPr>
          <p:cNvPr id="20484" name="Picture 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0025" y="5368925"/>
            <a:ext cx="1974850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04825" y="541338"/>
            <a:ext cx="9072563" cy="1020762"/>
          </a:xfrm>
        </p:spPr>
        <p:txBody>
          <a:bodyPr lIns="0" tIns="0" rIns="0" bIns="0">
            <a:normAutofit/>
          </a:bodyPr>
          <a:lstStyle/>
          <a:p>
            <a:r>
              <a:rPr lang="ru-RU" sz="4500"/>
              <a:t>Изложение собственной точки зрения:</a:t>
            </a:r>
          </a:p>
        </p:txBody>
      </p:sp>
      <p:sp>
        <p:nvSpPr>
          <p:cNvPr id="21507" name="Rectangle 8"/>
          <p:cNvSpPr>
            <a:spLocks noChangeArrowheads="1"/>
          </p:cNvSpPr>
          <p:nvPr/>
        </p:nvSpPr>
        <p:spPr bwMode="auto">
          <a:xfrm>
            <a:off x="719138" y="1095375"/>
            <a:ext cx="9361487" cy="570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 anchor="ctr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200" b="1" i="1"/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200" b="1" i="1"/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200" b="1" i="1"/>
              <a:t>Я полностью согласен с автором…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200" b="1" i="1"/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200" b="1" i="1"/>
              <a:t>Проблемы, поднятые автором, злободневны и актуальны. Мне, как и автору, представляется правомерным убеждение в том, что…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200" b="1" i="1"/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200" b="1" i="1"/>
              <a:t>Как и автор, я убеждён в том, что…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200" b="1" i="1"/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200" b="1" i="1"/>
              <a:t>Безусловно, нельзя не признать правоту автора…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200" b="1" i="1"/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200" b="1" i="1"/>
              <a:t>Нельзя не согласиться с автором…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200" b="1" i="1"/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200" b="1" i="1"/>
              <a:t>Позиция автора представляется мне убедительной, потому что…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611188"/>
            <a:ext cx="9069387" cy="1584325"/>
          </a:xfrm>
        </p:spPr>
        <p:txBody>
          <a:bodyPr lIns="0" tIns="0" rIns="0" bIns="0"/>
          <a:lstStyle/>
          <a:p>
            <a:r>
              <a:rPr lang="ru-RU" b="0"/>
              <a:t>Заключение может быть написано в форме:</a:t>
            </a:r>
          </a:p>
        </p:txBody>
      </p:sp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655638" y="3068638"/>
            <a:ext cx="7118350" cy="142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>
            <a:spAutoFit/>
          </a:bodyPr>
          <a:lstStyle/>
          <a:p>
            <a:pPr marL="377825" indent="-377825" hangingPunct="0">
              <a:lnSpc>
                <a:spcPct val="93000"/>
              </a:lnSpc>
              <a:buClr>
                <a:srgbClr val="000000"/>
              </a:buClr>
              <a:buSzPct val="100000"/>
              <a:buFontTx/>
              <a:buAutoNum type="arabicPeriod"/>
            </a:pPr>
            <a:r>
              <a:rPr lang="ru-RU" sz="3100" b="1"/>
              <a:t>Вывод-впечатление.</a:t>
            </a:r>
          </a:p>
          <a:p>
            <a:pPr marL="377825" indent="-377825" hangingPunct="0">
              <a:lnSpc>
                <a:spcPct val="93000"/>
              </a:lnSpc>
              <a:buClr>
                <a:srgbClr val="000000"/>
              </a:buClr>
              <a:buSzPct val="100000"/>
              <a:buFontTx/>
              <a:buAutoNum type="arabicPeriod"/>
            </a:pPr>
            <a:r>
              <a:rPr lang="ru-RU" sz="3100" b="1"/>
              <a:t>Ответ на вопрос.</a:t>
            </a:r>
          </a:p>
          <a:p>
            <a:pPr marL="377825" indent="-377825" hangingPunct="0">
              <a:lnSpc>
                <a:spcPct val="93000"/>
              </a:lnSpc>
              <a:buClr>
                <a:srgbClr val="000000"/>
              </a:buClr>
              <a:buSzPct val="100000"/>
              <a:buFontTx/>
              <a:buAutoNum type="arabicPeriod"/>
            </a:pPr>
            <a:r>
              <a:rPr lang="ru-RU" sz="3100" b="1"/>
              <a:t>Призыв к действию</a:t>
            </a:r>
            <a:r>
              <a:rPr lang="ru-RU" sz="310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 idx="4294967295"/>
          </p:nvPr>
        </p:nvSpPr>
        <p:spPr/>
        <p:txBody>
          <a:bodyPr lIns="0" tIns="0" rIns="0" bIns="0"/>
          <a:lstStyle/>
          <a:p>
            <a:r>
              <a:rPr lang="ru-RU" b="0">
                <a:solidFill>
                  <a:schemeClr val="tx1"/>
                </a:solidFill>
              </a:rPr>
              <a:t>Дискуссия</a:t>
            </a:r>
            <a:r>
              <a:rPr lang="ru-RU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4099" name="Прямоугольник 2"/>
          <p:cNvSpPr>
            <a:spLocks noChangeArrowheads="1"/>
          </p:cNvSpPr>
          <p:nvPr/>
        </p:nvSpPr>
        <p:spPr bwMode="auto">
          <a:xfrm>
            <a:off x="1223963" y="1763713"/>
            <a:ext cx="7777162" cy="474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3200" i="1"/>
              <a:t>Обсуждение </a:t>
            </a:r>
            <a:r>
              <a:rPr lang="en-US" sz="3200" i="1"/>
              <a:t>  </a:t>
            </a:r>
            <a:r>
              <a:rPr lang="ru-RU" sz="3200" i="1"/>
              <a:t>какого-нибудь </a:t>
            </a:r>
            <a:r>
              <a:rPr lang="en-US" sz="3200" i="1"/>
              <a:t>    </a:t>
            </a:r>
            <a:r>
              <a:rPr lang="ru-RU" sz="3200" i="1"/>
              <a:t>спорного вопроса для выяснения </a:t>
            </a:r>
            <a:r>
              <a:rPr lang="en-US" sz="3200" i="1"/>
              <a:t> </a:t>
            </a:r>
            <a:r>
              <a:rPr lang="ru-RU" sz="3200" i="1"/>
              <a:t>разных точек зрения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3200" i="1"/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3200" b="1" i="1"/>
              <a:t>Дебаты</a:t>
            </a:r>
            <a:r>
              <a:rPr lang="ru-RU" sz="3200" i="1"/>
              <a:t>- обсуждение вопроса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3200" i="1"/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4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 idx="4294967295"/>
          </p:nvPr>
        </p:nvSpPr>
        <p:spPr/>
        <p:txBody>
          <a:bodyPr lIns="0" tIns="0" rIns="0" bIns="0"/>
          <a:lstStyle/>
          <a:p>
            <a:r>
              <a:rPr lang="ru-RU"/>
              <a:t>Книги о молодёжи</a:t>
            </a:r>
          </a:p>
        </p:txBody>
      </p:sp>
      <p:pic>
        <p:nvPicPr>
          <p:cNvPr id="23555" name="Рисунок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2525" y="1547813"/>
            <a:ext cx="7704138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 idx="4294967295"/>
          </p:nvPr>
        </p:nvSpPr>
        <p:spPr/>
        <p:txBody>
          <a:bodyPr lIns="0" tIns="0" rIns="0" bIns="0"/>
          <a:lstStyle/>
          <a:p>
            <a:endParaRPr lang="ru-RU"/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5625" y="1619250"/>
            <a:ext cx="381635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 idx="4294967295"/>
          </p:nvPr>
        </p:nvSpPr>
        <p:spPr/>
        <p:txBody>
          <a:bodyPr lIns="0" tIns="0" rIns="0" bIns="0"/>
          <a:lstStyle/>
          <a:p>
            <a:r>
              <a:rPr lang="ru-RU" sz="4500"/>
              <a:t>Основные элементы технологии дебатов</a:t>
            </a:r>
          </a:p>
        </p:txBody>
      </p:sp>
      <p:sp>
        <p:nvSpPr>
          <p:cNvPr id="5123" name="Прямоугольник 2"/>
          <p:cNvSpPr>
            <a:spLocks noChangeArrowheads="1"/>
          </p:cNvSpPr>
          <p:nvPr/>
        </p:nvSpPr>
        <p:spPr bwMode="auto">
          <a:xfrm>
            <a:off x="1008063" y="1692275"/>
            <a:ext cx="8208962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b="1"/>
              <a:t>1. </a:t>
            </a:r>
            <a:r>
              <a:rPr lang="ru-RU" b="1" u="sng"/>
              <a:t>Тема</a:t>
            </a:r>
            <a:r>
              <a:rPr lang="ru-RU" b="1"/>
              <a:t>. В "Дебатах" тема     формулируется в виде  утверждения </a:t>
            </a:r>
          </a:p>
        </p:txBody>
      </p:sp>
      <p:sp>
        <p:nvSpPr>
          <p:cNvPr id="5124" name="Прямоугольник 3"/>
          <p:cNvSpPr>
            <a:spLocks noChangeArrowheads="1"/>
          </p:cNvSpPr>
          <p:nvPr/>
        </p:nvSpPr>
        <p:spPr bwMode="auto">
          <a:xfrm>
            <a:off x="1079500" y="2339975"/>
            <a:ext cx="78486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/>
              <a:t>(2. </a:t>
            </a:r>
            <a:r>
              <a:rPr lang="ru-RU" b="1" u="sng"/>
              <a:t>Утверждающая сторона</a:t>
            </a:r>
            <a:r>
              <a:rPr lang="ru-RU" b="1"/>
              <a:t>. В дебатах спикеры утверждающей стороны утверждение формулировки темы</a:t>
            </a:r>
            <a:r>
              <a:rPr lang="ru-RU"/>
              <a:t>,</a:t>
            </a:r>
          </a:p>
        </p:txBody>
      </p:sp>
      <p:sp>
        <p:nvSpPr>
          <p:cNvPr id="5125" name="Прямоугольник 4"/>
          <p:cNvSpPr>
            <a:spLocks noChangeArrowheads="1"/>
          </p:cNvSpPr>
          <p:nvPr/>
        </p:nvSpPr>
        <p:spPr bwMode="auto">
          <a:xfrm>
            <a:off x="1079500" y="3851275"/>
            <a:ext cx="79216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/>
              <a:t>3</a:t>
            </a:r>
            <a:r>
              <a:rPr lang="ru-RU" b="1"/>
              <a:t>. </a:t>
            </a:r>
            <a:r>
              <a:rPr lang="ru-RU" b="1" u="sng"/>
              <a:t>Отрицающая сторона</a:t>
            </a:r>
            <a:r>
              <a:rPr lang="ru-RU" b="1"/>
              <a:t>. Спикеры отрицающей стороны хотят доказать судье, что позиция утверждающей стороны неверна. </a:t>
            </a:r>
          </a:p>
        </p:txBody>
      </p:sp>
      <p:sp>
        <p:nvSpPr>
          <p:cNvPr id="5126" name="Прямоугольник 6"/>
          <p:cNvSpPr>
            <a:spLocks noChangeArrowheads="1"/>
          </p:cNvSpPr>
          <p:nvPr/>
        </p:nvSpPr>
        <p:spPr bwMode="auto">
          <a:xfrm>
            <a:off x="1079500" y="5364163"/>
            <a:ext cx="7848600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/>
              <a:t>4</a:t>
            </a:r>
            <a:r>
              <a:rPr lang="ru-RU" b="1"/>
              <a:t>. </a:t>
            </a:r>
            <a:r>
              <a:rPr lang="ru-RU" b="1" u="sng"/>
              <a:t>Аргументы</a:t>
            </a:r>
            <a:r>
              <a:rPr lang="ru-RU" b="1"/>
              <a:t>. С помощью аргументации вы сможете убедить судью, что ваша позиция по поводу темы - наилучшая. Аргументы могут быть либо слабыми, либо сильными</a:t>
            </a:r>
            <a:r>
              <a:rPr lang="ru-RU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 idx="4294967295"/>
          </p:nvPr>
        </p:nvSpPr>
        <p:spPr/>
        <p:txBody>
          <a:bodyPr lIns="0" tIns="0" rIns="0" bIns="0"/>
          <a:lstStyle/>
          <a:p>
            <a:r>
              <a:rPr lang="ru-RU"/>
              <a:t>Основные элементы технологии дебатов</a:t>
            </a:r>
          </a:p>
        </p:txBody>
      </p:sp>
      <p:sp>
        <p:nvSpPr>
          <p:cNvPr id="6147" name="Прямоугольник 2"/>
          <p:cNvSpPr>
            <a:spLocks noChangeArrowheads="1"/>
          </p:cNvSpPr>
          <p:nvPr/>
        </p:nvSpPr>
        <p:spPr bwMode="auto">
          <a:xfrm>
            <a:off x="1079500" y="1835150"/>
            <a:ext cx="8208963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i="1">
                <a:latin typeface="Arial Rounded MT Bold" pitchFamily="34" charset="0"/>
              </a:rPr>
              <a:t>5</a:t>
            </a:r>
            <a:r>
              <a:rPr lang="ru-RU" sz="2000" b="1" i="1">
                <a:latin typeface="Arial Rounded MT Bold" pitchFamily="34" charset="0"/>
              </a:rPr>
              <a:t>. </a:t>
            </a:r>
            <a:r>
              <a:rPr lang="ru-RU" sz="2000" b="1" i="1" u="sng">
                <a:latin typeface="Arial Rounded MT Bold" pitchFamily="34" charset="0"/>
              </a:rPr>
              <a:t>Поддержка и доказательства</a:t>
            </a:r>
            <a:r>
              <a:rPr lang="ru-RU" sz="2000" b="1" i="1">
                <a:latin typeface="Arial Rounded MT Bold" pitchFamily="34" charset="0"/>
              </a:rPr>
              <a:t>. Вместе с аргументами участники дебатов должны представить судье свидетельства (цитаты, факты, статистические данные), поддерживающие их позицию. </a:t>
            </a:r>
          </a:p>
        </p:txBody>
      </p:sp>
      <p:sp>
        <p:nvSpPr>
          <p:cNvPr id="6148" name="Прямоугольник 3"/>
          <p:cNvSpPr>
            <a:spLocks noChangeArrowheads="1"/>
          </p:cNvSpPr>
          <p:nvPr/>
        </p:nvSpPr>
        <p:spPr bwMode="auto">
          <a:xfrm>
            <a:off x="1152525" y="3851275"/>
            <a:ext cx="7920038" cy="205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/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/>
              <a:t>.</a:t>
            </a:r>
            <a:r>
              <a:rPr lang="ru-RU" b="1"/>
              <a:t>6 </a:t>
            </a:r>
            <a:r>
              <a:rPr lang="ru-RU" sz="2000" b="1" u="sng"/>
              <a:t>Перекрестные вопросы</a:t>
            </a:r>
            <a:r>
              <a:rPr lang="ru-RU" sz="2000" b="1"/>
              <a:t>. 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000" b="1"/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000" b="1"/>
              <a:t>Большинство видов дебатов (но не все) предоставляют каждому участнику возможность отвечать на вопросы спикера-оппонента</a:t>
            </a:r>
            <a:r>
              <a:rPr lang="ru-RU" b="1"/>
              <a:t>. </a:t>
            </a:r>
          </a:p>
        </p:txBody>
      </p:sp>
      <p:sp>
        <p:nvSpPr>
          <p:cNvPr id="6149" name="Прямоугольник 4"/>
          <p:cNvSpPr>
            <a:spLocks noChangeArrowheads="1"/>
          </p:cNvSpPr>
          <p:nvPr/>
        </p:nvSpPr>
        <p:spPr bwMode="auto">
          <a:xfrm>
            <a:off x="1008063" y="5940425"/>
            <a:ext cx="7543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/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/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000" b="1"/>
              <a:t>7.Решение судей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000" b="1"/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000" b="1"/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000" b="1"/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000" b="1"/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000" b="1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 idx="4294967295"/>
          </p:nvPr>
        </p:nvSpPr>
        <p:spPr/>
        <p:txBody>
          <a:bodyPr lIns="0" tIns="0" rIns="0" bIns="0"/>
          <a:lstStyle/>
          <a:p>
            <a:r>
              <a:rPr lang="ru-RU" b="0">
                <a:solidFill>
                  <a:schemeClr val="tx1"/>
                </a:solidFill>
              </a:rPr>
              <a:t>Кейс</a:t>
            </a:r>
          </a:p>
        </p:txBody>
      </p:sp>
      <p:sp>
        <p:nvSpPr>
          <p:cNvPr id="7171" name="Прямоугольник 2"/>
          <p:cNvSpPr>
            <a:spLocks noChangeArrowheads="1"/>
          </p:cNvSpPr>
          <p:nvPr/>
        </p:nvSpPr>
        <p:spPr bwMode="auto">
          <a:xfrm>
            <a:off x="863600" y="1331913"/>
            <a:ext cx="8497888" cy="372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3200" b="1"/>
              <a:t>-</a:t>
            </a:r>
            <a:r>
              <a:rPr lang="ru-RU" sz="2800"/>
              <a:t>это система понятий аспектов,  аргументов, поддержек и контр­аргументов, которые используются командой для доказательства правильности и наилучшей обоснованности своей позиции.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 idx="4294967295"/>
          </p:nvPr>
        </p:nvSpPr>
        <p:spPr/>
        <p:txBody>
          <a:bodyPr lIns="0" tIns="0" rIns="0" bIns="0"/>
          <a:lstStyle/>
          <a:p>
            <a:r>
              <a:rPr lang="ru-RU" b="0"/>
              <a:t>Правила ведения дебатов</a:t>
            </a:r>
            <a:endParaRPr lang="ru-RU"/>
          </a:p>
        </p:txBody>
      </p:sp>
      <p:sp>
        <p:nvSpPr>
          <p:cNvPr id="9219" name="Содержимое 2"/>
          <p:cNvSpPr>
            <a:spLocks noGrp="1"/>
          </p:cNvSpPr>
          <p:nvPr>
            <p:ph idx="4294967295"/>
          </p:nvPr>
        </p:nvSpPr>
        <p:spPr>
          <a:xfrm>
            <a:off x="1584325" y="1547813"/>
            <a:ext cx="9069388" cy="4987925"/>
          </a:xfrm>
        </p:spPr>
        <p:txBody>
          <a:bodyPr lIns="0" tIns="28224" rIns="0" bIns="0"/>
          <a:lstStyle/>
          <a:p>
            <a:r>
              <a:rPr lang="ru-RU" b="1"/>
              <a:t>1</a:t>
            </a:r>
            <a:r>
              <a:rPr lang="ru-RU"/>
              <a:t>. </a:t>
            </a:r>
            <a:r>
              <a:rPr lang="ru-RU" b="1"/>
              <a:t>Утверждай и доказывай!</a:t>
            </a:r>
          </a:p>
          <a:p>
            <a:r>
              <a:rPr lang="ru-RU" b="1"/>
              <a:t>2. Слушай!</a:t>
            </a:r>
          </a:p>
          <a:p>
            <a:r>
              <a:rPr lang="ru-RU" b="1"/>
              <a:t>3. Опровергай и доказывай!</a:t>
            </a:r>
          </a:p>
          <a:p>
            <a:r>
              <a:rPr lang="ru-RU" b="1"/>
              <a:t>4. Не перебивай!</a:t>
            </a:r>
          </a:p>
          <a:p>
            <a:r>
              <a:rPr lang="ru-RU" b="1"/>
              <a:t>5. Говори спокойно!</a:t>
            </a:r>
          </a:p>
          <a:p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 idx="4294967295"/>
          </p:nvPr>
        </p:nvSpPr>
        <p:spPr/>
        <p:txBody>
          <a:bodyPr lIns="0" tIns="0" rIns="0" bIns="0"/>
          <a:lstStyle/>
          <a:p>
            <a:r>
              <a:rPr lang="ru-RU" b="0"/>
              <a:t>Схема рассуждения</a:t>
            </a:r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10243" name="Содержимое 2"/>
          <p:cNvSpPr>
            <a:spLocks noGrp="1"/>
          </p:cNvSpPr>
          <p:nvPr>
            <p:ph idx="4294967295"/>
          </p:nvPr>
        </p:nvSpPr>
        <p:spPr/>
        <p:txBody>
          <a:bodyPr lIns="0" tIns="28224" rIns="0" bIns="0"/>
          <a:lstStyle/>
          <a:p>
            <a:r>
              <a:rPr lang="ru-RU" b="1"/>
              <a:t>Тезис -  </a:t>
            </a:r>
            <a:r>
              <a:rPr lang="ru-RU"/>
              <a:t>главная мысль автора текста, которую необходимо обосновать, доказать или опровергнуть</a:t>
            </a:r>
          </a:p>
          <a:p>
            <a:r>
              <a:rPr lang="ru-RU" b="1"/>
              <a:t>Аргументы – </a:t>
            </a:r>
            <a:r>
              <a:rPr lang="ru-RU"/>
              <a:t>доказательства, приводимые в поддержку тезиса, факты, примеры, утверждения, объяснения.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 idx="4294967295"/>
          </p:nvPr>
        </p:nvSpPr>
        <p:spPr/>
        <p:txBody>
          <a:bodyPr lIns="0" tIns="0" rIns="0" bIns="0"/>
          <a:lstStyle/>
          <a:p>
            <a:r>
              <a:rPr lang="ru-RU"/>
              <a:t>Аргументы «за»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4294967295"/>
          </p:nvPr>
        </p:nvSpPr>
        <p:spPr/>
        <p:txBody>
          <a:bodyPr lIns="0" tIns="28224" rIns="0" bIns="0"/>
          <a:lstStyle/>
          <a:p>
            <a:r>
              <a:rPr lang="ru-RU" b="1"/>
              <a:t>Аргументы «за» должны быть:</a:t>
            </a:r>
            <a:endParaRPr lang="ru-RU"/>
          </a:p>
          <a:p>
            <a:r>
              <a:rPr lang="ru-RU"/>
              <a:t>Правдивыми, опираться на авторитетные источники;</a:t>
            </a:r>
          </a:p>
          <a:p>
            <a:r>
              <a:rPr lang="ru-RU"/>
              <a:t>Доступными, простыми, понятными;</a:t>
            </a:r>
          </a:p>
          <a:p>
            <a:r>
              <a:rPr lang="ru-RU"/>
              <a:t>Отражающими объективную реальность, соответствующими здравому смыслу.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 idx="4294967295"/>
          </p:nvPr>
        </p:nvSpPr>
        <p:spPr/>
        <p:txBody>
          <a:bodyPr lIns="0" tIns="0" rIns="0" bIns="0"/>
          <a:lstStyle/>
          <a:p>
            <a:r>
              <a:rPr lang="ru-RU" sz="4500" b="0"/>
              <a:t>Аргументы «против»:</a:t>
            </a:r>
            <a:r>
              <a:rPr lang="ru-RU" sz="4500"/>
              <a:t/>
            </a:r>
            <a:br>
              <a:rPr lang="ru-RU" sz="4500"/>
            </a:br>
            <a:endParaRPr lang="ru-RU" sz="4500"/>
          </a:p>
        </p:txBody>
      </p:sp>
      <p:sp>
        <p:nvSpPr>
          <p:cNvPr id="12291" name="Содержимое 2"/>
          <p:cNvSpPr>
            <a:spLocks noGrp="1"/>
          </p:cNvSpPr>
          <p:nvPr>
            <p:ph idx="4294967295"/>
          </p:nvPr>
        </p:nvSpPr>
        <p:spPr/>
        <p:txBody>
          <a:bodyPr lIns="0" tIns="28224" rIns="0" bIns="0"/>
          <a:lstStyle/>
          <a:p>
            <a:r>
              <a:rPr lang="ru-RU"/>
              <a:t>Должны убедить в том, что аргументация автора неубедительна;</a:t>
            </a:r>
          </a:p>
          <a:p>
            <a:r>
              <a:rPr lang="ru-RU"/>
              <a:t>Опровержения должны быть тактичны и подчёркнуто корректны, например: «я не вполне согласен с позицией автора и считаю, что…», «уважая автора текста, позволю себе не согласиться с его точкой зрения на данную проблему…»</a:t>
            </a:r>
          </a:p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162</TotalTime>
  <Words>877</Words>
  <Application>Microsoft Office PowerPoint</Application>
  <PresentationFormat>Произвольный</PresentationFormat>
  <Paragraphs>134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31" baseType="lpstr">
      <vt:lpstr>Arial</vt:lpstr>
      <vt:lpstr>MS Gothic</vt:lpstr>
      <vt:lpstr>Times New Roman</vt:lpstr>
      <vt:lpstr>Garamond</vt:lpstr>
      <vt:lpstr>Wingdings</vt:lpstr>
      <vt:lpstr>Arial Unicode MS</vt:lpstr>
      <vt:lpstr>Arial Narrow</vt:lpstr>
      <vt:lpstr>Arial Rounded MT Bold</vt:lpstr>
      <vt:lpstr>Arial Black</vt:lpstr>
      <vt:lpstr>Течение</vt:lpstr>
      <vt:lpstr>Урок  с использованием технологии дебатов</vt:lpstr>
      <vt:lpstr>Дискуссия-</vt:lpstr>
      <vt:lpstr>Основные элементы технологии дебатов</vt:lpstr>
      <vt:lpstr>Основные элементы технологии дебатов</vt:lpstr>
      <vt:lpstr>Кейс</vt:lpstr>
      <vt:lpstr>Правила ведения дебатов</vt:lpstr>
      <vt:lpstr>Схема рассуждения </vt:lpstr>
      <vt:lpstr>Аргументы «за»</vt:lpstr>
      <vt:lpstr>Аргументы «против»: </vt:lpstr>
      <vt:lpstr>Как  правильно понять исходный текст.</vt:lpstr>
      <vt:lpstr>Тезис</vt:lpstr>
      <vt:lpstr>Антитезис</vt:lpstr>
      <vt:lpstr>План сочинения-рассуждения.</vt:lpstr>
      <vt:lpstr>Проблема, рассматриваемая автором, может быть:</vt:lpstr>
      <vt:lpstr>Вступление может быть написано в форме:</vt:lpstr>
      <vt:lpstr>Начиная комментировать проблему, ты можешь указать:</vt:lpstr>
      <vt:lpstr>Формулировка позиции автора:</vt:lpstr>
      <vt:lpstr>Изложение собственной точки зрения:</vt:lpstr>
      <vt:lpstr>Заключение может быть написано в форме:</vt:lpstr>
      <vt:lpstr>Книги о молодёжи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Хабреева Рафига Бахм</dc:creator>
  <cp:lastModifiedBy>revaz</cp:lastModifiedBy>
  <cp:revision>19</cp:revision>
  <cp:lastPrinted>1601-01-01T00:00:00Z</cp:lastPrinted>
  <dcterms:created xsi:type="dcterms:W3CDTF">2010-10-01T04:40:48Z</dcterms:created>
  <dcterms:modified xsi:type="dcterms:W3CDTF">2013-03-11T17:46:16Z</dcterms:modified>
</cp:coreProperties>
</file>