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8A4C-24B9-49F8-9C14-B7CE0187D46B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95D7-C54A-4C9A-97B0-F97E6393076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8A4C-24B9-49F8-9C14-B7CE0187D46B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95D7-C54A-4C9A-97B0-F97E63930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8A4C-24B9-49F8-9C14-B7CE0187D46B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95D7-C54A-4C9A-97B0-F97E63930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8A4C-24B9-49F8-9C14-B7CE0187D46B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95D7-C54A-4C9A-97B0-F97E63930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8A4C-24B9-49F8-9C14-B7CE0187D46B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6F695D7-C54A-4C9A-97B0-F97E6393076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8A4C-24B9-49F8-9C14-B7CE0187D46B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95D7-C54A-4C9A-97B0-F97E63930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8A4C-24B9-49F8-9C14-B7CE0187D46B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95D7-C54A-4C9A-97B0-F97E63930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8A4C-24B9-49F8-9C14-B7CE0187D46B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95D7-C54A-4C9A-97B0-F97E63930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8A4C-24B9-49F8-9C14-B7CE0187D46B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95D7-C54A-4C9A-97B0-F97E63930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8A4C-24B9-49F8-9C14-B7CE0187D46B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95D7-C54A-4C9A-97B0-F97E63930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8A4C-24B9-49F8-9C14-B7CE0187D46B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95D7-C54A-4C9A-97B0-F97E63930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0948A4C-24B9-49F8-9C14-B7CE0187D46B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6F695D7-C54A-4C9A-97B0-F97E6393076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Механическая кулинарная обработка мяса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429000"/>
            <a:ext cx="8633048" cy="3240360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</a:p>
          <a:p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Преподаватель: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sz="5400" b="1" dirty="0" smtClean="0">
                <a:solidFill>
                  <a:schemeClr val="bg1"/>
                </a:solidFill>
                <a:latin typeface="Monotype Corsiva" pitchFamily="66" charset="0"/>
              </a:rPr>
              <a:t>                                    Субботкина                                                                   </a:t>
            </a:r>
          </a:p>
          <a:p>
            <a:r>
              <a:rPr lang="ru-RU" sz="5400" b="1" dirty="0" smtClean="0">
                <a:solidFill>
                  <a:schemeClr val="bg1"/>
                </a:solidFill>
                <a:latin typeface="Monotype Corsiva" pitchFamily="66" charset="0"/>
              </a:rPr>
              <a:t>                      Наталья Александровна</a:t>
            </a:r>
            <a:endParaRPr lang="ru-RU" sz="5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Мясо состоит из: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/>
              <a:t>Соединительной ткани</a:t>
            </a:r>
          </a:p>
          <a:p>
            <a:pPr>
              <a:buNone/>
            </a:pPr>
            <a:r>
              <a:rPr lang="ru-RU" sz="5400" b="1" dirty="0" smtClean="0"/>
              <a:t>Жировой ткани</a:t>
            </a:r>
          </a:p>
          <a:p>
            <a:pPr>
              <a:buNone/>
            </a:pPr>
            <a:r>
              <a:rPr lang="ru-RU" sz="5400" b="1" dirty="0" smtClean="0"/>
              <a:t>Костной ткани</a:t>
            </a:r>
          </a:p>
          <a:p>
            <a:pPr>
              <a:buNone/>
            </a:pPr>
            <a:r>
              <a:rPr lang="ru-RU" sz="5400" b="1" dirty="0" smtClean="0"/>
              <a:t>Мышечной ткани</a:t>
            </a:r>
            <a:endParaRPr lang="ru-RU" sz="5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Пищевая ценность мяса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Белки мяса полноценные</a:t>
            </a:r>
          </a:p>
          <a:p>
            <a:r>
              <a:rPr lang="ru-RU" dirty="0" smtClean="0"/>
              <a:t>Жиры мяса располагаются между его волокнами</a:t>
            </a:r>
          </a:p>
          <a:p>
            <a:r>
              <a:rPr lang="ru-RU" dirty="0" smtClean="0"/>
              <a:t>Мясо содержит:               </a:t>
            </a:r>
            <a:r>
              <a:rPr lang="ru-RU" dirty="0" smtClean="0"/>
              <a:t>- </a:t>
            </a:r>
            <a:r>
              <a:rPr lang="ru-RU" dirty="0" smtClean="0"/>
              <a:t>минеральные вещества -фосфор, железо;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/>
              <a:t>- микроэлементы - </a:t>
            </a:r>
            <a:r>
              <a:rPr lang="ru-RU" dirty="0" err="1" smtClean="0"/>
              <a:t>аллюминий</a:t>
            </a:r>
            <a:r>
              <a:rPr lang="ru-RU" dirty="0" smtClean="0"/>
              <a:t>, цинк, медь, марганец;</a:t>
            </a:r>
          </a:p>
          <a:p>
            <a:pPr>
              <a:buNone/>
            </a:pPr>
            <a:r>
              <a:rPr lang="ru-RU" dirty="0" smtClean="0"/>
              <a:t>    - </a:t>
            </a:r>
            <a:r>
              <a:rPr lang="ru-RU" dirty="0" smtClean="0"/>
              <a:t>витамины - группы В, А</a:t>
            </a:r>
          </a:p>
          <a:p>
            <a:endParaRPr lang="ru-RU" dirty="0"/>
          </a:p>
        </p:txBody>
      </p:sp>
      <p:pic>
        <p:nvPicPr>
          <p:cNvPr id="2050" name="Picture 2" descr="C:\Documents and Settings\Наталья\Рабочий стол\Фон\мясо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4392487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мяса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i="1" dirty="0" smtClean="0"/>
              <a:t>Остывшее</a:t>
            </a:r>
          </a:p>
          <a:p>
            <a:pPr algn="ctr">
              <a:buNone/>
            </a:pPr>
            <a:r>
              <a:rPr lang="ru-RU" sz="6000" b="1" i="1" dirty="0" smtClean="0"/>
              <a:t>Охлажденное</a:t>
            </a:r>
          </a:p>
          <a:p>
            <a:pPr algn="ctr">
              <a:buNone/>
            </a:pPr>
            <a:r>
              <a:rPr lang="ru-RU" sz="6000" b="1" i="1" dirty="0" smtClean="0"/>
              <a:t>Замороженное</a:t>
            </a:r>
          </a:p>
          <a:p>
            <a:pPr algn="ctr">
              <a:buNone/>
            </a:pPr>
            <a:endParaRPr lang="ru-RU" sz="6000" b="1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Механическая обработка мяса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Размораживание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Мойка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Обсушивание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Разделка туши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Обвалка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Зачистка и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жиловка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Приготовление полуфабрикатов</a:t>
            </a:r>
          </a:p>
          <a:p>
            <a:endParaRPr lang="ru-RU" dirty="0"/>
          </a:p>
        </p:txBody>
      </p:sp>
      <p:pic>
        <p:nvPicPr>
          <p:cNvPr id="3074" name="Picture 2" descr="C:\Documents and Settings\Наталья\Рабочий стол\Фон\i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340768"/>
            <a:ext cx="4392488" cy="5328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Вопросы для закрепления изученного материала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1.Как подразделяется </a:t>
            </a:r>
            <a:r>
              <a:rPr lang="ru-RU" dirty="0" smtClean="0"/>
              <a:t> </a:t>
            </a:r>
            <a:r>
              <a:rPr lang="ru-RU" dirty="0" smtClean="0"/>
              <a:t>мясо по термическому состоянию</a:t>
            </a:r>
            <a:r>
              <a:rPr lang="en-US" dirty="0" smtClean="0"/>
              <a:t>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2.Какие стадии включает технологический процесс обработки мяса</a:t>
            </a:r>
            <a:r>
              <a:rPr lang="en-US" dirty="0" smtClean="0"/>
              <a:t>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3.Назовите крупнокусковые полуфабрикаты из мяса.</a:t>
            </a:r>
          </a:p>
          <a:p>
            <a:pPr>
              <a:buNone/>
            </a:pPr>
            <a:r>
              <a:rPr lang="ru-RU" dirty="0" smtClean="0"/>
              <a:t>4.Назовите мелкокусковые полуфабрикаты из мяса.</a:t>
            </a:r>
          </a:p>
          <a:p>
            <a:pPr>
              <a:buNone/>
            </a:pPr>
            <a:r>
              <a:rPr lang="ru-RU" dirty="0" smtClean="0"/>
              <a:t>5.Какие полуфабрикаты называют панированными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412776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latin typeface="Monotype Corsiva" pitchFamily="66" charset="0"/>
              </a:rPr>
              <a:t>РИЛАНУК</a:t>
            </a:r>
            <a:endParaRPr lang="ru-RU" sz="72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sz="7200" b="1" dirty="0">
              <a:latin typeface="Monotype Corsiva" pitchFamily="66" charset="0"/>
            </a:endParaRPr>
          </a:p>
          <a:p>
            <a:pPr>
              <a:buNone/>
            </a:pPr>
            <a:endParaRPr lang="ru-RU" sz="7200" b="1" dirty="0">
              <a:latin typeface="Monotype Corsiva" pitchFamily="66" charset="0"/>
            </a:endParaRPr>
          </a:p>
          <a:p>
            <a:pPr>
              <a:buNone/>
            </a:pPr>
            <a:r>
              <a:rPr lang="ru-RU" sz="7200" b="1" dirty="0" smtClean="0">
                <a:latin typeface="Monotype Corsiva" pitchFamily="66" charset="0"/>
              </a:rPr>
              <a:t>               </a:t>
            </a:r>
          </a:p>
          <a:p>
            <a:pPr>
              <a:buNone/>
            </a:pPr>
            <a:r>
              <a:rPr lang="ru-RU" sz="7200" b="1" dirty="0">
                <a:latin typeface="Monotype Corsiva" pitchFamily="66" charset="0"/>
              </a:rPr>
              <a:t> </a:t>
            </a:r>
            <a:r>
              <a:rPr lang="ru-RU" sz="7200" b="1" dirty="0" smtClean="0">
                <a:latin typeface="Monotype Corsiva" pitchFamily="66" charset="0"/>
              </a:rPr>
              <a:t>                 ТОНКИДЕР </a:t>
            </a:r>
            <a:endParaRPr lang="ru-RU" sz="72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Механическая кулинарная обработка рыбы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    </a:t>
            </a:r>
            <a:r>
              <a:rPr lang="ru-RU" sz="3200" dirty="0" smtClean="0"/>
              <a:t>размораживание – удаление головы – удаление плавников – удаление внутренностей через разрез в брюшке – промывание – снятие с филе позвоночной кости – снятие с филе реберных костей – удаление кожи – приготовление полуфабрикатов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рыбы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/>
              <a:t>п</a:t>
            </a:r>
            <a:r>
              <a:rPr lang="ru-RU" sz="3200" i="1" dirty="0" smtClean="0"/>
              <a:t>о характеру покрова</a:t>
            </a:r>
            <a:r>
              <a:rPr lang="ru-RU" sz="3200" dirty="0" smtClean="0"/>
              <a:t>: чешуйчатая и бесчешуйчатая;</a:t>
            </a:r>
          </a:p>
          <a:p>
            <a:r>
              <a:rPr lang="ru-RU" sz="3200" i="1" dirty="0" smtClean="0"/>
              <a:t>п</a:t>
            </a:r>
            <a:r>
              <a:rPr lang="ru-RU" sz="3200" i="1" dirty="0" smtClean="0"/>
              <a:t>о строению</a:t>
            </a:r>
            <a:r>
              <a:rPr lang="ru-RU" sz="3200" dirty="0" smtClean="0"/>
              <a:t>: с костным и с хрящевым скелетом;</a:t>
            </a:r>
          </a:p>
          <a:p>
            <a:r>
              <a:rPr lang="ru-RU" sz="3200" i="1" dirty="0" smtClean="0"/>
              <a:t>п</a:t>
            </a:r>
            <a:r>
              <a:rPr lang="ru-RU" sz="3200" i="1" dirty="0" smtClean="0"/>
              <a:t>о размеру</a:t>
            </a:r>
            <a:r>
              <a:rPr lang="ru-RU" sz="3200" dirty="0" smtClean="0"/>
              <a:t>: крупная, средняя, мелкая;</a:t>
            </a:r>
          </a:p>
          <a:p>
            <a:r>
              <a:rPr lang="ru-RU" sz="3200" i="1" dirty="0" smtClean="0"/>
              <a:t>п</a:t>
            </a:r>
            <a:r>
              <a:rPr lang="ru-RU" sz="3200" i="1" dirty="0" smtClean="0"/>
              <a:t>о состоянию</a:t>
            </a:r>
            <a:r>
              <a:rPr lang="ru-RU" sz="3200" dirty="0" smtClean="0"/>
              <a:t>: живая, охлажденная, мороженная, соленая;</a:t>
            </a:r>
          </a:p>
          <a:p>
            <a:r>
              <a:rPr lang="ru-RU" sz="3200" i="1" dirty="0" smtClean="0"/>
              <a:t>п</a:t>
            </a:r>
            <a:r>
              <a:rPr lang="ru-RU" sz="3200" i="1" dirty="0" smtClean="0"/>
              <a:t>о способу разделки</a:t>
            </a:r>
            <a:r>
              <a:rPr lang="ru-RU" sz="3200" dirty="0" smtClean="0"/>
              <a:t>: тушки неразделанные, рыба потрошеная, филе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Полуфабрикаты из рыбной котлетной массы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709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Котлеты</a:t>
            </a:r>
          </a:p>
          <a:p>
            <a:pPr algn="ctr">
              <a:buNone/>
            </a:pPr>
            <a:r>
              <a:rPr lang="ru-RU" sz="4800" dirty="0" smtClean="0"/>
              <a:t>Биточки</a:t>
            </a:r>
          </a:p>
          <a:p>
            <a:pPr algn="ctr">
              <a:buNone/>
            </a:pPr>
            <a:r>
              <a:rPr lang="ru-RU" sz="4800" dirty="0" smtClean="0"/>
              <a:t>Тельное</a:t>
            </a:r>
          </a:p>
          <a:p>
            <a:pPr algn="ctr">
              <a:buNone/>
            </a:pPr>
            <a:r>
              <a:rPr lang="ru-RU" sz="4800" dirty="0" smtClean="0"/>
              <a:t>Рулет</a:t>
            </a:r>
          </a:p>
          <a:p>
            <a:pPr algn="ctr">
              <a:buNone/>
            </a:pP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Рецепт №1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Мякоть пропускают через </a:t>
            </a: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мясорубку, </a:t>
            </a: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фарш добавляют замоченный в молоке или воде хлеб без </a:t>
            </a: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корок, </a:t>
            </a: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соль, перец, все перемешивают и еще раз пропускают через мясорубку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Рецепт №2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Более нежная масса. Отличается тем, что мякоть рыбы пропускают через мясорубку с более мелкой решеткой, а после добавления замоченного без корок хлеб фарш пропускают через мясорубку еще 2 раза. Затем массу протирают через сито, вливают сырые яичные белки и взбивают. Во время взбивания в массу вливают тонкой струйкой сливки. Соль добавляют по окончанию взбивания. Масса готова, если кусочек ее, опущенный в воду, держится на поверхности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i="1" dirty="0" smtClean="0">
                <a:solidFill>
                  <a:schemeClr val="bg1"/>
                </a:solidFill>
              </a:rPr>
              <a:t>Что такое </a:t>
            </a:r>
            <a:r>
              <a:rPr lang="ru-RU" sz="7200" b="1" i="1" dirty="0" err="1" smtClean="0">
                <a:solidFill>
                  <a:schemeClr val="bg1"/>
                </a:solidFill>
              </a:rPr>
              <a:t>льезон</a:t>
            </a:r>
            <a:r>
              <a:rPr lang="en-US" sz="7200" b="1" i="1" dirty="0" smtClean="0">
                <a:solidFill>
                  <a:schemeClr val="bg1"/>
                </a:solidFill>
              </a:rPr>
              <a:t>?</a:t>
            </a:r>
            <a:endParaRPr lang="ru-RU" sz="72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b="1" i="1" dirty="0" smtClean="0"/>
          </a:p>
          <a:p>
            <a:pPr algn="ctr">
              <a:buNone/>
            </a:pPr>
            <a:r>
              <a:rPr lang="ru-RU" sz="4800" b="1" i="1" dirty="0" smtClean="0"/>
              <a:t>«Механическая кулинарная обработка мяса»</a:t>
            </a:r>
            <a:endParaRPr lang="ru-RU" sz="4800" b="1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78</TotalTime>
  <Words>351</Words>
  <Application>Microsoft Office PowerPoint</Application>
  <PresentationFormat>Экран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Механическая кулинарная обработка мяса</vt:lpstr>
      <vt:lpstr>РИЛАНУК</vt:lpstr>
      <vt:lpstr>Механическая кулинарная обработка рыбы</vt:lpstr>
      <vt:lpstr>Классификация рыбы</vt:lpstr>
      <vt:lpstr>Полуфабрикаты из рыбной котлетной массы</vt:lpstr>
      <vt:lpstr>Рецепт №1</vt:lpstr>
      <vt:lpstr>Рецепт №2</vt:lpstr>
      <vt:lpstr>Слайд 8</vt:lpstr>
      <vt:lpstr>Тема урока:</vt:lpstr>
      <vt:lpstr>Мясо состоит из:</vt:lpstr>
      <vt:lpstr>Пищевая ценность мяса</vt:lpstr>
      <vt:lpstr>Классификация мяса</vt:lpstr>
      <vt:lpstr>Механическая обработка мяса</vt:lpstr>
      <vt:lpstr>Вопросы для закрепления изученного материала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Механическая кулинарная обработка мяса</dc:title>
  <dc:creator>Наталья</dc:creator>
  <cp:lastModifiedBy>Наталья</cp:lastModifiedBy>
  <cp:revision>8</cp:revision>
  <dcterms:created xsi:type="dcterms:W3CDTF">2013-01-07T17:40:46Z</dcterms:created>
  <dcterms:modified xsi:type="dcterms:W3CDTF">2013-01-07T18:59:39Z</dcterms:modified>
</cp:coreProperties>
</file>