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88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61" r:id="rId28"/>
    <p:sldId id="283" r:id="rId29"/>
    <p:sldId id="285" r:id="rId30"/>
    <p:sldId id="286" r:id="rId31"/>
    <p:sldId id="291" r:id="rId32"/>
    <p:sldId id="284" r:id="rId33"/>
    <p:sldId id="287" r:id="rId34"/>
    <p:sldId id="290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4" autoAdjust="0"/>
    <p:restoredTop sz="94660"/>
  </p:normalViewPr>
  <p:slideViewPr>
    <p:cSldViewPr>
      <p:cViewPr varScale="1">
        <p:scale>
          <a:sx n="66" d="100"/>
          <a:sy n="66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97CE1-1518-41D2-A716-8F44319EDFDE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D664-CA3A-4D97-9852-F4E3468B3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lenagold.ru/fon/main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mages.yandex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image" Target="../media/image1.jpeg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357166"/>
            <a:ext cx="7286676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Тригонометрические функции их свойства 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графики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5984" y="1428736"/>
            <a:ext cx="6286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Каким свойством обладает график </a:t>
            </a:r>
            <a:endParaRPr lang="ru-RU" sz="4800" b="1" dirty="0" smtClean="0"/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четной </a:t>
            </a:r>
            <a:r>
              <a:rPr lang="ru-RU" sz="4800" b="1" dirty="0"/>
              <a:t>функции?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500958" y="5929330"/>
            <a:ext cx="785818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28860" y="1428736"/>
            <a:ext cx="5929338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Каким свойством обладает график нечётной функции?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215206" y="5929330"/>
            <a:ext cx="785818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57422" y="1214422"/>
            <a:ext cx="6500858" cy="440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/>
              <a:t>Дайте </a:t>
            </a:r>
            <a:r>
              <a:rPr lang="ru-RU" sz="4800" b="1" dirty="0" smtClean="0"/>
              <a:t>определение основных </a:t>
            </a:r>
            <a:r>
              <a:rPr lang="ru-RU" sz="4800" b="1" dirty="0"/>
              <a:t>тригонометрических функций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429520" y="6000768"/>
            <a:ext cx="785818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785794"/>
            <a:ext cx="7000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Что можно сказать </a:t>
            </a:r>
            <a:r>
              <a:rPr lang="ru-RU" sz="4800" b="1" dirty="0" smtClean="0"/>
              <a:t>о чётности </a:t>
            </a:r>
            <a:r>
              <a:rPr lang="ru-RU" sz="4800" b="1" dirty="0"/>
              <a:t>тригонометрических функций?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215206" y="6000768"/>
            <a:ext cx="714380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71736" y="1357298"/>
            <a:ext cx="5572164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Какая функция 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называется 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периодической?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072330" y="5857892"/>
            <a:ext cx="857256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5143512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0232" y="285728"/>
            <a:ext cx="6858000" cy="551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Какое число является наименьшим положительным периодом для функции синуса и косинуса?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715272" y="6000768"/>
            <a:ext cx="857256" cy="64291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857364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14546" y="357166"/>
            <a:ext cx="6572280" cy="551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Какое число является наименьшим положительным периодом для функции тангенса ( котангенса)?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858016" y="5857892"/>
            <a:ext cx="857256" cy="7143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00024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08" y="1428736"/>
            <a:ext cx="6500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определения функции синуса?</a:t>
            </a:r>
            <a:endParaRPr lang="ru-RU" sz="4800" b="1" dirty="0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715140" y="5715016"/>
            <a:ext cx="928694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50057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14546" y="1571612"/>
            <a:ext cx="6357966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определения функции косинуса?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143768" y="5786454"/>
            <a:ext cx="928694" cy="7143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643446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08" y="1500174"/>
            <a:ext cx="6357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определения функции тангенса?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572396" y="5786454"/>
            <a:ext cx="928694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643446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1357298"/>
            <a:ext cx="70723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200" b="1" dirty="0"/>
              <a:t>отработать навыки построения графиков функций, используя периодичность тригонометрических функций;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b="1" dirty="0"/>
              <a:t>закрепить изученный материал о чётных и нечётных </a:t>
            </a:r>
            <a:r>
              <a:rPr lang="ru-RU" sz="3200" b="1" dirty="0" smtClean="0"/>
              <a:t>функциях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b="1" dirty="0"/>
              <a:t>развивать </a:t>
            </a:r>
            <a:r>
              <a:rPr lang="ru-RU" sz="3200" b="1" dirty="0" smtClean="0"/>
              <a:t>умения </a:t>
            </a:r>
            <a:r>
              <a:rPr lang="ru-RU" sz="3200" b="1" dirty="0"/>
              <a:t>анализировать, применять имеющиеся знания у </a:t>
            </a:r>
            <a:r>
              <a:rPr lang="ru-RU" sz="3200" b="1" dirty="0" smtClean="0"/>
              <a:t>обучающихся </a:t>
            </a:r>
            <a:r>
              <a:rPr lang="ru-RU" sz="3200" b="1" dirty="0"/>
              <a:t>в </a:t>
            </a:r>
            <a:r>
              <a:rPr lang="ru-RU" sz="3200" b="1" dirty="0" smtClean="0"/>
              <a:t>изменённой </a:t>
            </a:r>
            <a:r>
              <a:rPr lang="ru-RU" sz="3200" b="1" dirty="0"/>
              <a:t>ситуации.</a:t>
            </a:r>
          </a:p>
          <a:p>
            <a:pPr lvl="0">
              <a:buFont typeface="Wingdings" pitchFamily="2" charset="2"/>
              <a:buChar char="ü"/>
            </a:pP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28604"/>
            <a:ext cx="318965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урока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08" y="1714488"/>
            <a:ext cx="6286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определения функции котангенса?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358082" y="5857892"/>
            <a:ext cx="857256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00298" y="1357298"/>
            <a:ext cx="550932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 значений функции 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синуса?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643702" y="5643578"/>
            <a:ext cx="928694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50057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43174" y="1500174"/>
            <a:ext cx="5230406" cy="3301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значений функции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 конуса?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000892" y="5786454"/>
            <a:ext cx="1000132" cy="7143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50057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14612" y="1643050"/>
            <a:ext cx="5230406" cy="3301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значений функции</a:t>
            </a:r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 тангенса?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000892" y="5715016"/>
            <a:ext cx="928694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786322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57422" y="1428736"/>
            <a:ext cx="6357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Какова область значений функции котангенса?</a:t>
            </a:r>
            <a:endParaRPr lang="ru-RU" sz="4800" b="1" dirty="0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143768" y="5857892"/>
            <a:ext cx="928694" cy="7143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714884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857232"/>
            <a:ext cx="6858000" cy="440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/>
              <a:t>Какая из функций принимает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/>
              <a:t> наибольшее значение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/>
              <a:t> у = </a:t>
            </a:r>
            <a:r>
              <a:rPr lang="en-US" sz="4800" b="1" dirty="0" smtClean="0"/>
              <a:t>sin</a:t>
            </a:r>
            <a:r>
              <a:rPr lang="ru-RU" sz="4800" b="1" dirty="0" smtClean="0"/>
              <a:t> 2</a:t>
            </a:r>
            <a:r>
              <a:rPr lang="en-US" sz="4800" b="1" dirty="0" smtClean="0"/>
              <a:t>x</a:t>
            </a:r>
            <a:r>
              <a:rPr lang="ru-RU" sz="4800" b="1" dirty="0" smtClean="0"/>
              <a:t>  или </a:t>
            </a:r>
            <a:r>
              <a:rPr lang="en-US" sz="4800" b="1" dirty="0" smtClean="0"/>
              <a:t>y</a:t>
            </a:r>
            <a:r>
              <a:rPr lang="ru-RU" sz="4800" b="1" dirty="0" smtClean="0"/>
              <a:t> = 2 </a:t>
            </a:r>
            <a:r>
              <a:rPr lang="en-US" sz="4800" b="1" dirty="0" smtClean="0"/>
              <a:t>sin x</a:t>
            </a:r>
            <a:r>
              <a:rPr lang="ru-RU" sz="4800" b="1" dirty="0" smtClean="0"/>
              <a:t>?</a:t>
            </a:r>
            <a:endParaRPr lang="ru-RU" sz="48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929454" y="6000768"/>
            <a:ext cx="857256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285992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1857364"/>
            <a:ext cx="70009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«Математическое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лото»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114800"/>
            <a:ext cx="2214563" cy="252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071942"/>
            <a:ext cx="2214563" cy="252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5984" y="214290"/>
            <a:ext cx="59922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оценки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«Теоретической разминки,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«Математического лото»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928794" y="1872020"/>
            <a:ext cx="692948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активно принимал участие;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отвечал на вопросы, вносил свои предложения при выполнении задания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математического лото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активно отвечал на вопросы, предлагал верные ответы при решении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математического лото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группах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714488"/>
            <a:ext cx="6858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Задание: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2800" b="1" dirty="0" smtClean="0"/>
              <a:t>каждой группе необходимо самостоятельно </a:t>
            </a:r>
            <a:r>
              <a:rPr lang="ru-RU" sz="2800" b="1" dirty="0" smtClean="0"/>
              <a:t> в тетрадях построить </a:t>
            </a:r>
            <a:r>
              <a:rPr lang="ru-RU" sz="2800" b="1" dirty="0" smtClean="0"/>
              <a:t>графики  тригонометрических функций, предварительно определив их область определения, область значения, </a:t>
            </a:r>
            <a:r>
              <a:rPr lang="ru-RU" sz="2800" b="1" dirty="0" smtClean="0"/>
              <a:t>период;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dirty="0" smtClean="0"/>
              <a:t>затем на заготовках систем координат изобразить </a:t>
            </a:r>
            <a:r>
              <a:rPr lang="ru-RU" sz="2800" b="1" dirty="0" smtClean="0"/>
              <a:t>выполненное задание </a:t>
            </a:r>
            <a:r>
              <a:rPr lang="ru-RU" sz="2800" b="1" dirty="0" smtClean="0"/>
              <a:t>и защитить свою </a:t>
            </a:r>
            <a:r>
              <a:rPr lang="ru-RU" sz="2800" b="1" dirty="0" smtClean="0"/>
              <a:t>работу перед </a:t>
            </a:r>
            <a:r>
              <a:rPr lang="ru-RU" sz="2800" b="1" dirty="0" smtClean="0"/>
              <a:t>классом.</a:t>
            </a:r>
            <a:endParaRPr lang="ru-RU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28794" y="285728"/>
            <a:ext cx="62151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оценки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работы в группах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928762" y="1428736"/>
            <a:ext cx="721523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активно принимал участие в работе;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вносил свои предложения в решении поставленной задачи;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баллов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активно принимал участие в работе группы, предлагал верные пути решения задачи.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573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Оценочный лист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14480" y="1785926"/>
          <a:ext cx="7143799" cy="34669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8628"/>
                <a:gridCol w="1214446"/>
                <a:gridCol w="1928826"/>
                <a:gridCol w="1500198"/>
                <a:gridCol w="881068"/>
                <a:gridCol w="119063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 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Теоретическая разминка, «математическое лото»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Групповая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урок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41714" y="1785257"/>
          <a:ext cx="7126515" cy="3483429"/>
        </p:xfrm>
        <a:graphic>
          <a:graphicData uri="http://schemas.openxmlformats.org/drawingml/2006/table">
            <a:tbl>
              <a:tblPr/>
              <a:tblGrid>
                <a:gridCol w="7126515"/>
              </a:tblGrid>
              <a:tr h="34834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14480" y="1785255"/>
          <a:ext cx="7182777" cy="3497598"/>
        </p:xfrm>
        <a:graphic>
          <a:graphicData uri="http://schemas.openxmlformats.org/drawingml/2006/table">
            <a:tbl>
              <a:tblPr/>
              <a:tblGrid>
                <a:gridCol w="500066"/>
                <a:gridCol w="1196311"/>
                <a:gridCol w="2018399"/>
                <a:gridCol w="1392458"/>
                <a:gridCol w="899886"/>
                <a:gridCol w="1175657"/>
              </a:tblGrid>
              <a:tr h="16437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643174" y="500042"/>
            <a:ext cx="43574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Оценочный лист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480" y="1142984"/>
            <a:ext cx="742952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ученик считает, что он усвоил материал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ему достаточно выполнить 3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заданий теста.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усвоил материал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надо выполнить  6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заданий теста.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материал усвоен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надо выполнить все задания теста.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428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оценки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работы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 тестом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71736" y="7143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Итог урока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785926"/>
            <a:ext cx="6072230" cy="3071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Каждая группа  в оценочных листах выставляет итоговые оценки за урок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357158" y="345829"/>
            <a:ext cx="8587857" cy="6145465"/>
            <a:chOff x="390000" y="345829"/>
            <a:chExt cx="8555015" cy="61454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0000" y="428603"/>
              <a:ext cx="1971675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18958" y="4643445"/>
              <a:ext cx="1885950" cy="178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0000" y="4500569"/>
              <a:ext cx="1700220" cy="199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 rot="1049460">
              <a:off x="4742975" y="2865818"/>
              <a:ext cx="4202040" cy="1970531"/>
            </a:xfrm>
            <a:prstGeom prst="cloudCallout">
              <a:avLst>
                <a:gd name="adj1" fmla="val -34640"/>
                <a:gd name="adj2" fmla="val 1308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r>
                <a:rPr lang="ru-RU" sz="2400" b="1" i="1" dirty="0" smtClean="0">
                  <a:solidFill>
                    <a:srgbClr val="7030A0"/>
                  </a:solidFill>
                  <a:latin typeface="Georgia" pitchFamily="18" charset="0"/>
                </a:rPr>
                <a:t>Ну кто придумал эту математику !</a:t>
              </a:r>
              <a:endParaRPr lang="ru-RU" sz="2400" b="1" i="1" dirty="0">
                <a:solidFill>
                  <a:srgbClr val="7030A0"/>
                </a:solidFill>
                <a:latin typeface="Georgia" pitchFamily="18" charset="0"/>
              </a:endParaRPr>
            </a:p>
          </p:txBody>
        </p:sp>
        <p:sp>
          <p:nvSpPr>
            <p:cNvPr id="11" name="AutoShape 35"/>
            <p:cNvSpPr>
              <a:spLocks noChangeArrowheads="1"/>
            </p:cNvSpPr>
            <p:nvPr/>
          </p:nvSpPr>
          <p:spPr bwMode="auto">
            <a:xfrm rot="1049460">
              <a:off x="3422357" y="345829"/>
              <a:ext cx="3960735" cy="1515894"/>
            </a:xfrm>
            <a:prstGeom prst="cloudCallout">
              <a:avLst>
                <a:gd name="adj1" fmla="val -59148"/>
                <a:gd name="adj2" fmla="val 10172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i="1" dirty="0" smtClean="0">
                  <a:solidFill>
                    <a:srgbClr val="800000"/>
                  </a:solidFill>
                  <a:latin typeface="Georgia" pitchFamily="18" charset="0"/>
                </a:rPr>
                <a:t>У меня всё получилось!!!</a:t>
              </a:r>
              <a:endParaRPr lang="ru-RU" sz="2800" b="1" i="1" dirty="0">
                <a:solidFill>
                  <a:srgbClr val="800000"/>
                </a:solidFill>
                <a:latin typeface="Georgia" pitchFamily="18" charset="0"/>
              </a:endParaRPr>
            </a:p>
            <a:p>
              <a:pPr algn="ctr"/>
              <a:endParaRPr lang="ru-RU" sz="2800" b="1" i="1" dirty="0">
                <a:solidFill>
                  <a:srgbClr val="DE0000"/>
                </a:solidFill>
                <a:latin typeface="Georgia" pitchFamily="18" charset="0"/>
              </a:endParaRPr>
            </a:p>
          </p:txBody>
        </p:sp>
        <p:sp>
          <p:nvSpPr>
            <p:cNvPr id="12" name="AutoShape 35"/>
            <p:cNvSpPr>
              <a:spLocks noChangeArrowheads="1"/>
            </p:cNvSpPr>
            <p:nvPr/>
          </p:nvSpPr>
          <p:spPr bwMode="auto">
            <a:xfrm rot="20124042">
              <a:off x="879790" y="2398474"/>
              <a:ext cx="4316839" cy="1578285"/>
            </a:xfrm>
            <a:prstGeom prst="cloudCallout">
              <a:avLst>
                <a:gd name="adj1" fmla="val -59148"/>
                <a:gd name="adj2" fmla="val 10172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r>
                <a:rPr lang="ru-RU" sz="2400" b="1" i="1" dirty="0" smtClean="0">
                  <a:solidFill>
                    <a:srgbClr val="002060"/>
                  </a:solidFill>
                  <a:latin typeface="Georgia" pitchFamily="18" charset="0"/>
                </a:rPr>
                <a:t>Надо решить ещё пару примеров.</a:t>
              </a:r>
              <a:endParaRPr lang="ru-RU" sz="2400" b="1" i="1" dirty="0">
                <a:solidFill>
                  <a:srgbClr val="002060"/>
                </a:solidFill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00298" y="714356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857496"/>
            <a:ext cx="621510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I</a:t>
            </a:r>
            <a:r>
              <a:rPr lang="ru-RU" sz="4000" b="1" dirty="0" smtClean="0">
                <a:solidFill>
                  <a:schemeClr val="tx1"/>
                </a:solidFill>
              </a:rPr>
              <a:t> группа: 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стр.93 № 18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II</a:t>
            </a:r>
            <a:r>
              <a:rPr lang="ru-RU" sz="4000" b="1" dirty="0" smtClean="0">
                <a:solidFill>
                  <a:schemeClr val="tx1"/>
                </a:solidFill>
              </a:rPr>
              <a:t> группа:  стр.93 </a:t>
            </a:r>
            <a:r>
              <a:rPr lang="ru-RU" sz="4000" b="1" dirty="0" smtClean="0">
                <a:solidFill>
                  <a:schemeClr val="tx1"/>
                </a:solidFill>
              </a:rPr>
              <a:t>№ </a:t>
            </a:r>
            <a:r>
              <a:rPr lang="ru-RU" sz="4000" b="1" dirty="0" smtClean="0">
                <a:solidFill>
                  <a:schemeClr val="tx1"/>
                </a:solidFill>
              </a:rPr>
              <a:t>19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III</a:t>
            </a:r>
            <a:r>
              <a:rPr lang="ru-RU" sz="4000" b="1" dirty="0" smtClean="0">
                <a:solidFill>
                  <a:schemeClr val="tx1"/>
                </a:solidFill>
              </a:rPr>
              <a:t> группа:  стр.93 </a:t>
            </a:r>
            <a:r>
              <a:rPr lang="ru-RU" sz="4000" b="1" dirty="0" smtClean="0">
                <a:solidFill>
                  <a:schemeClr val="tx1"/>
                </a:solidFill>
              </a:rPr>
              <a:t>№ </a:t>
            </a:r>
            <a:r>
              <a:rPr lang="ru-RU" sz="4000" b="1" dirty="0" smtClean="0">
                <a:solidFill>
                  <a:schemeClr val="tx1"/>
                </a:solidFill>
              </a:rPr>
              <a:t>20</a:t>
            </a:r>
          </a:p>
          <a:p>
            <a:pPr algn="ctr">
              <a:lnSpc>
                <a:spcPct val="150000"/>
              </a:lnSpc>
            </a:pPr>
            <a:endParaRPr lang="ru-RU" sz="4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85786" y="3071810"/>
            <a:ext cx="9358378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Georgia" pitchFamily="18" charset="0"/>
              </a:rPr>
              <a:t>Спасибо за работу!</a:t>
            </a:r>
            <a:endParaRPr lang="ru-RU" sz="6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71480"/>
            <a:ext cx="2428892" cy="236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 descr="C:\Users\Иван\Desktop\Documents\картинки пнима\picanimv25ani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572008"/>
            <a:ext cx="1785942" cy="1500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00364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 smtClean="0">
                <a:latin typeface="Calibri" pitchFamily="34" charset="0"/>
              </a:rPr>
              <a:t>Для создания шаблона использованы</a:t>
            </a:r>
          </a:p>
          <a:p>
            <a:pPr algn="ctr"/>
            <a:r>
              <a:rPr lang="ru-RU" b="1" u="sng" dirty="0" smtClean="0">
                <a:latin typeface="Calibri" pitchFamily="34" charset="0"/>
              </a:rPr>
              <a:t> ресурсы сайта: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ru-RU" dirty="0" smtClean="0">
                <a:latin typeface="Calibri" pitchFamily="34" charset="0"/>
                <a:hlinkClick r:id="rId3"/>
              </a:rPr>
              <a:t>http://lenagold.ru/fon/main.htm</a:t>
            </a:r>
            <a:endParaRPr lang="ru-RU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hlinkClick r:id="rId4"/>
              </a:rPr>
              <a:t>http://images.yandex.ru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357166"/>
            <a:ext cx="70385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«Теоретическая разминка»</a:t>
            </a:r>
            <a:endParaRPr lang="ru-RU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71670" y="1714488"/>
          <a:ext cx="60959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sldjump"/>
                        </a:rPr>
                        <a:t>1</a:t>
                      </a:r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4" action="ppaction://hlinksldjump"/>
                        </a:rPr>
                        <a:t>2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5" action="ppaction://hlinksldjump"/>
                        </a:rPr>
                        <a:t>3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6" action="ppaction://hlinksldjump"/>
                        </a:rPr>
                        <a:t>4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7" action="ppaction://hlinksldjump"/>
                        </a:rPr>
                        <a:t>5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8" action="ppaction://hlinksldjump"/>
                        </a:rPr>
                        <a:t>6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9" action="ppaction://hlinksldjump"/>
                        </a:rPr>
                        <a:t>7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0" action="ppaction://hlinksldjump"/>
                        </a:rPr>
                        <a:t>8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1" action="ppaction://hlinksldjump"/>
                        </a:rPr>
                        <a:t>9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2" action="ppaction://hlinksldjump"/>
                        </a:rPr>
                        <a:t>10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3" action="ppaction://hlinksldjump"/>
                        </a:rPr>
                        <a:t>11</a:t>
                      </a:r>
                      <a:endParaRPr lang="ru-RU" sz="4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4" action="ppaction://hlinksldjump"/>
                        </a:rPr>
                        <a:t>12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5" action="ppaction://hlinksldjump"/>
                        </a:rPr>
                        <a:t>13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6" action="ppaction://hlinksldjump"/>
                        </a:rPr>
                        <a:t>14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7" action="ppaction://hlinksldjump"/>
                        </a:rPr>
                        <a:t>15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8" action="ppaction://hlinksldjump"/>
                        </a:rPr>
                        <a:t>16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9" action="ppaction://hlinksldjump"/>
                        </a:rPr>
                        <a:t>17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20" action="ppaction://hlinksldjump"/>
                        </a:rPr>
                        <a:t>18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21" action="ppaction://hlinksldjump"/>
                        </a:rPr>
                        <a:t>19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22" action="ppaction://hlinksldjump"/>
                        </a:rPr>
                        <a:t>20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23" action="ppaction://hlinksldjump"/>
                        </a:rPr>
                        <a:t>21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24" action="ppaction://hlinksldjump"/>
          </p:cNvPr>
          <p:cNvSpPr/>
          <p:nvPr/>
        </p:nvSpPr>
        <p:spPr>
          <a:xfrm>
            <a:off x="7358082" y="6072206"/>
            <a:ext cx="714380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6892" y="2428868"/>
            <a:ext cx="6997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/>
              <a:t>Что называют функцией?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286644" y="6000768"/>
            <a:ext cx="857256" cy="571504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7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214818"/>
            <a:ext cx="1357322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2071678"/>
            <a:ext cx="6786610" cy="219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4800" b="1" dirty="0"/>
              <a:t>Что </a:t>
            </a:r>
            <a:r>
              <a:rPr lang="ru-RU" sz="4800" b="1" dirty="0" smtClean="0"/>
              <a:t>называют областью </a:t>
            </a:r>
            <a:r>
              <a:rPr lang="ru-RU" sz="4800" b="1" dirty="0"/>
              <a:t>определения функции?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358082" y="6000768"/>
            <a:ext cx="785818" cy="57150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673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786322"/>
            <a:ext cx="107157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2071678"/>
            <a:ext cx="6711388" cy="21938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Что называют областью </a:t>
            </a:r>
            <a:endParaRPr lang="ru-RU" sz="4800" b="1" dirty="0" smtClean="0"/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значений </a:t>
            </a:r>
            <a:r>
              <a:rPr lang="ru-RU" sz="4800" b="1" dirty="0"/>
              <a:t>функции?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358082" y="6000768"/>
            <a:ext cx="785818" cy="50006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49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000636"/>
            <a:ext cx="100013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714612" y="2143116"/>
            <a:ext cx="5525102" cy="21938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Какая функция </a:t>
            </a:r>
            <a:endParaRPr lang="ru-RU" sz="4800" b="1" dirty="0" smtClean="0"/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называется </a:t>
            </a:r>
            <a:r>
              <a:rPr lang="ru-RU" sz="4800" b="1" dirty="0"/>
              <a:t>чётной?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143768" y="5929330"/>
            <a:ext cx="928694" cy="64294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5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929198"/>
            <a:ext cx="928694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карандаш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169509" cy="21938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4800" b="1" dirty="0"/>
              <a:t>Какая функция </a:t>
            </a:r>
            <a:endParaRPr lang="ru-RU" sz="4800" b="1" dirty="0" smtClean="0"/>
          </a:p>
          <a:p>
            <a:pPr lvl="0" algn="ctr">
              <a:lnSpc>
                <a:spcPct val="150000"/>
              </a:lnSpc>
            </a:pPr>
            <a:r>
              <a:rPr lang="ru-RU" sz="4800" b="1" dirty="0" smtClean="0"/>
              <a:t>называется </a:t>
            </a:r>
            <a:r>
              <a:rPr lang="ru-RU" sz="4800" b="1" dirty="0"/>
              <a:t>нечётной?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215206" y="5572140"/>
            <a:ext cx="857256" cy="7143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1" name="Picture 1" descr="C:\Users\Иван\Desktop\Documents\картинки пнима\book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857760"/>
            <a:ext cx="12525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526</Words>
  <Application>Microsoft Office PowerPoint</Application>
  <PresentationFormat>Экран (4:3)</PresentationFormat>
  <Paragraphs>118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21</cp:revision>
  <dcterms:created xsi:type="dcterms:W3CDTF">2012-11-09T15:32:36Z</dcterms:created>
  <dcterms:modified xsi:type="dcterms:W3CDTF">2012-11-10T14:23:12Z</dcterms:modified>
</cp:coreProperties>
</file>