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16" r:id="rId2"/>
  </p:sldMasterIdLst>
  <p:sldIdLst>
    <p:sldId id="273" r:id="rId3"/>
    <p:sldId id="274" r:id="rId4"/>
    <p:sldId id="275" r:id="rId5"/>
    <p:sldId id="276" r:id="rId6"/>
    <p:sldId id="279" r:id="rId7"/>
    <p:sldId id="280" r:id="rId8"/>
    <p:sldId id="278" r:id="rId9"/>
    <p:sldId id="287" r:id="rId10"/>
    <p:sldId id="277" r:id="rId11"/>
    <p:sldId id="299" r:id="rId12"/>
    <p:sldId id="290" r:id="rId13"/>
    <p:sldId id="289" r:id="rId14"/>
    <p:sldId id="262" r:id="rId15"/>
    <p:sldId id="291" r:id="rId16"/>
    <p:sldId id="263" r:id="rId17"/>
    <p:sldId id="268" r:id="rId18"/>
    <p:sldId id="298" r:id="rId19"/>
    <p:sldId id="292" r:id="rId20"/>
    <p:sldId id="29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45" autoAdjust="0"/>
  </p:normalViewPr>
  <p:slideViewPr>
    <p:cSldViewPr>
      <p:cViewPr varScale="1">
        <p:scale>
          <a:sx n="68" d="100"/>
          <a:sy n="68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06/relationships/legacyDocTextInfo" Target="legacyDocTextInfo.bin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9.bin"/><Relationship Id="rId3" Type="http://schemas.microsoft.com/office/2006/relationships/legacyDiagramText" Target="legacyDiagramText14.bin"/><Relationship Id="rId7" Type="http://schemas.microsoft.com/office/2006/relationships/legacyDiagramText" Target="legacyDiagramText18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6" Type="http://schemas.microsoft.com/office/2006/relationships/legacyDiagramText" Target="legacyDiagramText17.bin"/><Relationship Id="rId5" Type="http://schemas.microsoft.com/office/2006/relationships/legacyDiagramText" Target="legacyDiagramText16.bin"/><Relationship Id="rId4" Type="http://schemas.microsoft.com/office/2006/relationships/legacyDiagramText" Target="legacyDiagramText15.bin"/><Relationship Id="rId9" Type="http://schemas.microsoft.com/office/2006/relationships/legacyDiagramText" Target="legacyDiagramText20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3.bin"/><Relationship Id="rId2" Type="http://schemas.microsoft.com/office/2006/relationships/legacyDiagramText" Target="legacyDiagramText22.bin"/><Relationship Id="rId1" Type="http://schemas.microsoft.com/office/2006/relationships/legacyDiagramText" Target="legacyDiagramText21.bin"/><Relationship Id="rId5" Type="http://schemas.microsoft.com/office/2006/relationships/legacyDiagramText" Target="legacyDiagramText25.bin"/><Relationship Id="rId4" Type="http://schemas.microsoft.com/office/2006/relationships/legacyDiagramText" Target="legacyDiagramText2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1CCC-9362-4A22-8876-DEC28581F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3FDB-4873-4BC9-B2DF-E6B4407F4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F6565-B9F0-4F08-A475-BA1F24106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61DF5-6B12-4070-87C7-DF546A72D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533CC-BBFA-420C-AB47-C05B010A6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15A10-12ED-41B0-9258-F29DE1560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B59B-E76D-48B2-9060-08F65F02C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E59D4-853D-4000-97C4-E8B8BBB29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8BD7C-B6F9-4DA4-9A1D-19A87F7EE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EC622-C832-47BF-924A-92A1AF16F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03C98-1158-4459-AEE1-C06679B7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7CE2-E1B1-4414-B0BD-6420785F2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5461F-7E71-4400-A53B-8A1A13EE5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6410-FFBE-4A89-9505-69B5FEB0F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6420-3FFF-4DB4-B8AC-CB413405D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AC73-A8A2-41DF-8E0D-017AE6A04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C4A82-B0B2-42DD-9EA1-DB8F2FBB4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84CC4-366B-49E5-B54D-12673266F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CCD2-B88F-4249-8FCF-5D8E5F37A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32EA-937F-49C8-88DC-33907EA8C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AC36-7DEE-44D4-BAA4-8A6E29B0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8864-723C-4211-A4EC-806101CA2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11EA-6F2A-4693-BD34-B928DEC5A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E523-4378-4676-80A8-2B8AE3BDE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EA2DB-BB9C-41FE-A96B-88D1EECA2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CD7B4-5B9B-4920-9517-CB5BF3270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4962EA3-41DE-4E12-A88C-428231CC3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4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  <p:sldLayoutId id="2147484012" r:id="rId14"/>
    <p:sldLayoutId id="2147484013" r:id="rId15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3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8" grpId="0"/>
      <p:bldP spid="413699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36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36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36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36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36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36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36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E6AC3D9-B163-49EC-B423-0CDD3F2BB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67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67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67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7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67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7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7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167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67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67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67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7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7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68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68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68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68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68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168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/>
      <p:bldP spid="416772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677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677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677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677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67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6772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677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684213" y="1773238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</a:rPr>
              <a:t>   Практическая направленность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</a:rPr>
              <a:t>   уроков географии </a:t>
            </a:r>
          </a:p>
          <a:p>
            <a:pPr algn="ctr"/>
            <a:r>
              <a:rPr lang="ru-RU" sz="2800" b="1" i="1">
                <a:solidFill>
                  <a:srgbClr val="000000"/>
                </a:solidFill>
              </a:rPr>
              <a:t>в СКК </a:t>
            </a:r>
            <a:r>
              <a:rPr lang="en-US" sz="2800" b="1" i="1">
                <a:solidFill>
                  <a:srgbClr val="000000"/>
                </a:solidFill>
              </a:rPr>
              <a:t>VIII</a:t>
            </a:r>
            <a:r>
              <a:rPr lang="ru-RU" sz="2800" b="1" i="1">
                <a:solidFill>
                  <a:srgbClr val="000000"/>
                </a:solidFill>
              </a:rPr>
              <a:t> вида.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2420938"/>
            <a:ext cx="7715250" cy="3598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sym typeface="Wingdings" pitchFamily="2" charset="2"/>
              </a:rPr>
              <a:t></a:t>
            </a:r>
            <a:r>
              <a:rPr lang="ru-RU" sz="2400" b="1" i="1" dirty="0" smtClean="0">
                <a:solidFill>
                  <a:srgbClr val="FFFF00"/>
                </a:solidFill>
              </a:rPr>
              <a:t>Закрепление усвоения учащимися  пройденного материала.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rgbClr val="FFFF00"/>
                </a:solidFill>
                <a:sym typeface="Wingdings" pitchFamily="2" charset="2"/>
              </a:rPr>
              <a:t></a:t>
            </a:r>
            <a:r>
              <a:rPr lang="ru-RU" sz="2400" b="1" i="1" dirty="0" smtClean="0">
                <a:solidFill>
                  <a:srgbClr val="FFFF00"/>
                </a:solidFill>
              </a:rPr>
              <a:t>Выяснение умения учащихся анализировать явления в природе, делать обобщение и объяснять причинно – следственные зависимости в природе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1800" b="1" i="1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ru-RU" sz="1800" dirty="0"/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1908175" y="476250"/>
            <a:ext cx="55435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rgbClr val="FFFF00"/>
                </a:solidFill>
              </a:rPr>
              <a:t>Контролирующие  практические работы</a:t>
            </a:r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1844675"/>
            <a:ext cx="34559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Задачи</a:t>
            </a:r>
            <a:endParaRPr lang="ru-RU" sz="2000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00213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00"/>
                </a:solidFill>
              </a:rPr>
              <a:t>Тема. Разнообразие рельефа и климата</a:t>
            </a:r>
            <a:br>
              <a:rPr lang="ru-RU" sz="2800" b="1" i="1" smtClean="0">
                <a:solidFill>
                  <a:srgbClr val="FFFF00"/>
                </a:solidFill>
              </a:rPr>
            </a:br>
            <a:r>
              <a:rPr lang="ru-RU" sz="2800" b="1" i="1" smtClean="0">
                <a:solidFill>
                  <a:srgbClr val="FFFF00"/>
                </a:solidFill>
              </a:rPr>
              <a:t>         ( 8 класс).</a:t>
            </a:r>
            <a:r>
              <a:rPr lang="ru-RU" sz="2800" b="1" i="1" u="sng" smtClean="0">
                <a:solidFill>
                  <a:srgbClr val="FFFF00"/>
                </a:solidFill>
              </a:rPr>
              <a:t/>
            </a:r>
            <a:br>
              <a:rPr lang="ru-RU" sz="2800" b="1" i="1" u="sng" smtClean="0">
                <a:solidFill>
                  <a:srgbClr val="FFFF00"/>
                </a:solidFill>
              </a:rPr>
            </a:br>
            <a:r>
              <a:rPr lang="ru-RU" sz="2800" b="1" i="1" u="sng" smtClean="0">
                <a:solidFill>
                  <a:srgbClr val="FFFF00"/>
                </a:solidFill>
              </a:rPr>
              <a:t> </a:t>
            </a:r>
            <a:r>
              <a:rPr lang="ru-RU" sz="2000" b="1" i="1" u="sng" smtClean="0">
                <a:solidFill>
                  <a:srgbClr val="FFFF00"/>
                </a:solidFill>
              </a:rPr>
              <a:t>1вариант.</a:t>
            </a:r>
            <a:r>
              <a:rPr lang="ru-RU" sz="2000" b="1" i="1" smtClean="0">
                <a:solidFill>
                  <a:srgbClr val="FFFF00"/>
                </a:solidFill>
              </a:rPr>
              <a:t/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Характеристика гор по плану:</a:t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а) местоположение на материке;</a:t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б) направление, в котором расположены;</a:t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в) средняя высота;</a:t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 г) высшая точка, её название и высота</a:t>
            </a:r>
            <a:br>
              <a:rPr lang="ru-RU" sz="2000" b="1" i="1" smtClean="0">
                <a:solidFill>
                  <a:srgbClr val="FFFF00"/>
                </a:solidFill>
              </a:rPr>
            </a:br>
            <a:r>
              <a:rPr lang="ru-RU" sz="2000" b="1" i="1" u="sng" smtClean="0">
                <a:solidFill>
                  <a:srgbClr val="FFFF00"/>
                </a:solidFill>
              </a:rPr>
              <a:t/>
            </a:r>
            <a:br>
              <a:rPr lang="ru-RU" sz="2000" b="1" i="1" u="sng" smtClean="0">
                <a:solidFill>
                  <a:srgbClr val="FFFF00"/>
                </a:solidFill>
              </a:rPr>
            </a:br>
            <a:r>
              <a:rPr lang="ru-RU" sz="2000" b="1" i="1" u="sng" smtClean="0">
                <a:solidFill>
                  <a:srgbClr val="FFFF00"/>
                </a:solidFill>
              </a:rPr>
              <a:t>2вариант.</a:t>
            </a:r>
            <a:br>
              <a:rPr lang="ru-RU" sz="2000" b="1" i="1" u="sng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Характеристика  гор</a:t>
            </a:r>
            <a:r>
              <a:rPr lang="ru-RU" sz="2000" b="1" i="1" smtClean="0">
                <a:solidFill>
                  <a:srgbClr val="FFFF00"/>
                </a:solidFill>
                <a:effectLst/>
              </a:rPr>
              <a:t/>
            </a:r>
            <a:br>
              <a:rPr lang="ru-RU" sz="2000" b="1" i="1" smtClean="0">
                <a:solidFill>
                  <a:srgbClr val="FFFF00"/>
                </a:solidFill>
                <a:effectLst/>
              </a:rPr>
            </a:br>
            <a:r>
              <a:rPr lang="ru-RU" sz="2000" b="1" i="1" smtClean="0">
                <a:solidFill>
                  <a:srgbClr val="FFFF00"/>
                </a:solidFill>
                <a:effectLst/>
              </a:rPr>
              <a:t/>
            </a:r>
            <a:br>
              <a:rPr lang="ru-RU" sz="2000" b="1" i="1" smtClean="0">
                <a:solidFill>
                  <a:srgbClr val="FFFF00"/>
                </a:solidFill>
                <a:effectLst/>
              </a:rPr>
            </a:br>
            <a:r>
              <a:rPr lang="ru-RU" sz="2000" b="1" i="1" smtClean="0">
                <a:solidFill>
                  <a:srgbClr val="FFFF00"/>
                </a:solidFill>
                <a:effectLst/>
              </a:rPr>
              <a:t>      Горы мира</a:t>
            </a:r>
          </a:p>
        </p:txBody>
      </p:sp>
      <p:graphicFrame>
        <p:nvGraphicFramePr>
          <p:cNvPr id="354327" name="Group 23"/>
          <p:cNvGraphicFramePr>
            <a:graphicFrameLocks noGrp="1"/>
          </p:cNvGraphicFramePr>
          <p:nvPr>
            <p:ph idx="1"/>
          </p:nvPr>
        </p:nvGraphicFramePr>
        <p:xfrm>
          <a:off x="539750" y="4724400"/>
          <a:ext cx="7929563" cy="1353312"/>
        </p:xfrm>
        <a:graphic>
          <a:graphicData uri="http://schemas.openxmlformats.org/drawingml/2006/table">
            <a:tbl>
              <a:tblPr/>
              <a:tblGrid>
                <a:gridCol w="1982788"/>
                <a:gridCol w="1982787"/>
                <a:gridCol w="1981200"/>
                <a:gridCol w="1982788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Название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 каком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материке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расположены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Максимальная высота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Название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высшей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00"/>
                </a:solidFill>
              </a:rPr>
              <a:t>     Тема. Реки нашей местности (9 класс)</a:t>
            </a:r>
          </a:p>
        </p:txBody>
      </p:sp>
      <p:graphicFrame>
        <p:nvGraphicFramePr>
          <p:cNvPr id="353322" name="Group 42"/>
          <p:cNvGraphicFramePr>
            <a:graphicFrameLocks noGrp="1"/>
          </p:cNvGraphicFramePr>
          <p:nvPr>
            <p:ph idx="1"/>
          </p:nvPr>
        </p:nvGraphicFramePr>
        <p:xfrm>
          <a:off x="468313" y="4797425"/>
          <a:ext cx="8507412" cy="1077913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011237"/>
                <a:gridCol w="1152525"/>
                <a:gridCol w="1584325"/>
                <a:gridCol w="2016125"/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Название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реки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Исток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Устье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Длина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реки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Притоки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Хозяйственное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3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                     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                      Характеристика рек</a:t>
            </a:r>
          </a:p>
        </p:txBody>
      </p:sp>
      <p:pic>
        <p:nvPicPr>
          <p:cNvPr id="17428" name="Picture 47" descr="038 - копи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133600"/>
            <a:ext cx="2808287" cy="2106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3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2" grpId="0"/>
      <p:bldP spid="353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img454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55875" y="1125538"/>
            <a:ext cx="3924300" cy="4465637"/>
          </a:xfrm>
          <a:noFill/>
          <a:ln w="28575">
            <a:solidFill>
              <a:srgbClr val="000000"/>
            </a:solidFill>
          </a:ln>
        </p:spPr>
      </p:pic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1763713" y="5589588"/>
            <a:ext cx="5689600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i="1" smtClean="0">
                <a:solidFill>
                  <a:schemeClr val="hlink"/>
                </a:solidFill>
              </a:rPr>
              <a:t>Допиши в прямоугольники географические </a:t>
            </a:r>
            <a:br>
              <a:rPr lang="ru-RU" sz="1800" b="1" i="1" smtClean="0">
                <a:solidFill>
                  <a:schemeClr val="hlink"/>
                </a:solidFill>
              </a:rPr>
            </a:br>
            <a:r>
              <a:rPr lang="ru-RU" sz="1800" b="1" i="1" smtClean="0">
                <a:solidFill>
                  <a:schemeClr val="hlink"/>
                </a:solidFill>
              </a:rPr>
              <a:t>названия, которые ты знаешь.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03575" y="260350"/>
            <a:ext cx="2827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13.   Африка (8 класс)</a:t>
            </a:r>
          </a:p>
          <a:p>
            <a:pPr>
              <a:defRPr/>
            </a:pPr>
            <a:r>
              <a:rPr lang="ru-RU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Обобщающий урок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692150"/>
            <a:ext cx="46228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00"/>
                </a:solidFill>
              </a:rPr>
              <a:t>Тема. Евразия</a:t>
            </a:r>
          </a:p>
        </p:txBody>
      </p:sp>
      <p:graphicFrame>
        <p:nvGraphicFramePr>
          <p:cNvPr id="4098" name="Diagram 9"/>
          <p:cNvGraphicFramePr>
            <a:graphicFrameLocks/>
          </p:cNvGraphicFramePr>
          <p:nvPr>
            <p:ph idx="1"/>
          </p:nvPr>
        </p:nvGraphicFramePr>
        <p:xfrm>
          <a:off x="2149475" y="2073275"/>
          <a:ext cx="5375275" cy="3532188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img455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3913" y="2062163"/>
            <a:ext cx="3319462" cy="3214687"/>
          </a:xfrm>
          <a:noFill/>
          <a:ln w="19050">
            <a:solidFill>
              <a:srgbClr val="000000"/>
            </a:solidFill>
          </a:ln>
        </p:spPr>
      </p:pic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5229225"/>
            <a:ext cx="4968875" cy="1123950"/>
          </a:xfrm>
          <a:noFill/>
        </p:spPr>
        <p:txBody>
          <a:bodyPr/>
          <a:lstStyle/>
          <a:p>
            <a:pPr eaLnBrk="1" hangingPunct="1"/>
            <a:r>
              <a:rPr lang="ru-RU" sz="1400" b="1" i="1" smtClean="0">
                <a:solidFill>
                  <a:srgbClr val="FFFF00"/>
                </a:solidFill>
                <a:effectLst/>
              </a:rPr>
              <a:t>На контурной карте Азии подпиши выделенные </a:t>
            </a:r>
            <a:br>
              <a:rPr lang="ru-RU" sz="1400" b="1" i="1" smtClean="0">
                <a:solidFill>
                  <a:srgbClr val="FFFF00"/>
                </a:solidFill>
                <a:effectLst/>
              </a:rPr>
            </a:br>
            <a:r>
              <a:rPr lang="ru-RU" sz="1400" b="1" i="1" smtClean="0">
                <a:solidFill>
                  <a:srgbClr val="FFFF00"/>
                </a:solidFill>
                <a:effectLst/>
              </a:rPr>
              <a:t>полуострова. При выполнении задания пользуйся </a:t>
            </a:r>
            <a:br>
              <a:rPr lang="ru-RU" sz="1400" b="1" i="1" smtClean="0">
                <a:solidFill>
                  <a:srgbClr val="FFFF00"/>
                </a:solidFill>
                <a:effectLst/>
              </a:rPr>
            </a:br>
            <a:r>
              <a:rPr lang="ru-RU" sz="1400" b="1" i="1" smtClean="0">
                <a:solidFill>
                  <a:srgbClr val="FFFF00"/>
                </a:solidFill>
                <a:effectLst/>
              </a:rPr>
              <a:t>физической картой Азии в учебнике на с. 167.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835150" y="549275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Очертание берегов. Острова и полуострова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1692275" y="1268413"/>
            <a:ext cx="1233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1 вариант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6156325" y="1989138"/>
            <a:ext cx="1233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2 вариант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356100" y="2492375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FF00"/>
                </a:solidFill>
              </a:rPr>
              <a:t>               Заполни таблицу.</a:t>
            </a:r>
          </a:p>
          <a:p>
            <a:r>
              <a:rPr lang="ru-RU" b="1" i="1">
                <a:solidFill>
                  <a:srgbClr val="FFFF00"/>
                </a:solidFill>
              </a:rPr>
              <a:t>   Острова и полуострова Евразии</a:t>
            </a:r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/>
        </p:nvGraphicFramePr>
        <p:xfrm>
          <a:off x="4859338" y="3500438"/>
          <a:ext cx="3816350" cy="1008063"/>
        </p:xfrm>
        <a:graphic>
          <a:graphicData uri="http://schemas.openxmlformats.org/drawingml/2006/table">
            <a:tbl>
              <a:tblPr/>
              <a:tblGrid>
                <a:gridCol w="1908175"/>
                <a:gridCol w="190817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Острова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Евразии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Полуострова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Евразии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29600" cy="34972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FFFF00"/>
                </a:solidFill>
              </a:rPr>
              <a:t>             Тема. Государства Евразии (9 </a:t>
            </a:r>
            <a:r>
              <a:rPr lang="ru-RU" sz="2400" smtClean="0">
                <a:solidFill>
                  <a:srgbClr val="FFFF00"/>
                </a:solidFill>
              </a:rPr>
              <a:t>класс)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I</a:t>
            </a:r>
            <a:r>
              <a:rPr lang="ru-RU" sz="2400" smtClean="0">
                <a:solidFill>
                  <a:srgbClr val="FFFF00"/>
                </a:solidFill>
              </a:rPr>
              <a:t>.  Работа с картой.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1. Название государства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2. Столица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3. Географическое положение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     а) моря и океаны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     б) соседние государства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</a:t>
            </a:r>
            <a:r>
              <a:rPr lang="en-US" sz="2400" smtClean="0">
                <a:solidFill>
                  <a:srgbClr val="FFFF00"/>
                </a:solidFill>
              </a:rPr>
              <a:t>II</a:t>
            </a:r>
            <a:r>
              <a:rPr lang="ru-RU" sz="2400" smtClean="0">
                <a:solidFill>
                  <a:srgbClr val="FFFF00"/>
                </a:solidFill>
              </a:rPr>
              <a:t>. Заполни таблицу: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000" b="1" i="1" smtClean="0">
                <a:solidFill>
                  <a:srgbClr val="FFFF00"/>
                </a:solidFill>
              </a:rPr>
              <a:t>Государства Евразии</a:t>
            </a: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     </a:t>
            </a:r>
          </a:p>
        </p:txBody>
      </p:sp>
      <p:graphicFrame>
        <p:nvGraphicFramePr>
          <p:cNvPr id="35959" name="Group 119"/>
          <p:cNvGraphicFramePr>
            <a:graphicFrameLocks noGrp="1"/>
          </p:cNvGraphicFramePr>
          <p:nvPr>
            <p:ph idx="1"/>
          </p:nvPr>
        </p:nvGraphicFramePr>
        <p:xfrm>
          <a:off x="179388" y="5084763"/>
          <a:ext cx="8785225" cy="865188"/>
        </p:xfrm>
        <a:graphic>
          <a:graphicData uri="http://schemas.openxmlformats.org/drawingml/2006/table">
            <a:tbl>
              <a:tblPr/>
              <a:tblGrid>
                <a:gridCol w="1093787"/>
                <a:gridCol w="728663"/>
                <a:gridCol w="730250"/>
                <a:gridCol w="1093787"/>
                <a:gridCol w="582613"/>
                <a:gridCol w="1385887"/>
                <a:gridCol w="874713"/>
                <a:gridCol w="1020762"/>
                <a:gridCol w="1274763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Название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государства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Рельеф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Климат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Полезные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ископаемые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Реки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Растительный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животный мир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Крупные города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Сельское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Промышлен-ность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Памятка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1.Перед выполнением работы внимательно прочитай задание.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2.Найди нужную страницу в учебнике или книге, а при необходимости карту в атласе или учебнике.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3. Если задание оказалось непонятным, попроси помощи у учителя.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4. Выполняй работу аккуратно, пиши в указанном месте.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5. Внимательно проверь задание.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Помни: лучше меньше, да правильно.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photo142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797425"/>
            <a:ext cx="8569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684213" y="188913"/>
            <a:ext cx="7904162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 u="sng">
                <a:solidFill>
                  <a:srgbClr val="FFFF00"/>
                </a:solidFill>
              </a:rPr>
              <a:t> Результаты</a:t>
            </a:r>
          </a:p>
          <a:p>
            <a:endParaRPr lang="ru-RU" sz="2000" b="1" i="1" u="sng">
              <a:solidFill>
                <a:srgbClr val="FFFF00"/>
              </a:solidFill>
            </a:endParaRPr>
          </a:p>
          <a:p>
            <a:r>
              <a:rPr lang="ru-RU" b="1" i="1">
                <a:solidFill>
                  <a:srgbClr val="FFFF00"/>
                </a:solidFill>
              </a:rPr>
              <a:t> Выпуск 2008год – 4 учащихся</a:t>
            </a:r>
          </a:p>
          <a:p>
            <a:r>
              <a:rPr lang="ru-RU" b="1" i="1">
                <a:solidFill>
                  <a:srgbClr val="FFFF00"/>
                </a:solidFill>
              </a:rPr>
              <a:t> Выполнение – 75 % ( 1 ученик глубокая умственна отсталость</a:t>
            </a:r>
            <a:r>
              <a:rPr lang="ru-RU">
                <a:solidFill>
                  <a:srgbClr val="FFFF00"/>
                </a:solidFill>
              </a:rPr>
              <a:t>)</a:t>
            </a:r>
          </a:p>
          <a:p>
            <a:endParaRPr lang="ru-RU"/>
          </a:p>
        </p:txBody>
      </p:sp>
      <p:graphicFrame>
        <p:nvGraphicFramePr>
          <p:cNvPr id="364607" name="Group 6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8075612" cy="2521966"/>
        </p:xfrm>
        <a:graphic>
          <a:graphicData uri="http://schemas.openxmlformats.org/drawingml/2006/table">
            <a:tbl>
              <a:tblPr/>
              <a:tblGrid>
                <a:gridCol w="2692400"/>
                <a:gridCol w="2690812"/>
                <a:gridCol w="269240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Начало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Выделение главного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Сравнение объектов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Анализировать результаты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Прослеживать причинно-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следственные зависимости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Обобщать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2565400"/>
            <a:ext cx="4608513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FFFF00"/>
                </a:solidFill>
              </a:rPr>
              <a:t>Благодарим</a:t>
            </a:r>
            <a:br>
              <a:rPr lang="ru-RU" b="1" i="1" smtClean="0">
                <a:solidFill>
                  <a:srgbClr val="FFFF00"/>
                </a:solidFill>
              </a:rPr>
            </a:br>
            <a:r>
              <a:rPr lang="ru-RU" b="1" i="1" smtClean="0">
                <a:solidFill>
                  <a:srgbClr val="FFFF00"/>
                </a:solidFill>
              </a:rPr>
              <a:t> за внимание !</a:t>
            </a:r>
          </a:p>
        </p:txBody>
      </p:sp>
      <p:pic>
        <p:nvPicPr>
          <p:cNvPr id="23555" name="Picture 4" descr="j019318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11188" y="1052513"/>
            <a:ext cx="3086100" cy="3500437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1547813" y="2349500"/>
            <a:ext cx="6264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u="sng">
                <a:solidFill>
                  <a:srgbClr val="000000"/>
                </a:solidFill>
              </a:rPr>
              <a:t>Цель:</a:t>
            </a:r>
          </a:p>
          <a:p>
            <a:r>
              <a:rPr lang="ru-RU" sz="2400" b="1" i="1">
                <a:solidFill>
                  <a:srgbClr val="000000"/>
                </a:solidFill>
              </a:rPr>
              <a:t>Углубить и закрепить теоретические знания, научить их применять в повседневной жизни.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44675"/>
            <a:ext cx="7212012" cy="264318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u="sng" smtClean="0">
                <a:solidFill>
                  <a:srgbClr val="000000"/>
                </a:solidFill>
              </a:rPr>
              <a:t>  Задачи: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rgbClr val="000000"/>
                </a:solidFill>
              </a:rPr>
              <a:t>. Учить планировать предстоящие действия и составлять словесный отчёт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rgbClr val="000000"/>
                </a:solidFill>
              </a:rPr>
              <a:t>Развивать устную и письменную речь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rgbClr val="000000"/>
                </a:solidFill>
              </a:rPr>
              <a:t>Корректировать недостатки развития мыслительных процессов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rgbClr val="000000"/>
                </a:solidFill>
              </a:rPr>
              <a:t>Прививать интерес к окружающему миру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u="sng" smtClean="0"/>
              <a:t>Требования к практическим заданиям: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Соответствие с требованиями программы к умениям и навыкам.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Составляются с учётом имеющихся у учащихся знаний.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Определяется цель работы.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Чёткий инструктаж работы.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Выводы практической работы.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Дифференцированный подход.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12"/>
          <p:cNvGraphicFramePr>
            <a:graphicFrameLocks/>
          </p:cNvGraphicFramePr>
          <p:nvPr>
            <p:ph idx="1"/>
          </p:nvPr>
        </p:nvGraphicFramePr>
        <p:xfrm>
          <a:off x="539750" y="1052513"/>
          <a:ext cx="8208963" cy="410368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7"/>
          <p:cNvGraphicFramePr>
            <a:graphicFrameLocks/>
          </p:cNvGraphicFramePr>
          <p:nvPr>
            <p:ph idx="1"/>
          </p:nvPr>
        </p:nvGraphicFramePr>
        <p:xfrm>
          <a:off x="1187450" y="1557338"/>
          <a:ext cx="6985000" cy="34925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2519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i="1" u="sng" smtClean="0"/>
              <a:t>  Обучающие практические работы.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     Задачи: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/>
              <a:t> </a:t>
            </a:r>
            <a:r>
              <a:rPr lang="ru-RU" sz="2000" b="1" i="1" smtClean="0">
                <a:sym typeface="Wingdings 2" pitchFamily="18" charset="2"/>
              </a:rPr>
              <a:t></a:t>
            </a:r>
            <a:r>
              <a:rPr lang="ru-RU" sz="2000" b="1" i="1" smtClean="0"/>
              <a:t> Развитие самостоятельности в учёбе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sym typeface="Wingdings 2" pitchFamily="18" charset="2"/>
              </a:rPr>
              <a:t> </a:t>
            </a:r>
            <a:r>
              <a:rPr lang="ru-RU" sz="2000" b="1" i="1" smtClean="0"/>
              <a:t> Познание природы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sym typeface="Wingdings 2" pitchFamily="18" charset="2"/>
              </a:rPr>
              <a:t></a:t>
            </a:r>
            <a:r>
              <a:rPr lang="ru-RU" sz="2000" b="1" i="1" smtClean="0"/>
              <a:t> Формирование практических навыков в объяснении явлений природы.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362950" cy="104933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</a:rPr>
              <a:t>      Тема.   Африка. Географическое положение, очертание берегов, </a:t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                 острова и  полуострова.</a:t>
            </a:r>
            <a:r>
              <a:rPr lang="ru-RU" sz="1800" b="1" i="1" dirty="0" smtClean="0">
                <a:solidFill>
                  <a:srgbClr val="FFFF00"/>
                </a:solidFill>
              </a:rPr>
              <a:t> ( 8 класс)</a:t>
            </a:r>
            <a:br>
              <a:rPr lang="ru-RU" sz="1800" b="1" i="1" dirty="0" smtClean="0">
                <a:solidFill>
                  <a:srgbClr val="FFFF00"/>
                </a:solidFill>
              </a:rPr>
            </a:br>
            <a:r>
              <a:rPr lang="ru-RU" sz="1800" b="1" i="1" dirty="0" smtClean="0">
                <a:solidFill>
                  <a:srgbClr val="FFFF00"/>
                </a:solidFill>
              </a:rPr>
              <a:t/>
            </a:r>
            <a:br>
              <a:rPr lang="ru-RU" sz="1800" b="1" i="1" dirty="0" smtClean="0">
                <a:solidFill>
                  <a:srgbClr val="FFFF00"/>
                </a:solidFill>
              </a:rPr>
            </a:br>
            <a:r>
              <a:rPr lang="ru-RU" sz="1800" b="1" i="1" dirty="0" smtClean="0">
                <a:solidFill>
                  <a:srgbClr val="FFFF00"/>
                </a:solidFill>
              </a:rPr>
              <a:t>                                            Заполни схему.</a:t>
            </a:r>
          </a:p>
        </p:txBody>
      </p:sp>
      <p:graphicFrame>
        <p:nvGraphicFramePr>
          <p:cNvPr id="3074" name="Organization Chart 38"/>
          <p:cNvGraphicFramePr>
            <a:graphicFrameLocks/>
          </p:cNvGraphicFramePr>
          <p:nvPr>
            <p:ph sz="half" idx="1"/>
          </p:nvPr>
        </p:nvGraphicFramePr>
        <p:xfrm>
          <a:off x="2625725" y="2062163"/>
          <a:ext cx="3698875" cy="1223962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graphicFrame>
        <p:nvGraphicFramePr>
          <p:cNvPr id="3081" name="Organization Chart 46"/>
          <p:cNvGraphicFramePr>
            <a:graphicFrameLocks/>
          </p:cNvGraphicFramePr>
          <p:nvPr>
            <p:ph sz="quarter" idx="2"/>
          </p:nvPr>
        </p:nvGraphicFramePr>
        <p:xfrm>
          <a:off x="2555875" y="3644900"/>
          <a:ext cx="4027488" cy="1154113"/>
        </p:xfrm>
        <a:graphic>
          <a:graphicData uri="http://schemas.openxmlformats.org/drawingml/2006/compatibility">
            <com:legacyDrawing xmlns:com="http://schemas.openxmlformats.org/drawingml/2006/compatibility" spid="_x0000_s3081"/>
          </a:graphicData>
        </a:graphic>
      </p:graphicFrame>
      <p:sp>
        <p:nvSpPr>
          <p:cNvPr id="349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     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         </a:t>
            </a:r>
          </a:p>
        </p:txBody>
      </p:sp>
      <p:graphicFrame>
        <p:nvGraphicFramePr>
          <p:cNvPr id="3088" name="Organization Chart 53"/>
          <p:cNvGraphicFramePr>
            <a:graphicFrameLocks/>
          </p:cNvGraphicFramePr>
          <p:nvPr>
            <p:ph sz="quarter" idx="3"/>
          </p:nvPr>
        </p:nvGraphicFramePr>
        <p:xfrm>
          <a:off x="2627313" y="5300663"/>
          <a:ext cx="4038600" cy="1296987"/>
        </p:xfrm>
        <a:graphic>
          <a:graphicData uri="http://schemas.openxmlformats.org/drawingml/2006/compatibility">
            <com:legacyDrawing xmlns:com="http://schemas.openxmlformats.org/drawingml/2006/compatibility" spid="_x0000_s3088"/>
          </a:graphicData>
        </a:graphic>
      </p:graphicFrame>
      <p:sp>
        <p:nvSpPr>
          <p:cNvPr id="3097" name="Text Box 61"/>
          <p:cNvSpPr txBox="1">
            <a:spLocks noChangeArrowheads="1"/>
          </p:cNvSpPr>
          <p:nvPr/>
        </p:nvSpPr>
        <p:spPr bwMode="auto">
          <a:xfrm>
            <a:off x="468313" y="2036763"/>
            <a:ext cx="2767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0000"/>
                </a:solidFill>
              </a:rPr>
              <a:t>Атлантический океан</a:t>
            </a:r>
          </a:p>
        </p:txBody>
      </p:sp>
      <p:sp>
        <p:nvSpPr>
          <p:cNvPr id="3098" name="Text Box 62"/>
          <p:cNvSpPr txBox="1">
            <a:spLocks noChangeArrowheads="1"/>
          </p:cNvSpPr>
          <p:nvPr/>
        </p:nvSpPr>
        <p:spPr bwMode="auto">
          <a:xfrm>
            <a:off x="6424613" y="2003425"/>
            <a:ext cx="234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0000"/>
                </a:solidFill>
              </a:rPr>
              <a:t> Индийский океан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12875"/>
            <a:ext cx="8229600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FF00"/>
                </a:solidFill>
              </a:rPr>
              <a:t>      Тема. Природные зоны (7класс</a:t>
            </a:r>
            <a:r>
              <a:rPr lang="ru-RU" sz="3600" b="1" i="1" dirty="0" smtClean="0">
                <a:solidFill>
                  <a:srgbClr val="FFFF00"/>
                </a:solidFill>
              </a:rPr>
              <a:t>)</a:t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</a:rPr>
            </a:br>
            <a:r>
              <a:rPr lang="ru-RU" sz="2400" b="1" i="1" dirty="0" smtClean="0">
                <a:solidFill>
                  <a:srgbClr val="FFFF00"/>
                </a:solidFill>
              </a:rPr>
              <a:t>    Природные зоны</a:t>
            </a:r>
          </a:p>
        </p:txBody>
      </p:sp>
      <p:graphicFrame>
        <p:nvGraphicFramePr>
          <p:cNvPr id="168983" name="Group 23"/>
          <p:cNvGraphicFramePr>
            <a:graphicFrameLocks noGrp="1"/>
          </p:cNvGraphicFramePr>
          <p:nvPr>
            <p:ph idx="1"/>
          </p:nvPr>
        </p:nvGraphicFramePr>
        <p:xfrm>
          <a:off x="539750" y="2924175"/>
          <a:ext cx="8218488" cy="1368425"/>
        </p:xfrm>
        <a:graphic>
          <a:graphicData uri="http://schemas.openxmlformats.org/drawingml/2006/table">
            <a:tbl>
              <a:tblPr/>
              <a:tblGrid>
                <a:gridCol w="2046288"/>
                <a:gridCol w="2057400"/>
                <a:gridCol w="2057400"/>
                <a:gridCol w="2057400"/>
              </a:tblGrid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Название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природной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зоны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Географическое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положение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Растительный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мир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Животный             мир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1163</TotalTime>
  <Words>465</Words>
  <Application>Microsoft Office PowerPoint</Application>
  <PresentationFormat>Экран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Comic Sans MS</vt:lpstr>
      <vt:lpstr>Wingdings 2</vt:lpstr>
      <vt:lpstr>Impact</vt:lpstr>
      <vt:lpstr>Океан</vt:lpstr>
      <vt:lpstr>Пастель</vt:lpstr>
      <vt:lpstr>Слайд 1</vt:lpstr>
      <vt:lpstr>Слайд 2</vt:lpstr>
      <vt:lpstr>Слайд 3</vt:lpstr>
      <vt:lpstr>Требования к практическим заданиям:</vt:lpstr>
      <vt:lpstr>Слайд 5</vt:lpstr>
      <vt:lpstr>Слайд 6</vt:lpstr>
      <vt:lpstr>Слайд 7</vt:lpstr>
      <vt:lpstr>      Тема.   Африка. Географическое положение, очертание берегов,                   острова и  полуострова. ( 8 класс)                                              Заполни схему.</vt:lpstr>
      <vt:lpstr>      Тема. Природные зоны (7класс)      Природные зоны</vt:lpstr>
      <vt:lpstr>Слайд 10</vt:lpstr>
      <vt:lpstr>Тема. Разнообразие рельефа и климата          ( 8 класс).  1вариант. Характеристика гор по плану: а) местоположение на материке; б) направление, в котором расположены; в) средняя высота;  г) высшая точка, её название и высота  2вариант. Характеристика  гор        Горы мира</vt:lpstr>
      <vt:lpstr>     Тема. Реки нашей местности (9 класс)</vt:lpstr>
      <vt:lpstr>Допиши в прямоугольники географические  названия, которые ты знаешь.</vt:lpstr>
      <vt:lpstr>Тема. Евразия</vt:lpstr>
      <vt:lpstr>На контурной карте Азии подпиши выделенные  полуострова. При выполнении задания пользуйся  физической картой Азии в учебнике на с. 167.</vt:lpstr>
      <vt:lpstr>             Тема. Государства Евразии (9 класс)   I.  Работа с картой.   1. Название государства   2. Столица   3. Географическое положение        а) моря и океаны        б) соседние государства   II. Заполни таблицу: Государства Евразии       </vt:lpstr>
      <vt:lpstr>Памятка</vt:lpstr>
      <vt:lpstr>Слайд 18</vt:lpstr>
      <vt:lpstr>Благодарим  за внимание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</dc:title>
  <dc:creator>1</dc:creator>
  <cp:lastModifiedBy>revaz</cp:lastModifiedBy>
  <cp:revision>50</cp:revision>
  <dcterms:created xsi:type="dcterms:W3CDTF">2008-11-11T11:40:39Z</dcterms:created>
  <dcterms:modified xsi:type="dcterms:W3CDTF">2013-02-27T17:22:09Z</dcterms:modified>
</cp:coreProperties>
</file>