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3399FF"/>
    <a:srgbClr val="0099FF"/>
    <a:srgbClr val="0E0048"/>
    <a:srgbClr val="6600CC"/>
    <a:srgbClr val="9021FF"/>
    <a:srgbClr val="00A1D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6" autoAdjust="0"/>
    <p:restoredTop sz="92185" autoAdjust="0"/>
  </p:normalViewPr>
  <p:slideViewPr>
    <p:cSldViewPr>
      <p:cViewPr>
        <p:scale>
          <a:sx n="69" d="100"/>
          <a:sy n="69" d="100"/>
        </p:scale>
        <p:origin x="-1212" y="-9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7A7D9E0-27CE-45C5-B309-4BF40F88A788}" type="datetimeFigureOut">
              <a:rPr lang="ru-RU"/>
              <a:pPr>
                <a:defRPr/>
              </a:pPr>
              <a:t>18.10.2011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B97ABC-EDFE-4A3D-B35D-505F5CA51EA4}"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9042D6-708A-4E90-BBE9-EE9165E557F2}" type="datetimeFigureOut">
              <a:rPr lang="ru-RU"/>
              <a:pPr>
                <a:defRPr/>
              </a:pPr>
              <a:t>18.10.2011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D46E97E-5945-48B8-9438-42DC5703B571}"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5341349-1D86-41F2-B513-D81D5862CDBA}" type="datetimeFigureOut">
              <a:rPr lang="ru-RU"/>
              <a:pPr>
                <a:defRPr/>
              </a:pPr>
              <a:t>18.10.2011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3DDBB74-A0E5-4B87-AC71-137DF29FC55D}"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7D775A5-E80E-4E77-972F-17D72D51B532}" type="datetimeFigureOut">
              <a:rPr lang="ru-RU"/>
              <a:pPr>
                <a:defRPr/>
              </a:pPr>
              <a:t>18.10.2011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53F8171-263B-4E6B-92FB-444F02029665}"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CAE57C7-C915-43FD-9BFF-FBAD17643A48}" type="datetimeFigureOut">
              <a:rPr lang="ru-RU"/>
              <a:pPr>
                <a:defRPr/>
              </a:pPr>
              <a:t>18.10.2011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18391E-37AE-4FD2-8BF7-56A06D75DC4D}"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F685A3E-0C09-4198-9C4C-67E776A29E25}" type="datetimeFigureOut">
              <a:rPr lang="ru-RU"/>
              <a:pPr>
                <a:defRPr/>
              </a:pPr>
              <a:t>18.10.2011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445ECD2-7AF6-4980-9C6E-675ED9F32A9A}"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CC200A9-270B-4305-A614-8324A43D6739}" type="datetimeFigureOut">
              <a:rPr lang="ru-RU"/>
              <a:pPr>
                <a:defRPr/>
              </a:pPr>
              <a:t>18.10.2011</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77367A3-0D8B-411A-9556-9B0B1B879A7C}"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810B9C2-B8FF-42D2-8C1C-752B599C8286}" type="datetimeFigureOut">
              <a:rPr lang="ru-RU"/>
              <a:pPr>
                <a:defRPr/>
              </a:pPr>
              <a:t>18.10.2011</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B392D7F-F853-41CF-A821-758FA9923819}"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95DF047-1477-408D-8E32-8710FA4F9A3E}" type="datetimeFigureOut">
              <a:rPr lang="ru-RU"/>
              <a:pPr>
                <a:defRPr/>
              </a:pPr>
              <a:t>18.10.2011</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8169BAC-7EDB-48BC-8494-6DF8DD24CEFD}"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C43D778-7815-4085-A787-8A1F432C8BC0}" type="datetimeFigureOut">
              <a:rPr lang="ru-RU"/>
              <a:pPr>
                <a:defRPr/>
              </a:pPr>
              <a:t>18.10.2011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459CFCD-126B-4E85-A129-63A474FFD8DD}"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87B5646-A2AD-4AE5-8B45-88A3EA4D9920}" type="datetimeFigureOut">
              <a:rPr lang="ru-RU"/>
              <a:pPr>
                <a:defRPr/>
              </a:pPr>
              <a:t>18.10.2011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69B0B5B-80B7-4B93-8EE7-5162693C2913}"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5AEAA9A-BF6B-4608-8B2C-72E8C311BACB}" type="datetimeFigureOut">
              <a:rPr lang="ru-RU"/>
              <a:pPr>
                <a:defRPr/>
              </a:pPr>
              <a:t>18.10.2011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00FFFF-9B6F-4EC3-B2C5-EFFFE905463C}"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Documents and Settings\Leurider\Рабочий стол\f_14930177.jpg"/>
          <p:cNvPicPr>
            <a:picLocks noChangeAspect="1" noChangeArrowheads="1"/>
          </p:cNvPicPr>
          <p:nvPr/>
        </p:nvPicPr>
        <p:blipFill>
          <a:blip r:embed="rId2"/>
          <a:srcRect/>
          <a:stretch>
            <a:fillRect/>
          </a:stretch>
        </p:blipFill>
        <p:spPr bwMode="auto">
          <a:xfrm>
            <a:off x="0" y="-3175"/>
            <a:ext cx="9144000" cy="6861175"/>
          </a:xfrm>
          <a:prstGeom prst="rect">
            <a:avLst/>
          </a:prstGeom>
          <a:noFill/>
          <a:ln w="9525">
            <a:noFill/>
            <a:miter lim="800000"/>
            <a:headEnd/>
            <a:tailEnd/>
          </a:ln>
        </p:spPr>
      </p:pic>
      <p:sp>
        <p:nvSpPr>
          <p:cNvPr id="2" name="Заголовок 1"/>
          <p:cNvSpPr>
            <a:spLocks noGrp="1"/>
          </p:cNvSpPr>
          <p:nvPr>
            <p:ph type="ctrTitle"/>
          </p:nvPr>
        </p:nvSpPr>
        <p:spPr>
          <a:xfrm>
            <a:off x="357158" y="928670"/>
            <a:ext cx="8358246" cy="2398719"/>
          </a:xfrm>
        </p:spPr>
        <p:txBody>
          <a:bodyPr rtlCol="0">
            <a:noAutofit/>
          </a:bodyPr>
          <a:lstStyle/>
          <a:p>
            <a:pPr eaLnBrk="1" fontAlgn="auto" hangingPunct="1">
              <a:spcAft>
                <a:spcPts val="0"/>
              </a:spcAft>
              <a:defRPr/>
            </a:pPr>
            <a:r>
              <a:rPr lang="en-US" sz="6000" b="1" u="sng"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most important discoveries of the human history.</a:t>
            </a:r>
            <a:endParaRPr lang="ru-RU" sz="6000" b="1" u="sng"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45000">
              <a:schemeClr val="tx2">
                <a:lumMod val="60000"/>
                <a:lumOff val="40000"/>
              </a:schemeClr>
            </a:gs>
            <a:gs pos="70000">
              <a:schemeClr val="accent6">
                <a:lumMod val="75000"/>
              </a:schemeClr>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2530" name="Содержимое 2"/>
          <p:cNvSpPr>
            <a:spLocks noGrp="1"/>
          </p:cNvSpPr>
          <p:nvPr>
            <p:ph idx="1"/>
          </p:nvPr>
        </p:nvSpPr>
        <p:spPr>
          <a:xfrm>
            <a:off x="142875" y="142875"/>
            <a:ext cx="8229600" cy="4525963"/>
          </a:xfrm>
        </p:spPr>
        <p:txBody>
          <a:bodyPr/>
          <a:lstStyle/>
          <a:p>
            <a:pPr eaLnBrk="1" hangingPunct="1"/>
            <a:r>
              <a:rPr lang="en-US" smtClean="0"/>
              <a:t>In 1994, after release of new version of Mosaic browser for Windows and Macintosh, appeared other browsers – Netscape Navigator and Microsoft Internet Explorer. This led to the fantastic popularity of WWW. Firstly it happened in the U.S.A. then it came to the other parts of the world.</a:t>
            </a:r>
          </a:p>
          <a:p>
            <a:pPr eaLnBrk="1" hangingPunct="1"/>
            <a:endParaRPr lang="ru-RU" smtClean="0"/>
          </a:p>
        </p:txBody>
      </p:sp>
      <p:pic>
        <p:nvPicPr>
          <p:cNvPr id="22531" name="Picture 2" descr="C:\Documents and Settings\Leurider\Рабочий стол\ie_logo_o.JPG"/>
          <p:cNvPicPr>
            <a:picLocks noChangeAspect="1" noChangeArrowheads="1"/>
          </p:cNvPicPr>
          <p:nvPr/>
        </p:nvPicPr>
        <p:blipFill>
          <a:blip r:embed="rId2"/>
          <a:srcRect/>
          <a:stretch>
            <a:fillRect/>
          </a:stretch>
        </p:blipFill>
        <p:spPr bwMode="auto">
          <a:xfrm>
            <a:off x="571500" y="4270375"/>
            <a:ext cx="2928938" cy="2393950"/>
          </a:xfrm>
          <a:prstGeom prst="rect">
            <a:avLst/>
          </a:prstGeom>
          <a:noFill/>
          <a:ln w="9525">
            <a:noFill/>
            <a:miter lim="800000"/>
            <a:headEnd/>
            <a:tailEnd/>
          </a:ln>
        </p:spPr>
      </p:pic>
      <p:pic>
        <p:nvPicPr>
          <p:cNvPr id="22532" name="Picture 3" descr="C:\Documents and Settings\Leurider\Рабочий стол\20091014121749.jpg"/>
          <p:cNvPicPr>
            <a:picLocks noChangeAspect="1" noChangeArrowheads="1"/>
          </p:cNvPicPr>
          <p:nvPr/>
        </p:nvPicPr>
        <p:blipFill>
          <a:blip r:embed="rId3"/>
          <a:srcRect/>
          <a:stretch>
            <a:fillRect/>
          </a:stretch>
        </p:blipFill>
        <p:spPr bwMode="auto">
          <a:xfrm>
            <a:off x="4143375" y="3595688"/>
            <a:ext cx="4572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4000">
              <a:schemeClr val="bg1"/>
            </a:gs>
            <a:gs pos="100000">
              <a:srgbClr val="0070C0"/>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3554" name="Picture 2" descr="C:\Documents and Settings\Leurider\Рабочий стол\Mapa2.jpg"/>
          <p:cNvPicPr>
            <a:picLocks noChangeAspect="1" noChangeArrowheads="1"/>
          </p:cNvPicPr>
          <p:nvPr/>
        </p:nvPicPr>
        <p:blipFill>
          <a:blip r:embed="rId2"/>
          <a:srcRect/>
          <a:stretch>
            <a:fillRect/>
          </a:stretch>
        </p:blipFill>
        <p:spPr bwMode="auto">
          <a:xfrm>
            <a:off x="3857625" y="2892425"/>
            <a:ext cx="5286375" cy="3751263"/>
          </a:xfrm>
          <a:prstGeom prst="rect">
            <a:avLst/>
          </a:prstGeom>
          <a:noFill/>
          <a:ln w="9525">
            <a:noFill/>
            <a:miter lim="800000"/>
            <a:headEnd/>
            <a:tailEnd/>
          </a:ln>
        </p:spPr>
      </p:pic>
      <p:sp>
        <p:nvSpPr>
          <p:cNvPr id="23555" name="Содержимое 2"/>
          <p:cNvSpPr>
            <a:spLocks noGrp="1"/>
          </p:cNvSpPr>
          <p:nvPr>
            <p:ph idx="1"/>
          </p:nvPr>
        </p:nvSpPr>
        <p:spPr>
          <a:xfrm>
            <a:off x="428625" y="214313"/>
            <a:ext cx="8229600" cy="5857875"/>
          </a:xfrm>
        </p:spPr>
        <p:txBody>
          <a:bodyPr/>
          <a:lstStyle/>
          <a:p>
            <a:pPr eaLnBrk="1" hangingPunct="1"/>
            <a:r>
              <a:rPr lang="en-US" smtClean="0"/>
              <a:t>In 1995 NSF gave the responsibility for the Internet to the private sector, so since that day Internet exists in the form we know it today.</a:t>
            </a:r>
          </a:p>
          <a:p>
            <a:pPr eaLnBrk="1" hangingPunct="1"/>
            <a:r>
              <a:rPr lang="en-US" smtClean="0"/>
              <a:t>Within five years the Internet has reached an audience of more than 50 million users.</a:t>
            </a:r>
            <a:endParaRPr lang="ru-RU"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20000"/>
                <a:lumOff val="80000"/>
              </a:schemeClr>
            </a:gs>
            <a:gs pos="100000">
              <a:srgbClr val="0070C0"/>
            </a:gs>
          </a:gsLst>
          <a:lin ang="5400000" scaled="0"/>
          <a:tileRect/>
        </a:gradFill>
        <a:effectLst/>
      </p:bgPr>
    </p:bg>
    <p:spTree>
      <p:nvGrpSpPr>
        <p:cNvPr id="1" name=""/>
        <p:cNvGrpSpPr/>
        <p:nvPr/>
      </p:nvGrpSpPr>
      <p:grpSpPr>
        <a:xfrm>
          <a:off x="0" y="0"/>
          <a:ext cx="0" cy="0"/>
          <a:chOff x="0" y="0"/>
          <a:chExt cx="0" cy="0"/>
        </a:xfrm>
      </p:grpSpPr>
      <p:pic>
        <p:nvPicPr>
          <p:cNvPr id="24578" name="Picture 4" descr="C:\Documents and Settings\Leurider\Рабочий стол\Da-Vinci-Airplane.jpg"/>
          <p:cNvPicPr>
            <a:picLocks noChangeAspect="1" noChangeArrowheads="1"/>
          </p:cNvPicPr>
          <p:nvPr/>
        </p:nvPicPr>
        <p:blipFill>
          <a:blip r:embed="rId2"/>
          <a:srcRect/>
          <a:stretch>
            <a:fillRect/>
          </a:stretch>
        </p:blipFill>
        <p:spPr bwMode="auto">
          <a:xfrm>
            <a:off x="1500188" y="3273425"/>
            <a:ext cx="6072187" cy="3584575"/>
          </a:xfrm>
          <a:prstGeom prst="rect">
            <a:avLst/>
          </a:prstGeom>
          <a:noFill/>
          <a:ln w="9525">
            <a:noFill/>
            <a:miter lim="800000"/>
            <a:headEnd/>
            <a:tailEnd/>
          </a:ln>
        </p:spPr>
      </p:pic>
      <p:sp>
        <p:nvSpPr>
          <p:cNvPr id="2" name="Заголовок 1"/>
          <p:cNvSpPr>
            <a:spLocks noGrp="1"/>
          </p:cNvSpPr>
          <p:nvPr>
            <p:ph type="title"/>
          </p:nvPr>
        </p:nvSpPr>
        <p:spPr>
          <a:xfrm>
            <a:off x="1785938" y="0"/>
            <a:ext cx="5643562" cy="857250"/>
          </a:xfrm>
        </p:spPr>
        <p:txBody>
          <a:bodyPr rtlCol="0">
            <a:normAutofit/>
          </a:bodyPr>
          <a:lstStyle/>
          <a:p>
            <a:pPr eaLnBrk="1" fontAlgn="auto" hangingPunct="1">
              <a:spcAft>
                <a:spcPts val="0"/>
              </a:spcAft>
              <a:defRPr/>
            </a:pPr>
            <a:r>
              <a:rPr lang="en-US" sz="4800" dirty="0" smtClean="0">
                <a:solidFill>
                  <a:schemeClr val="accent6">
                    <a:lumMod val="75000"/>
                  </a:schemeClr>
                </a:solidFill>
              </a:rPr>
              <a:t>Plane</a:t>
            </a:r>
            <a:endParaRPr lang="ru-RU" sz="4800" dirty="0">
              <a:solidFill>
                <a:schemeClr val="accent6">
                  <a:lumMod val="75000"/>
                </a:schemeClr>
              </a:solidFill>
            </a:endParaRPr>
          </a:p>
        </p:txBody>
      </p:sp>
      <p:sp>
        <p:nvSpPr>
          <p:cNvPr id="24580" name="Содержимое 2"/>
          <p:cNvSpPr>
            <a:spLocks noGrp="1"/>
          </p:cNvSpPr>
          <p:nvPr>
            <p:ph idx="1"/>
          </p:nvPr>
        </p:nvSpPr>
        <p:spPr>
          <a:xfrm>
            <a:off x="285750" y="642938"/>
            <a:ext cx="8572500" cy="3714750"/>
          </a:xfrm>
        </p:spPr>
        <p:txBody>
          <a:bodyPr/>
          <a:lstStyle/>
          <a:p>
            <a:pPr eaLnBrk="1" hangingPunct="1"/>
            <a:r>
              <a:rPr lang="en-US" smtClean="0">
                <a:solidFill>
                  <a:srgbClr val="0E0048"/>
                </a:solidFill>
              </a:rPr>
              <a:t>There are many stories from antiquity involve flight, such as the Greek legend of Icarus and Daedalus. Around 400 BC in Greece, Archytas was reputed to have designed and built the first artificial, self-propelled flying device.</a:t>
            </a:r>
            <a:endParaRPr lang="ru-RU" smtClean="0">
              <a:solidFill>
                <a:srgbClr val="0E0048"/>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70C0"/>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25602" name="Picture 2" descr="C:\Documents and Settings\Leurider\Рабочий стол\x_f9e2d9b8.jpg"/>
          <p:cNvPicPr>
            <a:picLocks noChangeAspect="1" noChangeArrowheads="1"/>
          </p:cNvPicPr>
          <p:nvPr/>
        </p:nvPicPr>
        <p:blipFill>
          <a:blip r:embed="rId2"/>
          <a:srcRect/>
          <a:stretch>
            <a:fillRect/>
          </a:stretch>
        </p:blipFill>
        <p:spPr bwMode="auto">
          <a:xfrm>
            <a:off x="1500188" y="2625725"/>
            <a:ext cx="6429375" cy="4017963"/>
          </a:xfrm>
          <a:prstGeom prst="rect">
            <a:avLst/>
          </a:prstGeom>
          <a:noFill/>
          <a:ln w="9525">
            <a:noFill/>
            <a:miter lim="800000"/>
            <a:headEnd/>
            <a:tailEnd/>
          </a:ln>
        </p:spPr>
      </p:pic>
      <p:sp>
        <p:nvSpPr>
          <p:cNvPr id="25603" name="Содержимое 2"/>
          <p:cNvSpPr>
            <a:spLocks noGrp="1"/>
          </p:cNvSpPr>
          <p:nvPr>
            <p:ph idx="1"/>
          </p:nvPr>
        </p:nvSpPr>
        <p:spPr>
          <a:xfrm>
            <a:off x="428625" y="500063"/>
            <a:ext cx="8229600" cy="4525962"/>
          </a:xfrm>
        </p:spPr>
        <p:txBody>
          <a:bodyPr/>
          <a:lstStyle/>
          <a:p>
            <a:pPr eaLnBrk="1" hangingPunct="1"/>
            <a:r>
              <a:rPr lang="en-US" smtClean="0"/>
              <a:t>Leonardo da Vinci researched the wing design of birds and designed a man-powered aircraft in his Codex on the Flight of Birds . Many tests have been carried in period of 1600 to 1903.</a:t>
            </a:r>
            <a:endParaRPr lang="ru-RU"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99FF"/>
        </a:solid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313" y="285750"/>
            <a:ext cx="8715375" cy="3857625"/>
          </a:xfrm>
        </p:spPr>
        <p:txBody>
          <a:bodyPr rtlCol="0">
            <a:normAutofit lnSpcReduction="10000"/>
          </a:bodyPr>
          <a:lstStyle/>
          <a:p>
            <a:pPr eaLnBrk="1" fontAlgn="auto" hangingPunct="1">
              <a:spcAft>
                <a:spcPts val="0"/>
              </a:spcAft>
              <a:buFont typeface="Arial" pitchFamily="34" charset="0"/>
              <a:buChar char="•"/>
              <a:defRPr/>
            </a:pPr>
            <a:r>
              <a:rPr lang="en-US" dirty="0" smtClean="0"/>
              <a:t>But only Orville and Wilbur Wright s device was an immediate success. They constructed controllable plane Flyer-1. In 17 of December 1903 the machine traveled 120ft in 12 seconds. In 1906, Alberto Santos Dumont made what has been claimed as the first airplane flight unassisted by catapult. The first widely adopted of the aircraft was in World War I.</a:t>
            </a:r>
            <a:endParaRPr lang="ru-RU" dirty="0"/>
          </a:p>
        </p:txBody>
      </p:sp>
      <p:pic>
        <p:nvPicPr>
          <p:cNvPr id="26627" name="Picture 4" descr="C:\Documents and Settings\Leurider\Рабочий стол\x_b7ea1fd2.jpg"/>
          <p:cNvPicPr>
            <a:picLocks noChangeAspect="1" noChangeArrowheads="1"/>
          </p:cNvPicPr>
          <p:nvPr/>
        </p:nvPicPr>
        <p:blipFill>
          <a:blip r:embed="rId2"/>
          <a:srcRect/>
          <a:stretch>
            <a:fillRect/>
          </a:stretch>
        </p:blipFill>
        <p:spPr bwMode="auto">
          <a:xfrm>
            <a:off x="4610100" y="4071938"/>
            <a:ext cx="2132013" cy="2786062"/>
          </a:xfrm>
          <a:prstGeom prst="rect">
            <a:avLst/>
          </a:prstGeom>
          <a:noFill/>
          <a:ln w="9525">
            <a:noFill/>
            <a:miter lim="800000"/>
            <a:headEnd/>
            <a:tailEnd/>
          </a:ln>
        </p:spPr>
      </p:pic>
      <p:pic>
        <p:nvPicPr>
          <p:cNvPr id="26628" name="Picture 6" descr="C:\Documents and Settings\Leurider\Рабочий стол\x_8a7e82d7.jpg"/>
          <p:cNvPicPr>
            <a:picLocks noChangeAspect="1" noChangeArrowheads="1"/>
          </p:cNvPicPr>
          <p:nvPr/>
        </p:nvPicPr>
        <p:blipFill>
          <a:blip r:embed="rId3"/>
          <a:srcRect/>
          <a:stretch>
            <a:fillRect/>
          </a:stretch>
        </p:blipFill>
        <p:spPr bwMode="auto">
          <a:xfrm>
            <a:off x="6840538" y="4071938"/>
            <a:ext cx="2303462" cy="2786062"/>
          </a:xfrm>
          <a:prstGeom prst="rect">
            <a:avLst/>
          </a:prstGeom>
          <a:noFill/>
          <a:ln w="9525">
            <a:noFill/>
            <a:miter lim="800000"/>
            <a:headEnd/>
            <a:tailEnd/>
          </a:ln>
        </p:spPr>
      </p:pic>
      <p:pic>
        <p:nvPicPr>
          <p:cNvPr id="26629" name="Picture 3" descr="C:\Documents and Settings\Leurider\Рабочий стол\x_63cbbfe4.jpg"/>
          <p:cNvPicPr>
            <a:picLocks noChangeAspect="1" noChangeArrowheads="1"/>
          </p:cNvPicPr>
          <p:nvPr/>
        </p:nvPicPr>
        <p:blipFill>
          <a:blip r:embed="rId4"/>
          <a:srcRect/>
          <a:stretch>
            <a:fillRect/>
          </a:stretch>
        </p:blipFill>
        <p:spPr bwMode="auto">
          <a:xfrm>
            <a:off x="142875" y="4090988"/>
            <a:ext cx="4357688" cy="2767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000">
              <a:schemeClr val="tx2">
                <a:lumMod val="60000"/>
                <a:lumOff val="40000"/>
                <a:alpha val="53000"/>
              </a:schemeClr>
            </a:gs>
            <a:gs pos="100000">
              <a:schemeClr val="tx2">
                <a:lumMod val="60000"/>
                <a:lumOff val="40000"/>
              </a:schemeClr>
            </a:gs>
          </a:gsLst>
          <a:lin ang="5400000" scaled="0"/>
          <a:tileRect/>
        </a:gradFill>
        <a:effectLst/>
      </p:bgPr>
    </p:bg>
    <p:spTree>
      <p:nvGrpSpPr>
        <p:cNvPr id="1" name=""/>
        <p:cNvGrpSpPr/>
        <p:nvPr/>
      </p:nvGrpSpPr>
      <p:grpSpPr>
        <a:xfrm>
          <a:off x="0" y="0"/>
          <a:ext cx="0" cy="0"/>
          <a:chOff x="0" y="0"/>
          <a:chExt cx="0" cy="0"/>
        </a:xfrm>
      </p:grpSpPr>
      <p:pic>
        <p:nvPicPr>
          <p:cNvPr id="27650" name="Picture 2" descr="C:\Documents and Settings\Leurider\Рабочий стол\airefare.jpg"/>
          <p:cNvPicPr>
            <a:picLocks noChangeAspect="1" noChangeArrowheads="1"/>
          </p:cNvPicPr>
          <p:nvPr/>
        </p:nvPicPr>
        <p:blipFill>
          <a:blip r:embed="rId2"/>
          <a:srcRect/>
          <a:stretch>
            <a:fillRect/>
          </a:stretch>
        </p:blipFill>
        <p:spPr bwMode="auto">
          <a:xfrm>
            <a:off x="357188" y="2786063"/>
            <a:ext cx="8501062" cy="3857625"/>
          </a:xfrm>
          <a:prstGeom prst="rect">
            <a:avLst/>
          </a:prstGeom>
          <a:noFill/>
          <a:ln w="9525">
            <a:noFill/>
            <a:miter lim="800000"/>
            <a:headEnd/>
            <a:tailEnd/>
          </a:ln>
        </p:spPr>
      </p:pic>
      <p:sp>
        <p:nvSpPr>
          <p:cNvPr id="2" name="Заголовок 1"/>
          <p:cNvSpPr>
            <a:spLocks noGrp="1"/>
          </p:cNvSpPr>
          <p:nvPr>
            <p:ph type="title"/>
          </p:nvPr>
        </p:nvSpPr>
        <p:spPr>
          <a:xfrm>
            <a:off x="457200" y="274638"/>
            <a:ext cx="8401050" cy="2725737"/>
          </a:xfrm>
        </p:spPr>
        <p:txBody>
          <a:bodyPr rtlCol="0">
            <a:normAutofit fontScale="90000"/>
          </a:bodyPr>
          <a:lstStyle/>
          <a:p>
            <a:pPr eaLnBrk="1" fontAlgn="auto" hangingPunct="1">
              <a:spcAft>
                <a:spcPts val="0"/>
              </a:spcAft>
              <a:defRPr/>
            </a:pPr>
            <a:r>
              <a:rPr lang="en-US" dirty="0" smtClean="0"/>
              <a:t>In our days modern aircraft construction is developing very fast and employed with a peaceful view and with military view.</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6000">
              <a:schemeClr val="bg1">
                <a:lumMod val="95000"/>
                <a:alpha val="59000"/>
              </a:schemeClr>
            </a:gs>
            <a:gs pos="100000">
              <a:schemeClr val="bg2">
                <a:lumMod val="50000"/>
              </a:schemeClr>
            </a:gs>
          </a:gsLst>
          <a:lin ang="5400000" scaled="0"/>
          <a:tileRect/>
        </a:gradFill>
        <a:effectLst/>
      </p:bgPr>
    </p:bg>
    <p:spTree>
      <p:nvGrpSpPr>
        <p:cNvPr id="1" name=""/>
        <p:cNvGrpSpPr/>
        <p:nvPr/>
      </p:nvGrpSpPr>
      <p:grpSpPr>
        <a:xfrm>
          <a:off x="0" y="0"/>
          <a:ext cx="0" cy="0"/>
          <a:chOff x="0" y="0"/>
          <a:chExt cx="0" cy="0"/>
        </a:xfrm>
      </p:grpSpPr>
      <p:pic>
        <p:nvPicPr>
          <p:cNvPr id="28674" name="Picture 2" descr="C:\Documents and Settings\Leurider\Рабочий стол\molds.gif"/>
          <p:cNvPicPr>
            <a:picLocks noChangeAspect="1" noChangeArrowheads="1"/>
          </p:cNvPicPr>
          <p:nvPr/>
        </p:nvPicPr>
        <p:blipFill>
          <a:blip r:embed="rId2"/>
          <a:srcRect/>
          <a:stretch>
            <a:fillRect/>
          </a:stretch>
        </p:blipFill>
        <p:spPr bwMode="auto">
          <a:xfrm>
            <a:off x="3214688" y="3143250"/>
            <a:ext cx="5578475" cy="3430588"/>
          </a:xfrm>
          <a:prstGeom prst="rect">
            <a:avLst/>
          </a:prstGeom>
          <a:noFill/>
          <a:ln w="9525">
            <a:noFill/>
            <a:miter lim="800000"/>
            <a:headEnd/>
            <a:tailEnd/>
          </a:ln>
        </p:spPr>
      </p:pic>
      <p:sp>
        <p:nvSpPr>
          <p:cNvPr id="28675" name="Заголовок 1"/>
          <p:cNvSpPr>
            <a:spLocks noGrp="1"/>
          </p:cNvSpPr>
          <p:nvPr>
            <p:ph type="title"/>
          </p:nvPr>
        </p:nvSpPr>
        <p:spPr>
          <a:xfrm>
            <a:off x="428625" y="0"/>
            <a:ext cx="8229600" cy="1143000"/>
          </a:xfrm>
          <a:ln>
            <a:solidFill>
              <a:schemeClr val="accent1"/>
            </a:solidFill>
          </a:ln>
        </p:spPr>
        <p:txBody>
          <a:bodyPr/>
          <a:lstStyle/>
          <a:p>
            <a:pPr eaLnBrk="1" hangingPunct="1"/>
            <a:r>
              <a:rPr lang="en-US" smtClean="0">
                <a:solidFill>
                  <a:srgbClr val="6600CC"/>
                </a:solidFill>
              </a:rPr>
              <a:t>Penicillin</a:t>
            </a:r>
            <a:endParaRPr lang="ru-RU" smtClean="0">
              <a:solidFill>
                <a:srgbClr val="6600CC"/>
              </a:solidFill>
            </a:endParaRPr>
          </a:p>
        </p:txBody>
      </p:sp>
      <p:sp>
        <p:nvSpPr>
          <p:cNvPr id="28676" name="Содержимое 2"/>
          <p:cNvSpPr>
            <a:spLocks noGrp="1"/>
          </p:cNvSpPr>
          <p:nvPr>
            <p:ph idx="1"/>
          </p:nvPr>
        </p:nvSpPr>
        <p:spPr>
          <a:xfrm>
            <a:off x="428625" y="1071563"/>
            <a:ext cx="8229600" cy="4525962"/>
          </a:xfrm>
        </p:spPr>
        <p:txBody>
          <a:bodyPr/>
          <a:lstStyle/>
          <a:p>
            <a:pPr eaLnBrk="1" hangingPunct="1"/>
            <a:r>
              <a:rPr lang="en-US" smtClean="0"/>
              <a:t>A lot of people died in wars. And if a man had had a little wound, he could have died because of the infection, which could get into his blood. Antiseptics didn’t help to save lives or organs.</a:t>
            </a:r>
            <a:endParaRPr lang="ru-RU"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lumMod val="95000"/>
              </a:schemeClr>
            </a:gs>
            <a:gs pos="100000">
              <a:schemeClr val="bg2">
                <a:lumMod val="50000"/>
              </a:schemeClr>
            </a:gs>
          </a:gsLst>
          <a:lin ang="5400000" scaled="0"/>
          <a:tileRect/>
        </a:gradFill>
        <a:effectLst/>
      </p:bgPr>
    </p:bg>
    <p:spTree>
      <p:nvGrpSpPr>
        <p:cNvPr id="1" name=""/>
        <p:cNvGrpSpPr/>
        <p:nvPr/>
      </p:nvGrpSpPr>
      <p:grpSpPr>
        <a:xfrm>
          <a:off x="0" y="0"/>
          <a:ext cx="0" cy="0"/>
          <a:chOff x="0" y="0"/>
          <a:chExt cx="0" cy="0"/>
        </a:xfrm>
      </p:grpSpPr>
      <p:sp>
        <p:nvSpPr>
          <p:cNvPr id="29698" name="Содержимое 2"/>
          <p:cNvSpPr>
            <a:spLocks noGrp="1"/>
          </p:cNvSpPr>
          <p:nvPr>
            <p:ph idx="1"/>
          </p:nvPr>
        </p:nvSpPr>
        <p:spPr>
          <a:xfrm>
            <a:off x="428625" y="214313"/>
            <a:ext cx="8229600" cy="4525962"/>
          </a:xfrm>
        </p:spPr>
        <p:txBody>
          <a:bodyPr/>
          <a:lstStyle/>
          <a:p>
            <a:pPr eaLnBrk="1" hangingPunct="1"/>
            <a:r>
              <a:rPr lang="en-US" smtClean="0"/>
              <a:t>In 1928 Scotch scientist Alexander Fleming found perfect property of penicillin to kill harmful microorganisms. The discovery of this substance was rather fantastic.</a:t>
            </a:r>
            <a:endParaRPr lang="ru-RU" smtClean="0"/>
          </a:p>
        </p:txBody>
      </p:sp>
      <p:pic>
        <p:nvPicPr>
          <p:cNvPr id="29699" name="Picture 2" descr="C:\Documents and Settings\Leurider\Рабочий стол\fleming-foto-2_original.jpg"/>
          <p:cNvPicPr>
            <a:picLocks noChangeAspect="1" noChangeArrowheads="1"/>
          </p:cNvPicPr>
          <p:nvPr/>
        </p:nvPicPr>
        <p:blipFill>
          <a:blip r:embed="rId2"/>
          <a:srcRect/>
          <a:stretch>
            <a:fillRect/>
          </a:stretch>
        </p:blipFill>
        <p:spPr bwMode="auto">
          <a:xfrm>
            <a:off x="168275" y="2312988"/>
            <a:ext cx="3403600" cy="4330700"/>
          </a:xfrm>
          <a:prstGeom prst="rect">
            <a:avLst/>
          </a:prstGeom>
          <a:noFill/>
          <a:ln w="9525">
            <a:noFill/>
            <a:miter lim="800000"/>
            <a:headEnd/>
            <a:tailEnd/>
          </a:ln>
        </p:spPr>
      </p:pic>
      <p:pic>
        <p:nvPicPr>
          <p:cNvPr id="29700" name="Picture 3" descr="C:\Documents and Settings\Leurider\Рабочий стол\i.jpg"/>
          <p:cNvPicPr>
            <a:picLocks noChangeAspect="1" noChangeArrowheads="1"/>
          </p:cNvPicPr>
          <p:nvPr/>
        </p:nvPicPr>
        <p:blipFill>
          <a:blip r:embed="rId3"/>
          <a:srcRect/>
          <a:stretch>
            <a:fillRect/>
          </a:stretch>
        </p:blipFill>
        <p:spPr bwMode="auto">
          <a:xfrm>
            <a:off x="4572000" y="2643188"/>
            <a:ext cx="374015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lumMod val="95000"/>
              </a:schemeClr>
            </a:gs>
            <a:gs pos="100000">
              <a:schemeClr val="bg2">
                <a:lumMod val="50000"/>
              </a:schemeClr>
            </a:gs>
          </a:gsLst>
          <a:lin ang="5400000" scaled="0"/>
          <a:tileRect/>
        </a:gradFill>
        <a:effectLst/>
      </p:bgPr>
    </p:bg>
    <p:spTree>
      <p:nvGrpSpPr>
        <p:cNvPr id="1" name=""/>
        <p:cNvGrpSpPr/>
        <p:nvPr/>
      </p:nvGrpSpPr>
      <p:grpSpPr>
        <a:xfrm>
          <a:off x="0" y="0"/>
          <a:ext cx="0" cy="0"/>
          <a:chOff x="0" y="0"/>
          <a:chExt cx="0" cy="0"/>
        </a:xfrm>
      </p:grpSpPr>
      <p:pic>
        <p:nvPicPr>
          <p:cNvPr id="30722" name="Picture 3" descr="C:\Documents and Settings\Leurider\Рабочий стол\kak-izbavitsja-ot-gribka-i-pleseni.jpg"/>
          <p:cNvPicPr>
            <a:picLocks noChangeAspect="1" noChangeArrowheads="1"/>
          </p:cNvPicPr>
          <p:nvPr/>
        </p:nvPicPr>
        <p:blipFill>
          <a:blip r:embed="rId2"/>
          <a:srcRect/>
          <a:stretch>
            <a:fillRect/>
          </a:stretch>
        </p:blipFill>
        <p:spPr bwMode="auto">
          <a:xfrm>
            <a:off x="4857750" y="2571750"/>
            <a:ext cx="4286250" cy="4286250"/>
          </a:xfrm>
          <a:prstGeom prst="rect">
            <a:avLst/>
          </a:prstGeom>
          <a:noFill/>
          <a:ln w="9525">
            <a:noFill/>
            <a:miter lim="800000"/>
            <a:headEnd/>
            <a:tailEnd/>
          </a:ln>
        </p:spPr>
      </p:pic>
      <p:sp>
        <p:nvSpPr>
          <p:cNvPr id="30723" name="Содержимое 2"/>
          <p:cNvSpPr>
            <a:spLocks noGrp="1"/>
          </p:cNvSpPr>
          <p:nvPr>
            <p:ph idx="1"/>
          </p:nvPr>
        </p:nvSpPr>
        <p:spPr>
          <a:xfrm>
            <a:off x="428625" y="142875"/>
            <a:ext cx="8229600" cy="4525963"/>
          </a:xfrm>
        </p:spPr>
        <p:txBody>
          <a:bodyPr/>
          <a:lstStyle/>
          <a:p>
            <a:pPr eaLnBrk="1" hangingPunct="1"/>
            <a:r>
              <a:rPr lang="en-US" smtClean="0"/>
              <a:t>Alexander Fleming worked in St. Marie hospital. He didn’t support cleanliness on his workplace and didn’t take away special thicket, thicket of Petri along 2-3 weeks. In one of them got mushroom and covered with mould. This mould began to kill infection.</a:t>
            </a:r>
            <a:endParaRPr lang="ru-RU" smtClean="0"/>
          </a:p>
        </p:txBody>
      </p:sp>
      <p:pic>
        <p:nvPicPr>
          <p:cNvPr id="30724" name="Picture 2" descr="C:\Documents and Settings\Leurider\Рабочий стол\hodowle.jpg"/>
          <p:cNvPicPr>
            <a:picLocks noChangeAspect="1" noChangeArrowheads="1"/>
          </p:cNvPicPr>
          <p:nvPr/>
        </p:nvPicPr>
        <p:blipFill>
          <a:blip r:embed="rId3"/>
          <a:srcRect/>
          <a:stretch>
            <a:fillRect/>
          </a:stretch>
        </p:blipFill>
        <p:spPr bwMode="auto">
          <a:xfrm>
            <a:off x="214313" y="3286125"/>
            <a:ext cx="4462462"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lumMod val="95000"/>
              </a:schemeClr>
            </a:gs>
            <a:gs pos="100000">
              <a:schemeClr val="bg2">
                <a:lumMod val="50000"/>
              </a:schemeClr>
            </a:gs>
          </a:gsLst>
          <a:lin ang="5400000" scaled="0"/>
          <a:tileRect/>
        </a:gradFill>
        <a:effectLst/>
      </p:bgPr>
    </p:bg>
    <p:spTree>
      <p:nvGrpSpPr>
        <p:cNvPr id="1" name=""/>
        <p:cNvGrpSpPr/>
        <p:nvPr/>
      </p:nvGrpSpPr>
      <p:grpSpPr>
        <a:xfrm>
          <a:off x="0" y="0"/>
          <a:ext cx="0" cy="0"/>
          <a:chOff x="0" y="0"/>
          <a:chExt cx="0" cy="0"/>
        </a:xfrm>
      </p:grpSpPr>
      <p:sp>
        <p:nvSpPr>
          <p:cNvPr id="31746" name="Содержимое 2"/>
          <p:cNvSpPr>
            <a:spLocks noGrp="1"/>
          </p:cNvSpPr>
          <p:nvPr>
            <p:ph idx="1"/>
          </p:nvPr>
        </p:nvSpPr>
        <p:spPr>
          <a:xfrm>
            <a:off x="500063" y="214313"/>
            <a:ext cx="8229600" cy="4525962"/>
          </a:xfrm>
        </p:spPr>
        <p:txBody>
          <a:bodyPr/>
          <a:lstStyle/>
          <a:p>
            <a:pPr eaLnBrk="1" hangingPunct="1"/>
            <a:r>
              <a:rPr lang="en-US" smtClean="0"/>
              <a:t>Penicillin saved lives of thousands of people, particularly in the Second World War. Diseases like tuberculosis, gangrene began to be given medical treatment. Alex Fleming received Nobel prize for this great discovery.</a:t>
            </a:r>
            <a:endParaRPr lang="ru-RU" smtClean="0"/>
          </a:p>
        </p:txBody>
      </p:sp>
      <p:pic>
        <p:nvPicPr>
          <p:cNvPr id="31747" name="Picture 3" descr="C:\Documents and Settings\Leurider\Рабочий стол\48710844_fleming.jpg"/>
          <p:cNvPicPr>
            <a:picLocks noChangeAspect="1" noChangeArrowheads="1"/>
          </p:cNvPicPr>
          <p:nvPr/>
        </p:nvPicPr>
        <p:blipFill>
          <a:blip r:embed="rId2"/>
          <a:srcRect/>
          <a:stretch>
            <a:fillRect/>
          </a:stretch>
        </p:blipFill>
        <p:spPr bwMode="auto">
          <a:xfrm>
            <a:off x="0" y="3143250"/>
            <a:ext cx="3619500" cy="2714625"/>
          </a:xfrm>
          <a:prstGeom prst="rect">
            <a:avLst/>
          </a:prstGeom>
          <a:noFill/>
          <a:ln w="9525">
            <a:noFill/>
            <a:miter lim="800000"/>
            <a:headEnd/>
            <a:tailEnd/>
          </a:ln>
        </p:spPr>
      </p:pic>
      <p:pic>
        <p:nvPicPr>
          <p:cNvPr id="31748" name="Picture 4" descr="C:\Documents and Settings\Leurider\Рабочий стол\028_03s.JPG"/>
          <p:cNvPicPr>
            <a:picLocks noChangeAspect="1" noChangeArrowheads="1"/>
          </p:cNvPicPr>
          <p:nvPr/>
        </p:nvPicPr>
        <p:blipFill>
          <a:blip r:embed="rId3"/>
          <a:srcRect/>
          <a:stretch>
            <a:fillRect/>
          </a:stretch>
        </p:blipFill>
        <p:spPr bwMode="auto">
          <a:xfrm>
            <a:off x="3690938" y="4000500"/>
            <a:ext cx="5453062"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print">
            <a:lum/>
          </a:blip>
          <a:srcRect/>
          <a:stretch>
            <a:fillRect t="-29000" b="-2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928670"/>
          </a:xfrm>
        </p:spPr>
        <p:txBody>
          <a:bodyPr rtlCol="0">
            <a:normAutofit/>
          </a:bodyPr>
          <a:lstStyle/>
          <a:p>
            <a:pPr eaLnBrk="1" fontAlgn="auto" hangingPunct="1">
              <a:spcAft>
                <a:spcPts val="0"/>
              </a:spcAft>
              <a:defRPr/>
            </a:pPr>
            <a:r>
              <a:rPr lang="en-US" dirty="0" smtClean="0">
                <a:ln>
                  <a:solidFill>
                    <a:schemeClr val="tx1"/>
                  </a:solidFill>
                </a:ln>
                <a:solidFill>
                  <a:srgbClr val="00B050"/>
                </a:solidFill>
              </a:rPr>
              <a:t>Electromagnetism</a:t>
            </a:r>
            <a:endParaRPr lang="ru-RU" dirty="0">
              <a:ln>
                <a:solidFill>
                  <a:schemeClr val="tx1"/>
                </a:solidFill>
              </a:ln>
              <a:solidFill>
                <a:srgbClr val="00B050"/>
              </a:solidFill>
            </a:endParaRPr>
          </a:p>
        </p:txBody>
      </p:sp>
      <p:sp>
        <p:nvSpPr>
          <p:cNvPr id="3" name="Содержимое 2"/>
          <p:cNvSpPr>
            <a:spLocks noGrp="1"/>
          </p:cNvSpPr>
          <p:nvPr>
            <p:ph idx="1"/>
          </p:nvPr>
        </p:nvSpPr>
        <p:spPr>
          <a:xfrm>
            <a:off x="0" y="857250"/>
            <a:ext cx="9144000" cy="2428875"/>
          </a:xfrm>
        </p:spPr>
        <p:txBody>
          <a:bodyPr rtlCol="0">
            <a:normAutofit lnSpcReduction="10000"/>
          </a:bodyPr>
          <a:lstStyle/>
          <a:p>
            <a:pPr eaLnBrk="1" fontAlgn="auto" hangingPunct="1">
              <a:spcAft>
                <a:spcPts val="0"/>
              </a:spcAft>
              <a:buFont typeface="Arial" pitchFamily="34" charset="0"/>
              <a:buChar char="•"/>
              <a:defRPr/>
            </a:pPr>
            <a:r>
              <a:rPr lang="en-US" dirty="0" smtClean="0">
                <a:solidFill>
                  <a:schemeClr val="bg1"/>
                </a:solidFill>
              </a:rPr>
              <a:t>It is one of the four fundamental interactions in nature. Electromagnetism is the force that causes the interaction between electrically charged particles. The areas in which this happens are called electromagnetic fields.</a:t>
            </a:r>
            <a:endParaRPr lang="ru-RU" dirty="0">
              <a:solidFill>
                <a:schemeClr val="bg1"/>
              </a:solidFill>
            </a:endParaRPr>
          </a:p>
        </p:txBody>
      </p:sp>
      <p:pic>
        <p:nvPicPr>
          <p:cNvPr id="14340" name="Picture 2" descr="C:\Documents and Settings\Leurider\Рабочий стол\x_b7a40a50.jpg"/>
          <p:cNvPicPr>
            <a:picLocks noChangeAspect="1" noChangeArrowheads="1"/>
          </p:cNvPicPr>
          <p:nvPr/>
        </p:nvPicPr>
        <p:blipFill>
          <a:blip r:embed="rId3"/>
          <a:srcRect/>
          <a:stretch>
            <a:fillRect/>
          </a:stretch>
        </p:blipFill>
        <p:spPr bwMode="auto">
          <a:xfrm>
            <a:off x="5357813" y="2935288"/>
            <a:ext cx="3282950" cy="371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A1DA"/>
        </a:solidFill>
        <a:effectLst/>
      </p:bgPr>
    </p:bg>
    <p:spTree>
      <p:nvGrpSpPr>
        <p:cNvPr id="1" name=""/>
        <p:cNvGrpSpPr/>
        <p:nvPr/>
      </p:nvGrpSpPr>
      <p:grpSpPr>
        <a:xfrm>
          <a:off x="0" y="0"/>
          <a:ext cx="0" cy="0"/>
          <a:chOff x="0" y="0"/>
          <a:chExt cx="0" cy="0"/>
        </a:xfrm>
      </p:grpSpPr>
      <p:pic>
        <p:nvPicPr>
          <p:cNvPr id="15362" name="Picture 2" descr="C:\Documents and Settings\Leurider\Рабочий стол\x_a6429e71.jpg"/>
          <p:cNvPicPr>
            <a:picLocks noChangeAspect="1" noChangeArrowheads="1"/>
          </p:cNvPicPr>
          <p:nvPr/>
        </p:nvPicPr>
        <p:blipFill>
          <a:blip r:embed="rId2"/>
          <a:srcRect/>
          <a:stretch>
            <a:fillRect/>
          </a:stretch>
        </p:blipFill>
        <p:spPr bwMode="auto">
          <a:xfrm>
            <a:off x="785813" y="2928938"/>
            <a:ext cx="7429500" cy="3929062"/>
          </a:xfrm>
          <a:prstGeom prst="rect">
            <a:avLst/>
          </a:prstGeom>
          <a:noFill/>
          <a:ln w="9525">
            <a:noFill/>
            <a:miter lim="800000"/>
            <a:headEnd/>
            <a:tailEnd/>
          </a:ln>
        </p:spPr>
      </p:pic>
      <p:sp>
        <p:nvSpPr>
          <p:cNvPr id="3" name="Содержимое 2"/>
          <p:cNvSpPr>
            <a:spLocks noGrp="1"/>
          </p:cNvSpPr>
          <p:nvPr>
            <p:ph idx="1"/>
          </p:nvPr>
        </p:nvSpPr>
        <p:spPr>
          <a:xfrm>
            <a:off x="285750" y="285750"/>
            <a:ext cx="8643938" cy="2571750"/>
          </a:xfrm>
        </p:spPr>
        <p:txBody>
          <a:bodyPr rtlCol="0">
            <a:normAutofit/>
          </a:bodyPr>
          <a:lstStyle/>
          <a:p>
            <a:pPr eaLnBrk="1" fontAlgn="auto" hangingPunct="1">
              <a:spcAft>
                <a:spcPts val="0"/>
              </a:spcAft>
              <a:buFont typeface="Arial" pitchFamily="34" charset="0"/>
              <a:buChar char="•"/>
              <a:defRPr/>
            </a:pPr>
            <a:r>
              <a:rPr lang="en-US" dirty="0" smtClean="0">
                <a:solidFill>
                  <a:schemeClr val="tx1">
                    <a:lumMod val="95000"/>
                    <a:lumOff val="5000"/>
                  </a:schemeClr>
                </a:solidFill>
              </a:rPr>
              <a:t>There are two types of field: electric and magnetic. Electrically-charged particles result in an electric field. A magnetic field results from the motion of an electric current and is used to generate the electricity we use.</a:t>
            </a:r>
            <a:endParaRPr lang="ru-RU"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61000">
              <a:srgbClr val="CCCCFF">
                <a:alpha val="5000"/>
              </a:srgbClr>
            </a:gs>
            <a:gs pos="17999">
              <a:srgbClr val="99CCFF"/>
            </a:gs>
            <a:gs pos="43000">
              <a:schemeClr val="tx2">
                <a:lumMod val="60000"/>
                <a:lumOff val="40000"/>
              </a:schemeClr>
            </a:gs>
            <a:gs pos="61000">
              <a:srgbClr val="CC99FF"/>
            </a:gs>
            <a:gs pos="78000">
              <a:srgbClr val="99CCFF"/>
            </a:gs>
            <a:gs pos="100000">
              <a:srgbClr val="CCCCFF">
                <a:alpha val="16000"/>
              </a:srgbClr>
            </a:gs>
          </a:gsLst>
          <a:lin ang="5400000" scaled="0"/>
          <a:tileRect/>
        </a:gradFill>
        <a:effectLst/>
      </p:bgPr>
    </p:bg>
    <p:spTree>
      <p:nvGrpSpPr>
        <p:cNvPr id="1" name=""/>
        <p:cNvGrpSpPr/>
        <p:nvPr/>
      </p:nvGrpSpPr>
      <p:grpSpPr>
        <a:xfrm>
          <a:off x="0" y="0"/>
          <a:ext cx="0" cy="0"/>
          <a:chOff x="0" y="0"/>
          <a:chExt cx="0" cy="0"/>
        </a:xfrm>
      </p:grpSpPr>
      <p:sp>
        <p:nvSpPr>
          <p:cNvPr id="16386" name="Содержимое 2"/>
          <p:cNvSpPr>
            <a:spLocks noGrp="1"/>
          </p:cNvSpPr>
          <p:nvPr>
            <p:ph idx="1"/>
          </p:nvPr>
        </p:nvSpPr>
        <p:spPr>
          <a:xfrm>
            <a:off x="0" y="0"/>
            <a:ext cx="9144000" cy="5286375"/>
          </a:xfrm>
        </p:spPr>
        <p:txBody>
          <a:bodyPr/>
          <a:lstStyle/>
          <a:p>
            <a:pPr eaLnBrk="1" hangingPunct="1"/>
            <a:r>
              <a:rPr lang="en-US" smtClean="0"/>
              <a:t>Michael Faraday was the first who produced what he called electromagnetic rotation. Heinrich Hertz, a German physicist, clarified and expanded the electromagnetic theory of light that had been put forth by Maxwell. He was the first to satisfactorily demonstrate the existence of electromagnetic waves. Later James Clerk Maxwell, the Scottish physicist, produced the equations that proved the two forces acted as one. </a:t>
            </a:r>
            <a:endParaRPr lang="ru-RU" smtClean="0"/>
          </a:p>
        </p:txBody>
      </p:sp>
      <p:pic>
        <p:nvPicPr>
          <p:cNvPr id="16387" name="Picture 3" descr="C:\Documents and Settings\Leurider\Рабочий стол\x_bc12c65a.jpg"/>
          <p:cNvPicPr>
            <a:picLocks noChangeAspect="1" noChangeArrowheads="1"/>
          </p:cNvPicPr>
          <p:nvPr/>
        </p:nvPicPr>
        <p:blipFill>
          <a:blip r:embed="rId2"/>
          <a:srcRect/>
          <a:stretch>
            <a:fillRect/>
          </a:stretch>
        </p:blipFill>
        <p:spPr bwMode="auto">
          <a:xfrm>
            <a:off x="4572000" y="4071938"/>
            <a:ext cx="4071938" cy="250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Documents and Settings\Leurider\Рабочий стол\x_da507153.jpg"/>
          <p:cNvPicPr>
            <a:picLocks noChangeAspect="1" noChangeArrowheads="1"/>
          </p:cNvPicPr>
          <p:nvPr/>
        </p:nvPicPr>
        <p:blipFill>
          <a:blip r:embed="rId2"/>
          <a:srcRect/>
          <a:stretch>
            <a:fillRect/>
          </a:stretch>
        </p:blipFill>
        <p:spPr bwMode="auto">
          <a:xfrm>
            <a:off x="0" y="0"/>
            <a:ext cx="9394825" cy="6858000"/>
          </a:xfrm>
          <a:prstGeom prst="rect">
            <a:avLst/>
          </a:prstGeom>
          <a:noFill/>
          <a:ln w="9525">
            <a:noFill/>
            <a:miter lim="800000"/>
            <a:headEnd/>
            <a:tailEnd/>
          </a:ln>
        </p:spPr>
      </p:pic>
      <p:sp>
        <p:nvSpPr>
          <p:cNvPr id="17410" name="Содержимое 2"/>
          <p:cNvSpPr>
            <a:spLocks noGrp="1"/>
          </p:cNvSpPr>
          <p:nvPr>
            <p:ph idx="1"/>
          </p:nvPr>
        </p:nvSpPr>
        <p:spPr>
          <a:xfrm>
            <a:off x="285750" y="0"/>
            <a:ext cx="8858250" cy="2643188"/>
          </a:xfrm>
        </p:spPr>
        <p:txBody>
          <a:bodyPr/>
          <a:lstStyle/>
          <a:p>
            <a:pPr eaLnBrk="1" hangingPunct="1"/>
            <a:r>
              <a:rPr lang="en-US" sz="4000" smtClean="0">
                <a:solidFill>
                  <a:schemeClr val="bg1"/>
                </a:solidFill>
              </a:rPr>
              <a:t>Without discoveries of these famous physicists we would not be able to enjoy the modern lifestyle that we have now.</a:t>
            </a:r>
            <a:endParaRPr lang="ru-RU" sz="400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9000">
              <a:schemeClr val="bg1"/>
            </a:gs>
            <a:gs pos="100000">
              <a:schemeClr val="tx2">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8434" name="Picture 2" descr="C:\Documents and Settings\Leurider\Рабочий стол\ARPANET.JPG"/>
          <p:cNvPicPr>
            <a:picLocks noChangeAspect="1" noChangeArrowheads="1"/>
          </p:cNvPicPr>
          <p:nvPr/>
        </p:nvPicPr>
        <p:blipFill>
          <a:blip r:embed="rId2"/>
          <a:srcRect/>
          <a:stretch>
            <a:fillRect/>
          </a:stretch>
        </p:blipFill>
        <p:spPr bwMode="auto">
          <a:xfrm>
            <a:off x="4000500" y="3929063"/>
            <a:ext cx="4643438" cy="2841625"/>
          </a:xfrm>
          <a:prstGeom prst="rect">
            <a:avLst/>
          </a:prstGeom>
          <a:noFill/>
          <a:ln w="9525">
            <a:noFill/>
            <a:miter lim="800000"/>
            <a:headEnd/>
            <a:tailEnd/>
          </a:ln>
        </p:spPr>
      </p:pic>
      <p:sp>
        <p:nvSpPr>
          <p:cNvPr id="18435" name="Заголовок 1"/>
          <p:cNvSpPr>
            <a:spLocks noGrp="1"/>
          </p:cNvSpPr>
          <p:nvPr>
            <p:ph type="title"/>
          </p:nvPr>
        </p:nvSpPr>
        <p:spPr>
          <a:xfrm>
            <a:off x="428625" y="0"/>
            <a:ext cx="8072438" cy="785813"/>
          </a:xfrm>
        </p:spPr>
        <p:txBody>
          <a:bodyPr/>
          <a:lstStyle/>
          <a:p>
            <a:pPr eaLnBrk="1" hangingPunct="1"/>
            <a:r>
              <a:rPr lang="en-US" b="1" smtClean="0">
                <a:solidFill>
                  <a:srgbClr val="0070C0"/>
                </a:solidFill>
              </a:rPr>
              <a:t>The Internet</a:t>
            </a:r>
            <a:endParaRPr lang="ru-RU" b="1" smtClean="0">
              <a:solidFill>
                <a:srgbClr val="0070C0"/>
              </a:solidFill>
            </a:endParaRPr>
          </a:p>
        </p:txBody>
      </p:sp>
      <p:sp>
        <p:nvSpPr>
          <p:cNvPr id="3" name="Содержимое 2"/>
          <p:cNvSpPr>
            <a:spLocks noGrp="1"/>
          </p:cNvSpPr>
          <p:nvPr>
            <p:ph idx="1"/>
          </p:nvPr>
        </p:nvSpPr>
        <p:spPr>
          <a:xfrm>
            <a:off x="0" y="642938"/>
            <a:ext cx="9144000" cy="3571875"/>
          </a:xfrm>
        </p:spPr>
        <p:txBody>
          <a:bodyPr rtlCol="0">
            <a:normAutofit/>
          </a:bodyPr>
          <a:lstStyle/>
          <a:p>
            <a:pPr eaLnBrk="1" fontAlgn="auto" hangingPunct="1">
              <a:spcAft>
                <a:spcPts val="0"/>
              </a:spcAft>
              <a:buFont typeface="Arial" pitchFamily="34" charset="0"/>
              <a:buChar char="•"/>
              <a:defRPr/>
            </a:pPr>
            <a:r>
              <a:rPr lang="en-US" sz="3000" dirty="0">
                <a:solidFill>
                  <a:schemeClr val="tx2">
                    <a:lumMod val="50000"/>
                  </a:schemeClr>
                </a:solidFill>
              </a:rPr>
              <a:t>In 1957, the U.S. Defense Department decided that in case of war America needs a reliable communication system. Agency Defense Advanced Research Projects </a:t>
            </a:r>
            <a:r>
              <a:rPr lang="en-US" sz="3000" dirty="0" smtClean="0">
                <a:solidFill>
                  <a:schemeClr val="tx2">
                    <a:lumMod val="50000"/>
                  </a:schemeClr>
                </a:solidFill>
              </a:rPr>
              <a:t>(</a:t>
            </a:r>
            <a:r>
              <a:rPr lang="en-US" sz="3000" dirty="0">
                <a:solidFill>
                  <a:schemeClr val="tx2">
                    <a:lumMod val="50000"/>
                  </a:schemeClr>
                </a:solidFill>
              </a:rPr>
              <a:t>DARPA) has proposed to develop </a:t>
            </a:r>
            <a:r>
              <a:rPr lang="en-US" sz="3000" dirty="0" smtClean="0">
                <a:solidFill>
                  <a:schemeClr val="tx2">
                    <a:lumMod val="50000"/>
                  </a:schemeClr>
                </a:solidFill>
              </a:rPr>
              <a:t>the </a:t>
            </a:r>
            <a:r>
              <a:rPr lang="en-US" sz="3000" dirty="0">
                <a:solidFill>
                  <a:schemeClr val="tx2">
                    <a:lumMod val="50000"/>
                  </a:schemeClr>
                </a:solidFill>
              </a:rPr>
              <a:t>computer </a:t>
            </a:r>
            <a:r>
              <a:rPr lang="en-US" sz="3000" dirty="0" smtClean="0">
                <a:solidFill>
                  <a:schemeClr val="tx2">
                    <a:lumMod val="50000"/>
                  </a:schemeClr>
                </a:solidFill>
              </a:rPr>
              <a:t>network to the leading U.S. institutions. The network was called </a:t>
            </a:r>
            <a:r>
              <a:rPr lang="en-US" sz="3000" dirty="0" err="1" smtClean="0">
                <a:solidFill>
                  <a:schemeClr val="tx2">
                    <a:lumMod val="50000"/>
                  </a:schemeClr>
                </a:solidFill>
              </a:rPr>
              <a:t>ARPAnet</a:t>
            </a:r>
            <a:r>
              <a:rPr lang="en-US" sz="3000" dirty="0" smtClean="0">
                <a:solidFill>
                  <a:schemeClr val="tx2">
                    <a:lumMod val="50000"/>
                  </a:schemeClr>
                </a:solidFill>
              </a:rPr>
              <a:t> and in 1969 it united 3 institutions which made the development.</a:t>
            </a:r>
          </a:p>
        </p:txBody>
      </p:sp>
      <p:pic>
        <p:nvPicPr>
          <p:cNvPr id="18437" name="Picture 3" descr="C:\Documents and Settings\Leurider\Рабочий стол\10-11-02-2017460648.jpg"/>
          <p:cNvPicPr>
            <a:picLocks noChangeAspect="1" noChangeArrowheads="1"/>
          </p:cNvPicPr>
          <p:nvPr/>
        </p:nvPicPr>
        <p:blipFill>
          <a:blip r:embed="rId3"/>
          <a:srcRect/>
          <a:stretch>
            <a:fillRect/>
          </a:stretch>
        </p:blipFill>
        <p:spPr bwMode="auto">
          <a:xfrm>
            <a:off x="571500" y="3976688"/>
            <a:ext cx="2786063"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rgbClr val="5E9EFF"/>
            </a:gs>
            <a:gs pos="67000">
              <a:srgbClr val="85C2FF"/>
            </a:gs>
            <a:gs pos="25000">
              <a:srgbClr val="C4D6EB">
                <a:alpha val="7000"/>
              </a:srgbClr>
            </a:gs>
            <a:gs pos="0">
              <a:schemeClr val="tx1">
                <a:lumMod val="65000"/>
                <a:lumOff val="3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9458" name="Содержимое 2"/>
          <p:cNvSpPr>
            <a:spLocks noGrp="1"/>
          </p:cNvSpPr>
          <p:nvPr>
            <p:ph idx="1"/>
          </p:nvPr>
        </p:nvSpPr>
        <p:spPr>
          <a:xfrm>
            <a:off x="0" y="214313"/>
            <a:ext cx="9144000" cy="4311650"/>
          </a:xfrm>
        </p:spPr>
        <p:txBody>
          <a:bodyPr/>
          <a:lstStyle/>
          <a:p>
            <a:pPr eaLnBrk="1" hangingPunct="1"/>
            <a:r>
              <a:rPr lang="en-US" sz="2800" smtClean="0"/>
              <a:t>In 1973 the ARPAnet became international. England and Norway had a connection with the U.S. by the transatlantic</a:t>
            </a:r>
            <a:r>
              <a:rPr lang="ru-RU" sz="2800" smtClean="0"/>
              <a:t> </a:t>
            </a:r>
            <a:r>
              <a:rPr lang="en-US" sz="2800" smtClean="0"/>
              <a:t> telephone cable which length was 640 km!</a:t>
            </a:r>
            <a:r>
              <a:rPr lang="ru-RU" sz="2800" smtClean="0"/>
              <a:t> </a:t>
            </a:r>
          </a:p>
          <a:p>
            <a:pPr eaLnBrk="1" hangingPunct="1"/>
            <a:r>
              <a:rPr lang="ru-RU" sz="2800" smtClean="0"/>
              <a:t>Shortly thereafter, National Science Foundation (NSF) has opened NSFnet to link five supercomputer centers.</a:t>
            </a:r>
            <a:r>
              <a:rPr lang="en-US" sz="2800" smtClean="0"/>
              <a:t> And in 1990, the ARPAnet ceased to exist, completely losing the competition to NSFnet.</a:t>
            </a:r>
            <a:endParaRPr lang="ru-RU" sz="2800" smtClean="0"/>
          </a:p>
          <a:p>
            <a:pPr eaLnBrk="1" hangingPunct="1"/>
            <a:endParaRPr lang="ru-RU" sz="2800" smtClean="0"/>
          </a:p>
        </p:txBody>
      </p:sp>
      <p:pic>
        <p:nvPicPr>
          <p:cNvPr id="19459" name="Picture 2" descr="C:\Documents and Settings\Leurider\Рабочий стол\retrospectiva_destaques_da_decada_2010_f_006.jpg"/>
          <p:cNvPicPr>
            <a:picLocks noChangeAspect="1" noChangeArrowheads="1"/>
          </p:cNvPicPr>
          <p:nvPr/>
        </p:nvPicPr>
        <p:blipFill>
          <a:blip r:embed="rId2"/>
          <a:srcRect/>
          <a:stretch>
            <a:fillRect/>
          </a:stretch>
        </p:blipFill>
        <p:spPr bwMode="auto">
          <a:xfrm>
            <a:off x="4143375" y="3429000"/>
            <a:ext cx="4857750" cy="321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gs>
            <a:gs pos="35000">
              <a:schemeClr val="accent5">
                <a:lumMod val="75000"/>
                <a:alpha val="44000"/>
              </a:schemeClr>
            </a:gs>
            <a:gs pos="75000">
              <a:srgbClr val="0087E6"/>
            </a:gs>
            <a:gs pos="91000">
              <a:schemeClr val="tx2">
                <a:lumMod val="75000"/>
              </a:schemeClr>
            </a:gs>
          </a:gsLst>
          <a:lin ang="5400000" scaled="0"/>
          <a:tileRect/>
        </a:gradFill>
        <a:effectLst/>
      </p:bgPr>
    </p:bg>
    <p:spTree>
      <p:nvGrpSpPr>
        <p:cNvPr id="1" name=""/>
        <p:cNvGrpSpPr/>
        <p:nvPr/>
      </p:nvGrpSpPr>
      <p:grpSpPr>
        <a:xfrm>
          <a:off x="0" y="0"/>
          <a:ext cx="0" cy="0"/>
          <a:chOff x="0" y="0"/>
          <a:chExt cx="0" cy="0"/>
        </a:xfrm>
      </p:grpSpPr>
      <p:sp>
        <p:nvSpPr>
          <p:cNvPr id="20482" name="Содержимое 2"/>
          <p:cNvSpPr>
            <a:spLocks noGrp="1"/>
          </p:cNvSpPr>
          <p:nvPr>
            <p:ph idx="1"/>
          </p:nvPr>
        </p:nvSpPr>
        <p:spPr>
          <a:xfrm>
            <a:off x="214313" y="142875"/>
            <a:ext cx="8715375" cy="3286125"/>
          </a:xfrm>
        </p:spPr>
        <p:txBody>
          <a:bodyPr/>
          <a:lstStyle/>
          <a:p>
            <a:pPr eaLnBrk="1" hangingPunct="1"/>
            <a:r>
              <a:rPr lang="en-US" sz="2800" smtClean="0"/>
              <a:t>Internet became very popular, so to make it fast and easy, the system of World Wide Web (WWW) was invented. As the result of this work, in 1990 the scientific community was presented the first browser which allowed to view text files related with hyperlinks on-line. Access to this browser was opened to the general public in 1991, but it wasn’t very popular.</a:t>
            </a:r>
          </a:p>
        </p:txBody>
      </p:sp>
      <p:pic>
        <p:nvPicPr>
          <p:cNvPr id="20483" name="Picture 2" descr="C:\Documents and Settings\Leurider\Рабочий стол\attach-52266.jpg"/>
          <p:cNvPicPr>
            <a:picLocks noChangeAspect="1" noChangeArrowheads="1"/>
          </p:cNvPicPr>
          <p:nvPr/>
        </p:nvPicPr>
        <p:blipFill>
          <a:blip r:embed="rId2"/>
          <a:srcRect/>
          <a:stretch>
            <a:fillRect/>
          </a:stretch>
        </p:blipFill>
        <p:spPr bwMode="auto">
          <a:xfrm>
            <a:off x="642938" y="3357563"/>
            <a:ext cx="7858125" cy="321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86000">
              <a:schemeClr val="bg1"/>
            </a:gs>
            <a:gs pos="99000">
              <a:schemeClr val="tx2">
                <a:lumMod val="60000"/>
                <a:lumOff val="4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21506" name="Picture 3" descr="C:\Documents and Settings\Leurider\Рабочий стол\6.jpg"/>
          <p:cNvPicPr>
            <a:picLocks noChangeAspect="1" noChangeArrowheads="1"/>
          </p:cNvPicPr>
          <p:nvPr/>
        </p:nvPicPr>
        <p:blipFill>
          <a:blip r:embed="rId2"/>
          <a:srcRect/>
          <a:stretch>
            <a:fillRect/>
          </a:stretch>
        </p:blipFill>
        <p:spPr bwMode="auto">
          <a:xfrm>
            <a:off x="3619500" y="1857375"/>
            <a:ext cx="5873750" cy="5000625"/>
          </a:xfrm>
          <a:prstGeom prst="rect">
            <a:avLst/>
          </a:prstGeom>
          <a:noFill/>
          <a:ln w="9525">
            <a:noFill/>
            <a:miter lim="800000"/>
            <a:headEnd/>
            <a:tailEnd/>
          </a:ln>
        </p:spPr>
      </p:pic>
      <p:sp>
        <p:nvSpPr>
          <p:cNvPr id="21507" name="Содержимое 2"/>
          <p:cNvSpPr>
            <a:spLocks noGrp="1"/>
          </p:cNvSpPr>
          <p:nvPr>
            <p:ph idx="1"/>
          </p:nvPr>
        </p:nvSpPr>
        <p:spPr>
          <a:xfrm>
            <a:off x="0" y="214313"/>
            <a:ext cx="8686800" cy="1571625"/>
          </a:xfrm>
        </p:spPr>
        <p:txBody>
          <a:bodyPr/>
          <a:lstStyle/>
          <a:p>
            <a:pPr eaLnBrk="1" hangingPunct="1"/>
            <a:r>
              <a:rPr lang="en-US" sz="2800" smtClean="0"/>
              <a:t>But the first version of Mosaic browser, made for Unix by the student Marc Andreessen in 1992, appeared to be the new stage for Internet. </a:t>
            </a:r>
          </a:p>
          <a:p>
            <a:pPr eaLnBrk="1" hangingPunct="1"/>
            <a:endParaRPr lang="ru-RU" smtClean="0"/>
          </a:p>
        </p:txBody>
      </p:sp>
      <p:pic>
        <p:nvPicPr>
          <p:cNvPr id="21508" name="Picture 2" descr="C:\Documents and Settings\Leurider\Рабочий стол\b2a9b7.jpg"/>
          <p:cNvPicPr>
            <a:picLocks noChangeAspect="1" noChangeArrowheads="1"/>
          </p:cNvPicPr>
          <p:nvPr/>
        </p:nvPicPr>
        <p:blipFill>
          <a:blip r:embed="rId3"/>
          <a:srcRect/>
          <a:stretch>
            <a:fillRect/>
          </a:stretch>
        </p:blipFill>
        <p:spPr bwMode="auto">
          <a:xfrm>
            <a:off x="142875" y="1857375"/>
            <a:ext cx="4143375" cy="2500313"/>
          </a:xfrm>
          <a:prstGeom prst="rect">
            <a:avLst/>
          </a:prstGeom>
          <a:noFill/>
          <a:ln w="9525">
            <a:noFill/>
            <a:miter lim="800000"/>
            <a:headEnd/>
            <a:tailEnd/>
          </a:ln>
        </p:spPr>
      </p:pic>
      <p:pic>
        <p:nvPicPr>
          <p:cNvPr id="21509" name="Picture 4" descr="C:\Documents and Settings\Leurider\Рабочий стол\mosaiclogo1.jpg"/>
          <p:cNvPicPr>
            <a:picLocks noChangeAspect="1" noChangeArrowheads="1"/>
          </p:cNvPicPr>
          <p:nvPr/>
        </p:nvPicPr>
        <p:blipFill>
          <a:blip r:embed="rId4"/>
          <a:srcRect/>
          <a:stretch>
            <a:fillRect/>
          </a:stretch>
        </p:blipFill>
        <p:spPr bwMode="auto">
          <a:xfrm>
            <a:off x="1500188" y="4357688"/>
            <a:ext cx="2284412"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718</Words>
  <Application>Microsoft Office PowerPoint</Application>
  <PresentationFormat>Экран (4:3)</PresentationFormat>
  <Paragraphs>23</Paragraphs>
  <Slides>19</Slides>
  <Notes>0</Notes>
  <HiddenSlides>0</HiddenSlides>
  <MMClips>0</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19</vt:i4>
      </vt:variant>
    </vt:vector>
  </HeadingPairs>
  <TitlesOfParts>
    <vt:vector size="22" baseType="lpstr">
      <vt:lpstr>Arial</vt:lpstr>
      <vt:lpstr>Calibri</vt:lpstr>
      <vt:lpstr>Тема Office</vt:lpstr>
      <vt:lpstr>Слайд 1</vt:lpstr>
      <vt:lpstr>Слайд 2</vt:lpstr>
      <vt:lpstr>Слайд 3</vt:lpstr>
      <vt:lpstr>Слайд 4</vt:lpstr>
      <vt:lpstr>Слайд 5</vt:lpstr>
      <vt:lpstr>The Internet</vt:lpstr>
      <vt:lpstr>Слайд 7</vt:lpstr>
      <vt:lpstr>Слайд 8</vt:lpstr>
      <vt:lpstr>Слайд 9</vt:lpstr>
      <vt:lpstr>Слайд 10</vt:lpstr>
      <vt:lpstr>Слайд 11</vt:lpstr>
      <vt:lpstr>Plane</vt:lpstr>
      <vt:lpstr>Слайд 13</vt:lpstr>
      <vt:lpstr>Слайд 14</vt:lpstr>
      <vt:lpstr>In our days modern aircraft construction is developing very fast and employed with a peaceful view and with military view.</vt:lpstr>
      <vt:lpstr>Penicillin</vt:lpstr>
      <vt:lpstr>Слайд 17</vt:lpstr>
      <vt:lpstr>Слайд 18</vt:lpstr>
      <vt:lpstr>Слайд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Leurider</dc:creator>
  <cp:lastModifiedBy>Admin</cp:lastModifiedBy>
  <cp:revision>64</cp:revision>
  <dcterms:created xsi:type="dcterms:W3CDTF">2011-10-07T14:53:29Z</dcterms:created>
  <dcterms:modified xsi:type="dcterms:W3CDTF">2011-10-18T09:13:05Z</dcterms:modified>
</cp:coreProperties>
</file>