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60" r:id="rId2"/>
    <p:sldId id="343" r:id="rId3"/>
    <p:sldId id="294" r:id="rId4"/>
    <p:sldId id="299" r:id="rId5"/>
    <p:sldId id="454" r:id="rId6"/>
    <p:sldId id="453" r:id="rId7"/>
    <p:sldId id="442" r:id="rId8"/>
    <p:sldId id="443" r:id="rId9"/>
    <p:sldId id="444" r:id="rId10"/>
    <p:sldId id="445" r:id="rId11"/>
    <p:sldId id="446" r:id="rId12"/>
    <p:sldId id="455" r:id="rId13"/>
    <p:sldId id="302" r:id="rId14"/>
    <p:sldId id="335" r:id="rId15"/>
    <p:sldId id="448" r:id="rId16"/>
    <p:sldId id="461" r:id="rId17"/>
    <p:sldId id="424" r:id="rId18"/>
    <p:sldId id="447" r:id="rId19"/>
    <p:sldId id="458" r:id="rId20"/>
    <p:sldId id="449" r:id="rId21"/>
    <p:sldId id="300" r:id="rId22"/>
    <p:sldId id="432" r:id="rId23"/>
    <p:sldId id="395" r:id="rId24"/>
    <p:sldId id="450" r:id="rId25"/>
    <p:sldId id="436" r:id="rId26"/>
    <p:sldId id="286" r:id="rId27"/>
    <p:sldId id="438" r:id="rId28"/>
    <p:sldId id="439" r:id="rId29"/>
    <p:sldId id="451" r:id="rId30"/>
    <p:sldId id="456" r:id="rId31"/>
    <p:sldId id="270" r:id="rId32"/>
    <p:sldId id="271" r:id="rId33"/>
    <p:sldId id="452" r:id="rId34"/>
    <p:sldId id="402" r:id="rId35"/>
    <p:sldId id="406" r:id="rId36"/>
    <p:sldId id="258" r:id="rId37"/>
    <p:sldId id="404" r:id="rId38"/>
    <p:sldId id="422" r:id="rId39"/>
    <p:sldId id="423" r:id="rId40"/>
    <p:sldId id="430" r:id="rId41"/>
    <p:sldId id="420" r:id="rId42"/>
    <p:sldId id="431" r:id="rId43"/>
    <p:sldId id="347" r:id="rId44"/>
    <p:sldId id="413" r:id="rId45"/>
    <p:sldId id="457" r:id="rId46"/>
    <p:sldId id="408" r:id="rId47"/>
    <p:sldId id="425" r:id="rId48"/>
    <p:sldId id="427" r:id="rId49"/>
    <p:sldId id="370" r:id="rId50"/>
    <p:sldId id="341" r:id="rId51"/>
    <p:sldId id="419" r:id="rId52"/>
    <p:sldId id="459" r:id="rId53"/>
    <p:sldId id="388" r:id="rId54"/>
    <p:sldId id="276" r:id="rId55"/>
    <p:sldId id="28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6600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22" autoAdjust="0"/>
  </p:normalViewPr>
  <p:slideViewPr>
    <p:cSldViewPr>
      <p:cViewPr>
        <p:scale>
          <a:sx n="66" d="100"/>
          <a:sy n="66" d="100"/>
        </p:scale>
        <p:origin x="-8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8A3741-301B-4C3A-9E72-1708DE4FB46B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25AC6A-03F4-49B1-B642-894943758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2538-E16C-4573-8D0A-5C79C8EDE1C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BC8F-F378-4054-AD8E-D82C0C7B0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AA11-80AA-40F3-9125-07E4006049E6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CD47-A24F-4E08-9870-CD4816ECC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0B3F-CD0F-4055-B987-FF473B72A4E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36BC-03D1-4DF1-8592-79DBFD905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014F-41F2-4227-BFC1-F031E12D652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5511-E88D-4598-A480-45BD97A7A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3E57-F183-4F83-B372-EA70EB108B8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A5AB-EBF0-43DE-944F-05EA52D31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884E-3B8D-4C90-B54A-DDADDE0BBF1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A63D-8A3E-4966-A699-9AB5C40DB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F96E-3796-458B-9263-2C4E570ED884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7771-9D6E-4AA3-9975-4808A9CC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6311-E054-48AA-8D3E-F748C62DD81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B99E-5939-4AF9-8241-F2132AA2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6E79-3866-4806-9C37-118C5552679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C8F8-D8F2-433D-806B-853B5F72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AEF8-2DC5-445E-A46B-3F1E1BFEA87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8DFB-0BCB-41CD-913A-104146FF9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91D9-7CEA-4F22-9236-22627462D23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F64E-8779-4569-AC99-F9B54E0E9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64124-88FE-489B-8578-31147F5CE07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1F057-0286-4B88-8EEA-D522CC52E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fotki.yandex.ru/users/irina-marianna/view/427031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5.gif"/><Relationship Id="rId4" Type="http://schemas.openxmlformats.org/officeDocument/2006/relationships/image" Target="../media/image17.gif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openxmlformats.org/officeDocument/2006/relationships/image" Target="../media/image2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8.png"/><Relationship Id="rId5" Type="http://schemas.openxmlformats.org/officeDocument/2006/relationships/image" Target="../media/image18.gif"/><Relationship Id="rId10" Type="http://schemas.openxmlformats.org/officeDocument/2006/relationships/image" Target="../media/image25.gif"/><Relationship Id="rId4" Type="http://schemas.openxmlformats.org/officeDocument/2006/relationships/image" Target="../media/image17.gif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image" Target="../media/image35.png"/><Relationship Id="rId4" Type="http://schemas.openxmlformats.org/officeDocument/2006/relationships/image" Target="../media/image41.png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openxmlformats.org/officeDocument/2006/relationships/image" Target="../media/image2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8.png"/><Relationship Id="rId5" Type="http://schemas.openxmlformats.org/officeDocument/2006/relationships/image" Target="../media/image18.gif"/><Relationship Id="rId10" Type="http://schemas.openxmlformats.org/officeDocument/2006/relationships/image" Target="../media/image25.gif"/><Relationship Id="rId4" Type="http://schemas.openxmlformats.org/officeDocument/2006/relationships/image" Target="../media/image17.gif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openxmlformats.org/officeDocument/2006/relationships/image" Target="../media/image2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8.png"/><Relationship Id="rId5" Type="http://schemas.openxmlformats.org/officeDocument/2006/relationships/image" Target="../media/image18.gif"/><Relationship Id="rId15" Type="http://schemas.openxmlformats.org/officeDocument/2006/relationships/image" Target="../media/image53.png"/><Relationship Id="rId10" Type="http://schemas.openxmlformats.org/officeDocument/2006/relationships/image" Target="../media/image25.gif"/><Relationship Id="rId4" Type="http://schemas.openxmlformats.org/officeDocument/2006/relationships/image" Target="../media/image17.gif"/><Relationship Id="rId9" Type="http://schemas.openxmlformats.org/officeDocument/2006/relationships/image" Target="../media/image24.png"/><Relationship Id="rId14" Type="http://schemas.openxmlformats.org/officeDocument/2006/relationships/image" Target="../media/image52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vanpobeda.com/post116014972/" TargetMode="External"/><Relationship Id="rId13" Type="http://schemas.openxmlformats.org/officeDocument/2006/relationships/hyperlink" Target="http://s61.radikal.ru/i173/0812/d8/62f5fb47f641.png" TargetMode="External"/><Relationship Id="rId18" Type="http://schemas.openxmlformats.org/officeDocument/2006/relationships/hyperlink" Target="http://s60.radikal.ru/i170/0812/b1/2743e6a53034.png" TargetMode="External"/><Relationship Id="rId3" Type="http://schemas.openxmlformats.org/officeDocument/2006/relationships/hyperlink" Target="http://s001.radikal.ru/i193/1012/42/3d2acbd4f180.png" TargetMode="External"/><Relationship Id="rId7" Type="http://schemas.openxmlformats.org/officeDocument/2006/relationships/hyperlink" Target="http://www.liveinternet.ru/users/3819081/post144010954/" TargetMode="External"/><Relationship Id="rId12" Type="http://schemas.openxmlformats.org/officeDocument/2006/relationships/hyperlink" Target="http://www.lenagold.ru/fon/clipart/e/elsh/elshar165.gif" TargetMode="External"/><Relationship Id="rId17" Type="http://schemas.openxmlformats.org/officeDocument/2006/relationships/hyperlink" Target="http://priroda.inc.ru/prazdnik/anima/kerst/kerstballen_85.gif" TargetMode="External"/><Relationship Id="rId2" Type="http://schemas.openxmlformats.org/officeDocument/2006/relationships/hyperlink" Target="http://com.lenagold.ru/fon/ori/sneg/snow11.jpg" TargetMode="External"/><Relationship Id="rId16" Type="http://schemas.openxmlformats.org/officeDocument/2006/relationships/hyperlink" Target="http://fantasyflash.ru/anime/newy/image/newy24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ladyo2004/view/487569/?page=1" TargetMode="External"/><Relationship Id="rId11" Type="http://schemas.openxmlformats.org/officeDocument/2006/relationships/hyperlink" Target="http://lenagold.narod.ru/fon/clipart/e/elsh/elshar194.png" TargetMode="External"/><Relationship Id="rId5" Type="http://schemas.openxmlformats.org/officeDocument/2006/relationships/hyperlink" Target="http://emo.xaaa.ru/elka.htm" TargetMode="External"/><Relationship Id="rId15" Type="http://schemas.openxmlformats.org/officeDocument/2006/relationships/hyperlink" Target="http://priroda.inc.ru/prazdnik/anima/kerst/kerstballen_98.gif" TargetMode="External"/><Relationship Id="rId10" Type="http://schemas.openxmlformats.org/officeDocument/2006/relationships/hyperlink" Target="http://s55.radikal.ru/i148/0812/bb/cb43c9ae182b.png" TargetMode="External"/><Relationship Id="rId4" Type="http://schemas.openxmlformats.org/officeDocument/2006/relationships/hyperlink" Target="http://s59.radikal.ru/i163/1012/4c/28f0f0c8fe07.png" TargetMode="External"/><Relationship Id="rId9" Type="http://schemas.openxmlformats.org/officeDocument/2006/relationships/hyperlink" Target="http://r.foto.radikal.ru/0704/05/2d4d0e60106e.png" TargetMode="External"/><Relationship Id="rId14" Type="http://schemas.openxmlformats.org/officeDocument/2006/relationships/hyperlink" Target="http://i050.radikal.ru/0912/c2/00cee7f8f8a4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C:\Users\home\Desktop\28f0f0c8fe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53890" y="1359818"/>
            <a:ext cx="4824537" cy="3816424"/>
          </a:xfrm>
          <a:noFill/>
        </p:spPr>
        <p:txBody>
          <a:bodyPr rtlCol="0">
            <a:prstTxWarp prst="textSto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НОВогодняя</a:t>
            </a:r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сказка  В СТРАНЕ МАТЕМАТИКИ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684" name="Прямоугольник 4"/>
          <p:cNvSpPr>
            <a:spLocks noChangeArrowheads="1"/>
          </p:cNvSpPr>
          <p:nvPr/>
        </p:nvSpPr>
        <p:spPr bwMode="auto">
          <a:xfrm>
            <a:off x="2411413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БОУ г. Омска «СОШ № 142»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Кремнёва Людмила Валерьевна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304800 h 264"/>
              <a:gd name="T2" fmla="*/ 222250 w 1728"/>
              <a:gd name="T3" fmla="*/ 138545 h 264"/>
              <a:gd name="T4" fmla="*/ 592667 w 1728"/>
              <a:gd name="T5" fmla="*/ 27709 h 264"/>
              <a:gd name="T6" fmla="*/ 963083 w 1728"/>
              <a:gd name="T7" fmla="*/ 83127 h 264"/>
              <a:gd name="T8" fmla="*/ 1407583 w 1728"/>
              <a:gd name="T9" fmla="*/ 249382 h 264"/>
              <a:gd name="T10" fmla="*/ 1703917 w 1728"/>
              <a:gd name="T11" fmla="*/ 304800 h 264"/>
              <a:gd name="T12" fmla="*/ 2000250 w 1728"/>
              <a:gd name="T13" fmla="*/ 249382 h 264"/>
              <a:gd name="T14" fmla="*/ 2592917 w 1728"/>
              <a:gd name="T15" fmla="*/ 27709 h 264"/>
              <a:gd name="T16" fmla="*/ 2444750 w 1728"/>
              <a:gd name="T17" fmla="*/ 83127 h 264"/>
              <a:gd name="T18" fmla="*/ 2518833 w 1728"/>
              <a:gd name="T19" fmla="*/ 8312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248" y="1052736"/>
            <a:ext cx="609750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968" y="998191"/>
            <a:ext cx="785522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>
                  <a:solidFill>
                    <a:srgbClr val="FF66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>
              <a:defRPr/>
            </a:pPr>
            <a:r>
              <a:rPr lang="ru-RU" sz="8800" b="1" spc="50" dirty="0">
                <a:ln w="11430">
                  <a:solidFill>
                    <a:srgbClr val="FF66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Числа от 0 до 10»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961" y="426890"/>
            <a:ext cx="8208911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Письмо изученных цифр 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Составлять выражений и равенств.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 выражений.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математического рассказ по картинке</a:t>
            </a:r>
            <a:r>
              <a:rPr lang="ru-RU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248" y="620688"/>
            <a:ext cx="61450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8  4   1   2   4   1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3248" y="2967335"/>
            <a:ext cx="15365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1-а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3" y="2967335"/>
            <a:ext cx="21602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3" y="4813994"/>
            <a:ext cx="216024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081" y="4077072"/>
            <a:ext cx="34563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8-с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484784"/>
            <a:ext cx="55446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 к  а 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   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C:\Users\home\Desktop\28f0f0c8fe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53890" y="1359818"/>
            <a:ext cx="4824537" cy="3816424"/>
          </a:xfrm>
          <a:noFill/>
        </p:spPr>
        <p:txBody>
          <a:bodyPr rtlCol="0">
            <a:prstTxWarp prst="textSto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НОВогодняя</a:t>
            </a:r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сказка  В СТРАНЕ МАТЕМАТИКИ</a:t>
            </a:r>
            <a:endParaRPr lang="ru-RU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313" y="1528763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85750" y="1600200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" name="Овал 3"/>
          <p:cNvSpPr/>
          <p:nvPr/>
        </p:nvSpPr>
        <p:spPr>
          <a:xfrm>
            <a:off x="8286750" y="1552575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75" y="1552575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00438" y="1552575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0" y="1552575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15125" y="1552575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1071563" y="1384300"/>
            <a:ext cx="1000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+ 3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2714625" y="1384300"/>
            <a:ext cx="642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4357688" y="1455738"/>
            <a:ext cx="642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-+2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5929313" y="1455738"/>
            <a:ext cx="571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6397" name="TextBox 19"/>
          <p:cNvSpPr txBox="1">
            <a:spLocks noChangeArrowheads="1"/>
          </p:cNvSpPr>
          <p:nvPr/>
        </p:nvSpPr>
        <p:spPr bwMode="auto">
          <a:xfrm>
            <a:off x="7429500" y="1455738"/>
            <a:ext cx="598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+6</a:t>
            </a:r>
          </a:p>
        </p:txBody>
      </p:sp>
      <p:sp>
        <p:nvSpPr>
          <p:cNvPr id="16398" name="Прямоугольник 23"/>
          <p:cNvSpPr>
            <a:spLocks noChangeArrowheads="1"/>
          </p:cNvSpPr>
          <p:nvPr/>
        </p:nvSpPr>
        <p:spPr bwMode="auto">
          <a:xfrm>
            <a:off x="3613150" y="1552575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399" name="Прямоугольник 27"/>
          <p:cNvSpPr>
            <a:spLocks noChangeArrowheads="1"/>
          </p:cNvSpPr>
          <p:nvPr/>
        </p:nvSpPr>
        <p:spPr bwMode="auto">
          <a:xfrm>
            <a:off x="8435975" y="159861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? </a:t>
            </a:r>
          </a:p>
        </p:txBody>
      </p:sp>
      <p:grpSp>
        <p:nvGrpSpPr>
          <p:cNvPr id="16400" name="Группа 53"/>
          <p:cNvGrpSpPr>
            <a:grpSpLocks/>
          </p:cNvGrpSpPr>
          <p:nvPr/>
        </p:nvGrpSpPr>
        <p:grpSpPr bwMode="auto">
          <a:xfrm>
            <a:off x="214313" y="2527300"/>
            <a:ext cx="571500" cy="571500"/>
            <a:chOff x="500034" y="1857364"/>
            <a:chExt cx="571504" cy="571504"/>
          </a:xfrm>
        </p:grpSpPr>
        <p:sp>
          <p:nvSpPr>
            <p:cNvPr id="55" name="Овал 54"/>
            <p:cNvSpPr/>
            <p:nvPr/>
          </p:nvSpPr>
          <p:spPr>
            <a:xfrm>
              <a:off x="500034" y="1857364"/>
              <a:ext cx="571504" cy="57150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7" name="TextBox 55"/>
            <p:cNvSpPr txBox="1">
              <a:spLocks noChangeArrowheads="1"/>
            </p:cNvSpPr>
            <p:nvPr/>
          </p:nvSpPr>
          <p:spPr bwMode="auto">
            <a:xfrm>
              <a:off x="571472" y="1928802"/>
              <a:ext cx="3571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6</a:t>
              </a:r>
            </a:p>
          </p:txBody>
        </p:sp>
      </p:grpSp>
      <p:sp>
        <p:nvSpPr>
          <p:cNvPr id="57" name="Овал 56"/>
          <p:cNvSpPr/>
          <p:nvPr/>
        </p:nvSpPr>
        <p:spPr>
          <a:xfrm>
            <a:off x="8286750" y="2527300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857375" y="2527300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3500438" y="2527300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143500" y="2527300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715125" y="2527300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TextBox 66"/>
          <p:cNvSpPr txBox="1">
            <a:spLocks noChangeArrowheads="1"/>
          </p:cNvSpPr>
          <p:nvPr/>
        </p:nvSpPr>
        <p:spPr bwMode="auto">
          <a:xfrm>
            <a:off x="1071563" y="2349500"/>
            <a:ext cx="500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-2</a:t>
            </a:r>
          </a:p>
        </p:txBody>
      </p:sp>
      <p:sp>
        <p:nvSpPr>
          <p:cNvPr id="16407" name="TextBox 67"/>
          <p:cNvSpPr txBox="1">
            <a:spLocks noChangeArrowheads="1"/>
          </p:cNvSpPr>
          <p:nvPr/>
        </p:nvSpPr>
        <p:spPr bwMode="auto">
          <a:xfrm>
            <a:off x="2714625" y="2349500"/>
            <a:ext cx="642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-2</a:t>
            </a:r>
          </a:p>
        </p:txBody>
      </p:sp>
      <p:sp>
        <p:nvSpPr>
          <p:cNvPr id="16408" name="TextBox 68"/>
          <p:cNvSpPr txBox="1">
            <a:spLocks noChangeArrowheads="1"/>
          </p:cNvSpPr>
          <p:nvPr/>
        </p:nvSpPr>
        <p:spPr bwMode="auto">
          <a:xfrm>
            <a:off x="4357688" y="2349500"/>
            <a:ext cx="642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+4</a:t>
            </a:r>
          </a:p>
        </p:txBody>
      </p:sp>
      <p:sp>
        <p:nvSpPr>
          <p:cNvPr id="16409" name="TextBox 69"/>
          <p:cNvSpPr txBox="1">
            <a:spLocks noChangeArrowheads="1"/>
          </p:cNvSpPr>
          <p:nvPr/>
        </p:nvSpPr>
        <p:spPr bwMode="auto">
          <a:xfrm>
            <a:off x="5929313" y="2349500"/>
            <a:ext cx="571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+2</a:t>
            </a:r>
          </a:p>
        </p:txBody>
      </p:sp>
      <p:sp>
        <p:nvSpPr>
          <p:cNvPr id="16410" name="TextBox 70"/>
          <p:cNvSpPr txBox="1">
            <a:spLocks noChangeArrowheads="1"/>
          </p:cNvSpPr>
          <p:nvPr/>
        </p:nvSpPr>
        <p:spPr bwMode="auto">
          <a:xfrm>
            <a:off x="7429500" y="2349500"/>
            <a:ext cx="857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+2</a:t>
            </a:r>
          </a:p>
        </p:txBody>
      </p:sp>
      <p:sp>
        <p:nvSpPr>
          <p:cNvPr id="16411" name="Прямоугольник 71"/>
          <p:cNvSpPr>
            <a:spLocks noChangeArrowheads="1"/>
          </p:cNvSpPr>
          <p:nvPr/>
        </p:nvSpPr>
        <p:spPr bwMode="auto">
          <a:xfrm>
            <a:off x="3613150" y="2527300"/>
            <a:ext cx="26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</a:t>
            </a:r>
            <a:endParaRPr lang="ru-RU" sz="2400"/>
          </a:p>
        </p:txBody>
      </p:sp>
      <p:sp>
        <p:nvSpPr>
          <p:cNvPr id="16412" name="Прямоугольник 72"/>
          <p:cNvSpPr>
            <a:spLocks noChangeArrowheads="1"/>
          </p:cNvSpPr>
          <p:nvPr/>
        </p:nvSpPr>
        <p:spPr bwMode="auto">
          <a:xfrm>
            <a:off x="8435975" y="2587625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? </a:t>
            </a:r>
            <a:endParaRPr lang="ru-RU" sz="2400"/>
          </a:p>
        </p:txBody>
      </p:sp>
      <p:grpSp>
        <p:nvGrpSpPr>
          <p:cNvPr id="16413" name="Группа 95"/>
          <p:cNvGrpSpPr>
            <a:grpSpLocks/>
          </p:cNvGrpSpPr>
          <p:nvPr/>
        </p:nvGrpSpPr>
        <p:grpSpPr bwMode="auto">
          <a:xfrm>
            <a:off x="214313" y="4346575"/>
            <a:ext cx="571500" cy="571500"/>
            <a:chOff x="500034" y="1857364"/>
            <a:chExt cx="571504" cy="571504"/>
          </a:xfrm>
        </p:grpSpPr>
        <p:sp>
          <p:nvSpPr>
            <p:cNvPr id="97" name="Овал 96"/>
            <p:cNvSpPr/>
            <p:nvPr/>
          </p:nvSpPr>
          <p:spPr>
            <a:xfrm>
              <a:off x="500034" y="1857364"/>
              <a:ext cx="571504" cy="571504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45" name="TextBox 97"/>
            <p:cNvSpPr txBox="1">
              <a:spLocks noChangeArrowheads="1"/>
            </p:cNvSpPr>
            <p:nvPr/>
          </p:nvSpPr>
          <p:spPr bwMode="auto">
            <a:xfrm>
              <a:off x="571472" y="1928802"/>
              <a:ext cx="3571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>
                <a:solidFill>
                  <a:srgbClr val="FF0000"/>
                </a:solidFill>
              </a:endParaRPr>
            </a:p>
          </p:txBody>
        </p:sp>
      </p:grpSp>
      <p:sp>
        <p:nvSpPr>
          <p:cNvPr id="99" name="Овал 98"/>
          <p:cNvSpPr/>
          <p:nvPr/>
        </p:nvSpPr>
        <p:spPr>
          <a:xfrm>
            <a:off x="8286750" y="4370388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857375" y="4370388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3500438" y="4370388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5143500" y="4370388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6715125" y="4370388"/>
            <a:ext cx="571500" cy="5715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TextBox 108"/>
          <p:cNvSpPr txBox="1">
            <a:spLocks noChangeArrowheads="1"/>
          </p:cNvSpPr>
          <p:nvPr/>
        </p:nvSpPr>
        <p:spPr bwMode="auto">
          <a:xfrm flipH="1">
            <a:off x="1071563" y="4191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-1</a:t>
            </a:r>
          </a:p>
        </p:txBody>
      </p:sp>
      <p:sp>
        <p:nvSpPr>
          <p:cNvPr id="16420" name="TextBox 109"/>
          <p:cNvSpPr txBox="1">
            <a:spLocks noChangeArrowheads="1"/>
          </p:cNvSpPr>
          <p:nvPr/>
        </p:nvSpPr>
        <p:spPr bwMode="auto">
          <a:xfrm>
            <a:off x="2714625" y="419100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+3</a:t>
            </a:r>
          </a:p>
        </p:txBody>
      </p:sp>
      <p:sp>
        <p:nvSpPr>
          <p:cNvPr id="16421" name="TextBox 110"/>
          <p:cNvSpPr txBox="1">
            <a:spLocks noChangeArrowheads="1"/>
          </p:cNvSpPr>
          <p:nvPr/>
        </p:nvSpPr>
        <p:spPr bwMode="auto">
          <a:xfrm>
            <a:off x="4357688" y="419100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 2</a:t>
            </a:r>
          </a:p>
        </p:txBody>
      </p:sp>
      <p:sp>
        <p:nvSpPr>
          <p:cNvPr id="16422" name="TextBox 111"/>
          <p:cNvSpPr txBox="1">
            <a:spLocks noChangeArrowheads="1"/>
          </p:cNvSpPr>
          <p:nvPr/>
        </p:nvSpPr>
        <p:spPr bwMode="auto">
          <a:xfrm>
            <a:off x="5929313" y="4191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-1</a:t>
            </a:r>
          </a:p>
        </p:txBody>
      </p:sp>
      <p:sp>
        <p:nvSpPr>
          <p:cNvPr id="16423" name="TextBox 112"/>
          <p:cNvSpPr txBox="1">
            <a:spLocks noChangeArrowheads="1"/>
          </p:cNvSpPr>
          <p:nvPr/>
        </p:nvSpPr>
        <p:spPr bwMode="auto">
          <a:xfrm>
            <a:off x="7429500" y="4191000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+4</a:t>
            </a:r>
          </a:p>
        </p:txBody>
      </p:sp>
      <p:sp>
        <p:nvSpPr>
          <p:cNvPr id="16424" name="Прямоугольник 113"/>
          <p:cNvSpPr>
            <a:spLocks noChangeArrowheads="1"/>
          </p:cNvSpPr>
          <p:nvPr/>
        </p:nvSpPr>
        <p:spPr bwMode="auto">
          <a:xfrm>
            <a:off x="3613150" y="4370388"/>
            <a:ext cx="268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</a:t>
            </a:r>
            <a:endParaRPr lang="ru-RU" sz="2400"/>
          </a:p>
        </p:txBody>
      </p:sp>
      <p:sp>
        <p:nvSpPr>
          <p:cNvPr id="16425" name="Прямоугольник 116"/>
          <p:cNvSpPr>
            <a:spLocks noChangeArrowheads="1"/>
          </p:cNvSpPr>
          <p:nvPr/>
        </p:nvSpPr>
        <p:spPr bwMode="auto">
          <a:xfrm>
            <a:off x="8391525" y="44370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16426" name="Группа 143"/>
          <p:cNvGrpSpPr>
            <a:grpSpLocks/>
          </p:cNvGrpSpPr>
          <p:nvPr/>
        </p:nvGrpSpPr>
        <p:grpSpPr bwMode="auto">
          <a:xfrm>
            <a:off x="827088" y="1843088"/>
            <a:ext cx="7416800" cy="1587"/>
            <a:chOff x="827584" y="1842544"/>
            <a:chExt cx="7416824" cy="2280"/>
          </a:xfrm>
        </p:grpSpPr>
        <p:cxnSp>
          <p:nvCxnSpPr>
            <p:cNvPr id="136" name="Прямая со стрелкой 135"/>
            <p:cNvCxnSpPr/>
            <p:nvPr/>
          </p:nvCxnSpPr>
          <p:spPr>
            <a:xfrm>
              <a:off x="5804412" y="1842544"/>
              <a:ext cx="9271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7361755" y="1842544"/>
              <a:ext cx="8826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>
              <a:off x="4148645" y="1844824"/>
              <a:ext cx="9271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2483351" y="1844824"/>
              <a:ext cx="9286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>
              <a:off x="827584" y="1844824"/>
              <a:ext cx="9286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7" name="Группа 144"/>
          <p:cNvGrpSpPr>
            <a:grpSpLocks/>
          </p:cNvGrpSpPr>
          <p:nvPr/>
        </p:nvGrpSpPr>
        <p:grpSpPr bwMode="auto">
          <a:xfrm>
            <a:off x="827088" y="2851150"/>
            <a:ext cx="7416800" cy="1588"/>
            <a:chOff x="827584" y="1842544"/>
            <a:chExt cx="7416824" cy="2280"/>
          </a:xfrm>
        </p:grpSpPr>
        <p:cxnSp>
          <p:nvCxnSpPr>
            <p:cNvPr id="146" name="Прямая со стрелкой 145"/>
            <p:cNvCxnSpPr/>
            <p:nvPr/>
          </p:nvCxnSpPr>
          <p:spPr>
            <a:xfrm>
              <a:off x="5804412" y="1842544"/>
              <a:ext cx="9271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>
              <a:off x="7361755" y="1842544"/>
              <a:ext cx="8826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4148645" y="1844824"/>
              <a:ext cx="9271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>
              <a:off x="2483351" y="1844824"/>
              <a:ext cx="92869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/>
            <p:nvPr/>
          </p:nvCxnSpPr>
          <p:spPr>
            <a:xfrm>
              <a:off x="827584" y="1844824"/>
              <a:ext cx="9286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Прямая со стрелкой 157"/>
          <p:cNvCxnSpPr/>
          <p:nvPr/>
        </p:nvCxnSpPr>
        <p:spPr>
          <a:xfrm>
            <a:off x="5803900" y="4722813"/>
            <a:ext cx="9286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7362825" y="4722813"/>
            <a:ext cx="8810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4148138" y="4724400"/>
            <a:ext cx="9286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2484438" y="4724400"/>
            <a:ext cx="1079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827088" y="4724400"/>
            <a:ext cx="9366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3" name="TextBox 306"/>
          <p:cNvSpPr txBox="1">
            <a:spLocks noChangeArrowheads="1"/>
          </p:cNvSpPr>
          <p:nvPr/>
        </p:nvSpPr>
        <p:spPr bwMode="auto">
          <a:xfrm>
            <a:off x="323850" y="4365625"/>
            <a:ext cx="688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1295400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343400" y="1295400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2514600" y="129540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2590800" y="1371600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 rot="1392861">
            <a:off x="4572000" y="1219200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22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730375" y="15462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Oval 23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959E-6 L 0.18958 -0.22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-0.22803 L 0.00625 0.282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11425 C 0.43229 -0.13414 0.42986 -0.15865 0.42569 -0.17438 C 0.42152 -0.1901 0.41545 -0.19935 0.40746 -0.20814 C 0.39948 -0.21693 0.39288 -0.22803 0.37777 -0.22687 C 0.36267 -0.22572 0.33941 -0.22549 0.31718 -0.20074 C 0.29496 -0.176 0.26284 -0.12396 0.24409 -0.07863 C 0.22534 -0.0333 0.21111 0.02683 0.20451 0.07146 C 0.19791 0.11609 0.20052 0.16119 0.20451 0.18964 C 0.2085 0.21808 0.21718 0.23057 0.22847 0.24214 C 0.23975 0.2537 0.25156 0.26966 0.27222 0.25902 C 0.29288 0.24838 0.33125 0.21184 0.35243 0.17831 C 0.37361 0.14477 0.38628 0.09713 0.39896 0.05828 C 0.41163 0.01943 0.42326 -0.02498 0.42847 -0.05435 C 0.43368 -0.08372 0.43333 -0.09436 0.43281 -0.11425 Z " pathEditMode="relative" rAng="0" ptsTypes="aaaaaaaaaaaaaa">
                                      <p:cBhvr>
                                        <p:cTn id="1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6000" b="1" smtClean="0">
                <a:solidFill>
                  <a:srgbClr val="7030A0"/>
                </a:solidFill>
              </a:rPr>
              <a:t>Оцени свою работу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3" y="1772816"/>
            <a:ext cx="698477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тебе нужно было сделать?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правильно или были недочёты?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сам или с чьей-то помощью?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4" descr="SO02972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404813"/>
            <a:ext cx="3375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icture 4" descr="SO02972_"/>
          <p:cNvSpPr>
            <a:spLocks noChangeAspect="1" noChangeArrowheads="1"/>
          </p:cNvSpPr>
          <p:nvPr/>
        </p:nvSpPr>
        <p:spPr bwMode="auto">
          <a:xfrm>
            <a:off x="2916238" y="765175"/>
            <a:ext cx="3375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Picture 4" descr="SO02972_"/>
          <p:cNvSpPr>
            <a:spLocks noChangeAspect="1" noChangeArrowheads="1"/>
          </p:cNvSpPr>
          <p:nvPr/>
        </p:nvSpPr>
        <p:spPr bwMode="auto">
          <a:xfrm>
            <a:off x="2627313" y="620713"/>
            <a:ext cx="3375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6" name="Picture 17" descr="Kolok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313"/>
            <a:ext cx="287972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404665"/>
            <a:ext cx="417646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пришли в зимний лес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здесь вокруг чудес!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Справа- берёзка в шубке стоит,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Слева на нас ёлка глядит.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снежинки кружатся,</a:t>
            </a:r>
          </a:p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землю красиво ложатся.</a:t>
            </a:r>
          </a:p>
        </p:txBody>
      </p:sp>
      <p:pic>
        <p:nvPicPr>
          <p:cNvPr id="19459" name="Picture 7" descr="Лыжная прогулка  - Художник - иллюстратор Любовь Новосёлова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3375"/>
            <a:ext cx="4249738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38163"/>
            <a:ext cx="9144000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home\Desktop\2743e6a5303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84438" y="0"/>
            <a:ext cx="4633912" cy="6235700"/>
          </a:xfrm>
          <a:noFill/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71550" y="784225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4437063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0346">
            <a:off x="4716463" y="4149725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228">
            <a:off x="939800" y="356235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12212">
            <a:off x="7308850" y="1557338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3716338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8175" y="692150"/>
            <a:ext cx="2879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10-6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2276475"/>
            <a:ext cx="2098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4+2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68538" y="5013325"/>
            <a:ext cx="24479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16238" y="2997200"/>
            <a:ext cx="27368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35600" y="2060575"/>
            <a:ext cx="19446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8-3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4163" y="549275"/>
            <a:ext cx="21177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47625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2924175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278130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228">
            <a:off x="2381250" y="125730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228">
            <a:off x="4252913" y="3417888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228">
            <a:off x="5405438" y="754063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43808" y="548680"/>
            <a:ext cx="144016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772817"/>
            <a:ext cx="108012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29720" y="4005065"/>
            <a:ext cx="57606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177" y="2996952"/>
            <a:ext cx="93610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37697" y="3212977"/>
            <a:ext cx="78308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764705"/>
            <a:ext cx="18002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4437063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80346">
            <a:off x="4716463" y="4149725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7228">
            <a:off x="939800" y="356235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home\Desktop\843372_Zvyozdochk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12212">
            <a:off x="7308850" y="1557338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home\Desktop\Звездочк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3716338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8175" y="692150"/>
            <a:ext cx="331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10-6=4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2276475"/>
            <a:ext cx="28940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4+2=6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68538" y="5013325"/>
            <a:ext cx="2879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6-3=3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79838" y="2997200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3+5=8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35600" y="2060575"/>
            <a:ext cx="3024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3DF54A"/>
                </a:solidFill>
                <a:latin typeface="Times New Roman" pitchFamily="18" charset="0"/>
                <a:cs typeface="Times New Roman" pitchFamily="18" charset="0"/>
              </a:rPr>
              <a:t>8-3=5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4163" y="549275"/>
            <a:ext cx="35290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5+5=10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339975" y="3429000"/>
            <a:ext cx="863600" cy="2087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547813" y="1700213"/>
            <a:ext cx="3024187" cy="936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140200" y="4005263"/>
            <a:ext cx="576263" cy="16557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724525" y="1484313"/>
            <a:ext cx="1943100" cy="1008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724525" y="3068638"/>
            <a:ext cx="576263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843213" y="836613"/>
            <a:ext cx="5400675" cy="144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/>
      <p:bldP spid="16" grpId="1"/>
      <p:bldP spid="17" grpId="0"/>
      <p:bldP spid="17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6000" b="1" smtClean="0">
                <a:solidFill>
                  <a:srgbClr val="7030A0"/>
                </a:solidFill>
              </a:rPr>
              <a:t>Оцени свою работу </a:t>
            </a:r>
          </a:p>
        </p:txBody>
      </p:sp>
      <p:sp>
        <p:nvSpPr>
          <p:cNvPr id="25603" name="Oval 9"/>
          <p:cNvSpPr>
            <a:spLocks noChangeArrowheads="1"/>
          </p:cNvSpPr>
          <p:nvPr/>
        </p:nvSpPr>
        <p:spPr bwMode="auto">
          <a:xfrm>
            <a:off x="684213" y="4652963"/>
            <a:ext cx="503237" cy="50482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663" y="1268760"/>
            <a:ext cx="698477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тебе нужно было сделать?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правильно или были недочёты?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сам или с чьей-то помощью?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84213" y="5300663"/>
            <a:ext cx="503237" cy="504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84213" y="594995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4653135"/>
            <a:ext cx="540059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У меня всё получилось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301207"/>
            <a:ext cx="59766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Я испытываю затруднения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5877273"/>
            <a:ext cx="439248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Я ничего не понял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560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home\Desktop\2743e6a5303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2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773238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369050" y="2135188"/>
            <a:ext cx="5889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24209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2131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005263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6080125" y="3790950"/>
            <a:ext cx="588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5072063" y="5375275"/>
            <a:ext cx="5889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440488" y="2998788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7808913" y="4583113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«Снеговики»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6628" name="Picture 2" descr="C:\Users\home\Desktop\Снеговик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4681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8263" y="1700213"/>
            <a:ext cx="20875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2+4      а+4      6-2       а-2</a:t>
            </a:r>
            <a:endParaRPr lang="ru-RU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«Снеговики»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7652" name="Picture 2" descr="C:\Users\home\Desktop\Снеговик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4681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8263" y="1700213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2+4      а+4      6-2       а-2</a:t>
            </a:r>
            <a:endParaRPr lang="ru-RU"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6000" b="1" smtClean="0">
                <a:solidFill>
                  <a:srgbClr val="7030A0"/>
                </a:solidFill>
              </a:rPr>
              <a:t>Оцени свою работу </a:t>
            </a:r>
          </a:p>
        </p:txBody>
      </p:sp>
      <p:sp>
        <p:nvSpPr>
          <p:cNvPr id="25603" name="Oval 9"/>
          <p:cNvSpPr>
            <a:spLocks noChangeArrowheads="1"/>
          </p:cNvSpPr>
          <p:nvPr/>
        </p:nvSpPr>
        <p:spPr bwMode="auto">
          <a:xfrm>
            <a:off x="684213" y="4652963"/>
            <a:ext cx="503237" cy="50482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663" y="1268760"/>
            <a:ext cx="698477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тебе нужно было сделать?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правильно или были недочёты?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сам или с чьей-то помощью?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84213" y="5300663"/>
            <a:ext cx="503237" cy="504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84213" y="594995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4653135"/>
            <a:ext cx="540059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У меня всё получилось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301207"/>
            <a:ext cx="59766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Я испытываю затруднения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5877273"/>
            <a:ext cx="439248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Я ничего не понял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560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21363" y="0"/>
            <a:ext cx="3322637" cy="3078163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02985" y="2596654"/>
            <a:ext cx="88935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Встало солнышко давно,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Заглянуло к нам в окно,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 торопит нас –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сейчас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home\Desktop\2743e6a5303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2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773238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369050" y="2135188"/>
            <a:ext cx="5889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24209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2131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005263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6080125" y="3790950"/>
            <a:ext cx="588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5072063" y="5375275"/>
            <a:ext cx="5889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440488" y="2998788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7808913" y="4583113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home\Desktop\62f5fb47f64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150938" y="4437063"/>
            <a:ext cx="822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home\Desktop\00cee7f8f8a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157288" y="2708275"/>
            <a:ext cx="939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home\Desktop\elshar165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52314">
            <a:off x="-1098550" y="1411288"/>
            <a:ext cx="93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73055 -0.32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8092 -0.2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0.02731 L 0.90364 0.157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«Снеговики»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24" name="Picture 2" descr="C:\Users\home\Desktop\Снеговик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46815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63713" y="2276475"/>
            <a:ext cx="6337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</a:rPr>
              <a:t>Между ёлок вдоль реки</a:t>
            </a:r>
          </a:p>
          <a:p>
            <a:r>
              <a:rPr lang="ru-RU" sz="3600">
                <a:solidFill>
                  <a:srgbClr val="7030A0"/>
                </a:solidFill>
              </a:rPr>
              <a:t>Разбрелись снеговики.</a:t>
            </a:r>
          </a:p>
          <a:p>
            <a:r>
              <a:rPr lang="ru-RU" sz="3600">
                <a:solidFill>
                  <a:srgbClr val="7030A0"/>
                </a:solidFill>
              </a:rPr>
              <a:t>Каждый ищет и зовёт</a:t>
            </a:r>
          </a:p>
          <a:p>
            <a:r>
              <a:rPr lang="ru-RU" sz="3600">
                <a:solidFill>
                  <a:srgbClr val="7030A0"/>
                </a:solidFill>
              </a:rPr>
              <a:t>Снежных баб на хоровод</a:t>
            </a:r>
            <a:r>
              <a:rPr lang="ru-RU" sz="36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Работаем в парах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8" name="Picture 2" descr="C:\Users\home\Desktop\мишка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981075"/>
            <a:ext cx="19446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1412776"/>
            <a:ext cx="532859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Работать вместе.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обсуждении участвует каждый.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Говорить только по делу.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говорит, другой слушает.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Уважай мнение другого</a:t>
            </a:r>
          </a:p>
          <a:p>
            <a:pPr marL="742950" indent="-742950">
              <a:buFontTx/>
              <a:buAutoNum type="arabicPeriod"/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Высказывай несогласие вежливо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47864" y="3717031"/>
            <a:ext cx="37793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2060848"/>
            <a:ext cx="20162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76672"/>
            <a:ext cx="648072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A+8     8+a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4+k 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5+k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9+a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9-a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5-a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5-k</a:t>
            </a:r>
          </a:p>
        </p:txBody>
      </p:sp>
      <p:pic>
        <p:nvPicPr>
          <p:cNvPr id="32773" name="Picture 2" descr="C:\Users\home\Desktop\мишка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19446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7900" y="2060575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9338" y="371633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7900" y="53736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76672"/>
            <a:ext cx="11521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47625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sz="5400" b="1" smtClean="0">
                <a:solidFill>
                  <a:srgbClr val="7030A0"/>
                </a:solidFill>
              </a:rPr>
              <a:t>Оцени  работу своей пары</a:t>
            </a:r>
          </a:p>
        </p:txBody>
      </p:sp>
      <p:sp>
        <p:nvSpPr>
          <p:cNvPr id="25603" name="Oval 9"/>
          <p:cNvSpPr>
            <a:spLocks noChangeArrowheads="1"/>
          </p:cNvSpPr>
          <p:nvPr/>
        </p:nvSpPr>
        <p:spPr bwMode="auto">
          <a:xfrm>
            <a:off x="684213" y="4652963"/>
            <a:ext cx="503237" cy="50482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663" y="1628801"/>
            <a:ext cx="6480721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нужно было сделать?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Кому было сложно выполнять задание?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Почему?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84213" y="5300663"/>
            <a:ext cx="503237" cy="504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84213" y="594995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4653135"/>
            <a:ext cx="540059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У нас всё получилось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301207"/>
            <a:ext cx="684076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Мы испытывали затруднения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5877273"/>
            <a:ext cx="5256583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Мы ничего не поняли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5603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C:\Users\home\Desktop\2743e6a5303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2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773238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369050" y="2135188"/>
            <a:ext cx="5889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24209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2131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005263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6080125" y="3790950"/>
            <a:ext cx="588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5072063" y="5375275"/>
            <a:ext cx="5889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440488" y="2998788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7808913" y="4583113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3" descr="C:\Users\home\Desktop\62f5fb47f64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2276475"/>
            <a:ext cx="8207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" descr="C:\Users\home\Desktop\00cee7f8f8a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1341438"/>
            <a:ext cx="93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" descr="C:\Users\home\Desktop\elshar165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52314">
            <a:off x="7181850" y="2740025"/>
            <a:ext cx="93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home\Desktop\elshar194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941388" y="3789363"/>
            <a:ext cx="941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home\Desktop\kerstballen_98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1438275" y="2420938"/>
            <a:ext cx="1050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92725 0.1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84062 0.249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Работаем в группе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5844" name="Picture 2" descr="C:\Users\home\Desktop\снегурка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713"/>
            <a:ext cx="3636963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060848"/>
            <a:ext cx="6638956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Выбираем организатора.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Знакомимся с заданием.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Обсуждаем.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Оформляем общий результат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Педставляем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результат</a:t>
            </a:r>
          </a:p>
          <a:p>
            <a:pPr marL="514350" indent="-514350" algn="ctr">
              <a:buFontTx/>
              <a:buAutoNum type="arabicPeriod"/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План работы в группе</a:t>
            </a: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6868" name="Picture 2" descr="C:\Users\home\Desktop\снегурка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713"/>
            <a:ext cx="3313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1268760"/>
            <a:ext cx="6912768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Рассмотрите рисунок.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Придумайте математический рассказ.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Сделайте условный рисунок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Задайте вопрос.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Соотнесите со схемой.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Запишите выражение и найдите его значение.</a:t>
            </a:r>
          </a:p>
          <a:p>
            <a:pPr marL="514350" indent="-514350">
              <a:buFontTx/>
              <a:buAutoNum type="arabicPeriod"/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11"/>
          <p:cNvGrpSpPr>
            <a:grpSpLocks/>
          </p:cNvGrpSpPr>
          <p:nvPr/>
        </p:nvGrpSpPr>
        <p:grpSpPr bwMode="auto">
          <a:xfrm>
            <a:off x="539750" y="1484313"/>
            <a:ext cx="2016125" cy="1873250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3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50778" y="1700906"/>
              <a:ext cx="574035" cy="71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0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70893" y="1772925"/>
              <a:ext cx="950942" cy="94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>
            <a:off x="2632075" y="2454275"/>
            <a:ext cx="5000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67"/>
          <p:cNvSpPr txBox="1">
            <a:spLocks noChangeArrowheads="1"/>
          </p:cNvSpPr>
          <p:nvPr/>
        </p:nvSpPr>
        <p:spPr bwMode="auto">
          <a:xfrm>
            <a:off x="2576513" y="177006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+ 5</a:t>
            </a: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4150" y="1630363"/>
            <a:ext cx="11858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663" y="1557338"/>
            <a:ext cx="1974850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9" name="TextBox 5"/>
          <p:cNvSpPr txBox="1">
            <a:spLocks noChangeArrowheads="1"/>
          </p:cNvSpPr>
          <p:nvPr/>
        </p:nvSpPr>
        <p:spPr bwMode="auto">
          <a:xfrm>
            <a:off x="323850" y="188913"/>
            <a:ext cx="822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Какие равенства можно записать к рисункам ребят? Придумай рассказ, подбери выражение и схему. Сделай условный рисунок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7" y="1484784"/>
            <a:ext cx="31683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pic>
        <p:nvPicPr>
          <p:cNvPr id="3790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1628775"/>
            <a:ext cx="581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Прямая соединительная линия 94"/>
          <p:cNvCxnSpPr/>
          <p:nvPr/>
        </p:nvCxnSpPr>
        <p:spPr>
          <a:xfrm>
            <a:off x="5724525" y="2708275"/>
            <a:ext cx="3024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0" idx="0"/>
          </p:cNvCxnSpPr>
          <p:nvPr/>
        </p:nvCxnSpPr>
        <p:spPr>
          <a:xfrm>
            <a:off x="5665788" y="4999038"/>
            <a:ext cx="3082925" cy="14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Дуга 100"/>
          <p:cNvSpPr/>
          <p:nvPr/>
        </p:nvSpPr>
        <p:spPr>
          <a:xfrm>
            <a:off x="5508625" y="2276475"/>
            <a:ext cx="3455988" cy="1512888"/>
          </a:xfrm>
          <a:prstGeom prst="arc">
            <a:avLst>
              <a:gd name="adj1" fmla="val 11762793"/>
              <a:gd name="adj2" fmla="val 207672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755650" y="4868863"/>
            <a:ext cx="3455988" cy="1368425"/>
          </a:xfrm>
          <a:prstGeom prst="arc">
            <a:avLst>
              <a:gd name="adj1" fmla="val 11514629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8748713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724525" y="2349500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748713" y="47974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3995738" y="53006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4025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7164388" y="1773238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7914" name="TextBox 119"/>
          <p:cNvSpPr txBox="1">
            <a:spLocks noChangeArrowheads="1"/>
          </p:cNvSpPr>
          <p:nvPr/>
        </p:nvSpPr>
        <p:spPr bwMode="auto">
          <a:xfrm flipH="1">
            <a:off x="7164388" y="1628775"/>
            <a:ext cx="360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?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2781300"/>
            <a:ext cx="5048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380288" y="2852738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875463" y="4149725"/>
            <a:ext cx="504825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40425" y="5084763"/>
            <a:ext cx="50323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51725" y="50847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7920" name="TextBox 133"/>
          <p:cNvSpPr txBox="1">
            <a:spLocks noChangeArrowheads="1"/>
          </p:cNvSpPr>
          <p:nvPr/>
        </p:nvSpPr>
        <p:spPr bwMode="auto">
          <a:xfrm>
            <a:off x="6011863" y="2781300"/>
            <a:ext cx="97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7921" name="TextBox 134"/>
          <p:cNvSpPr txBox="1">
            <a:spLocks noChangeArrowheads="1"/>
          </p:cNvSpPr>
          <p:nvPr/>
        </p:nvSpPr>
        <p:spPr bwMode="auto">
          <a:xfrm>
            <a:off x="7380288" y="2852738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sp>
        <p:nvSpPr>
          <p:cNvPr id="37922" name="TextBox 135"/>
          <p:cNvSpPr txBox="1">
            <a:spLocks noChangeArrowheads="1"/>
          </p:cNvSpPr>
          <p:nvPr/>
        </p:nvSpPr>
        <p:spPr bwMode="auto">
          <a:xfrm>
            <a:off x="6875463" y="4149725"/>
            <a:ext cx="177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37923" name="TextBox 136"/>
          <p:cNvSpPr txBox="1">
            <a:spLocks noChangeArrowheads="1"/>
          </p:cNvSpPr>
          <p:nvPr/>
        </p:nvSpPr>
        <p:spPr bwMode="auto">
          <a:xfrm>
            <a:off x="5940425" y="5084763"/>
            <a:ext cx="104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7924" name="TextBox 137"/>
          <p:cNvSpPr txBox="1">
            <a:spLocks noChangeArrowheads="1"/>
          </p:cNvSpPr>
          <p:nvPr/>
        </p:nvSpPr>
        <p:spPr bwMode="auto">
          <a:xfrm>
            <a:off x="7451725" y="5084763"/>
            <a:ext cx="97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971550" y="5300663"/>
            <a:ext cx="3095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Дуга 89"/>
          <p:cNvSpPr/>
          <p:nvPr/>
        </p:nvSpPr>
        <p:spPr>
          <a:xfrm>
            <a:off x="5435600" y="4508500"/>
            <a:ext cx="3457575" cy="1952625"/>
          </a:xfrm>
          <a:prstGeom prst="arc">
            <a:avLst>
              <a:gd name="adj1" fmla="val 11878530"/>
              <a:gd name="adj2" fmla="val 205558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651500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051050" y="50847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71550" y="50133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268538" y="4221163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187450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843213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7933" name="TextBox 110"/>
          <p:cNvSpPr txBox="1">
            <a:spLocks noChangeArrowheads="1"/>
          </p:cNvSpPr>
          <p:nvPr/>
        </p:nvSpPr>
        <p:spPr bwMode="auto">
          <a:xfrm>
            <a:off x="2268538" y="4221163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37934" name="TextBox 121"/>
          <p:cNvSpPr txBox="1">
            <a:spLocks noChangeArrowheads="1"/>
          </p:cNvSpPr>
          <p:nvPr/>
        </p:nvSpPr>
        <p:spPr bwMode="auto">
          <a:xfrm>
            <a:off x="1187450" y="5516563"/>
            <a:ext cx="1049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sp>
        <p:nvSpPr>
          <p:cNvPr id="37935" name="TextBox 122"/>
          <p:cNvSpPr txBox="1">
            <a:spLocks noChangeArrowheads="1"/>
          </p:cNvSpPr>
          <p:nvPr/>
        </p:nvSpPr>
        <p:spPr bwMode="auto">
          <a:xfrm>
            <a:off x="2843213" y="5516563"/>
            <a:ext cx="97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539750" y="1484313"/>
            <a:ext cx="2016125" cy="1873250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075" y="2454275"/>
            <a:ext cx="5000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Box 67"/>
          <p:cNvSpPr txBox="1">
            <a:spLocks noChangeArrowheads="1"/>
          </p:cNvSpPr>
          <p:nvPr/>
        </p:nvSpPr>
        <p:spPr bwMode="auto">
          <a:xfrm>
            <a:off x="2576513" y="177006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4150" y="1630363"/>
            <a:ext cx="11858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663" y="1557338"/>
            <a:ext cx="1974850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23" name="TextBox 5"/>
          <p:cNvSpPr txBox="1">
            <a:spLocks noChangeArrowheads="1"/>
          </p:cNvSpPr>
          <p:nvPr/>
        </p:nvSpPr>
        <p:spPr bwMode="auto">
          <a:xfrm>
            <a:off x="323850" y="188913"/>
            <a:ext cx="822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Какие равенства можно записать к рисункам ребят? Придумай рассказ, подбери выражение и схему. Сделай условный рисунок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7" y="1484784"/>
            <a:ext cx="31683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724525" y="2708275"/>
            <a:ext cx="3024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0" idx="0"/>
          </p:cNvCxnSpPr>
          <p:nvPr/>
        </p:nvCxnSpPr>
        <p:spPr>
          <a:xfrm>
            <a:off x="5665788" y="4999038"/>
            <a:ext cx="3082925" cy="14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Дуга 100"/>
          <p:cNvSpPr/>
          <p:nvPr/>
        </p:nvSpPr>
        <p:spPr>
          <a:xfrm>
            <a:off x="5508625" y="2276475"/>
            <a:ext cx="3455988" cy="1512888"/>
          </a:xfrm>
          <a:prstGeom prst="arc">
            <a:avLst>
              <a:gd name="adj1" fmla="val 11762793"/>
              <a:gd name="adj2" fmla="val 207672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755650" y="4868863"/>
            <a:ext cx="3455988" cy="1368425"/>
          </a:xfrm>
          <a:prstGeom prst="arc">
            <a:avLst>
              <a:gd name="adj1" fmla="val 11514629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8748713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724525" y="2349500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748713" y="47974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3995738" y="53006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4025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7164388" y="1773238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8937" name="TextBox 119"/>
          <p:cNvSpPr txBox="1">
            <a:spLocks noChangeArrowheads="1"/>
          </p:cNvSpPr>
          <p:nvPr/>
        </p:nvSpPr>
        <p:spPr bwMode="auto">
          <a:xfrm flipH="1">
            <a:off x="7164388" y="1628775"/>
            <a:ext cx="360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?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2781300"/>
            <a:ext cx="5048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380288" y="2852738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875463" y="4149725"/>
            <a:ext cx="504825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40425" y="5084763"/>
            <a:ext cx="50323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51725" y="50847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8943" name="TextBox 133"/>
          <p:cNvSpPr txBox="1">
            <a:spLocks noChangeArrowheads="1"/>
          </p:cNvSpPr>
          <p:nvPr/>
        </p:nvSpPr>
        <p:spPr bwMode="auto">
          <a:xfrm>
            <a:off x="6011863" y="2781300"/>
            <a:ext cx="97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8944" name="TextBox 134"/>
          <p:cNvSpPr txBox="1">
            <a:spLocks noChangeArrowheads="1"/>
          </p:cNvSpPr>
          <p:nvPr/>
        </p:nvSpPr>
        <p:spPr bwMode="auto">
          <a:xfrm>
            <a:off x="7380288" y="2852738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sp>
        <p:nvSpPr>
          <p:cNvPr id="38945" name="TextBox 135"/>
          <p:cNvSpPr txBox="1">
            <a:spLocks noChangeArrowheads="1"/>
          </p:cNvSpPr>
          <p:nvPr/>
        </p:nvSpPr>
        <p:spPr bwMode="auto">
          <a:xfrm>
            <a:off x="6875463" y="4149725"/>
            <a:ext cx="177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38946" name="TextBox 136"/>
          <p:cNvSpPr txBox="1">
            <a:spLocks noChangeArrowheads="1"/>
          </p:cNvSpPr>
          <p:nvPr/>
        </p:nvSpPr>
        <p:spPr bwMode="auto">
          <a:xfrm>
            <a:off x="5940425" y="5084763"/>
            <a:ext cx="104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8947" name="TextBox 137"/>
          <p:cNvSpPr txBox="1">
            <a:spLocks noChangeArrowheads="1"/>
          </p:cNvSpPr>
          <p:nvPr/>
        </p:nvSpPr>
        <p:spPr bwMode="auto">
          <a:xfrm>
            <a:off x="7451725" y="5084763"/>
            <a:ext cx="97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971550" y="5300663"/>
            <a:ext cx="3095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Дуга 89"/>
          <p:cNvSpPr/>
          <p:nvPr/>
        </p:nvSpPr>
        <p:spPr>
          <a:xfrm>
            <a:off x="5435600" y="4508500"/>
            <a:ext cx="3457575" cy="1952625"/>
          </a:xfrm>
          <a:prstGeom prst="arc">
            <a:avLst>
              <a:gd name="adj1" fmla="val 11878530"/>
              <a:gd name="adj2" fmla="val 205558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651500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051050" y="50847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71550" y="50133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268538" y="4221163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187450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843213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8956" name="TextBox 110"/>
          <p:cNvSpPr txBox="1">
            <a:spLocks noChangeArrowheads="1"/>
          </p:cNvSpPr>
          <p:nvPr/>
        </p:nvSpPr>
        <p:spPr bwMode="auto">
          <a:xfrm>
            <a:off x="2268538" y="4221163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38957" name="TextBox 121"/>
          <p:cNvSpPr txBox="1">
            <a:spLocks noChangeArrowheads="1"/>
          </p:cNvSpPr>
          <p:nvPr/>
        </p:nvSpPr>
        <p:spPr bwMode="auto">
          <a:xfrm>
            <a:off x="1187450" y="5516563"/>
            <a:ext cx="1049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sp>
        <p:nvSpPr>
          <p:cNvPr id="38958" name="TextBox 122"/>
          <p:cNvSpPr txBox="1">
            <a:spLocks noChangeArrowheads="1"/>
          </p:cNvSpPr>
          <p:nvPr/>
        </p:nvSpPr>
        <p:spPr bwMode="auto">
          <a:xfrm>
            <a:off x="2843213" y="5516563"/>
            <a:ext cx="97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grpSp>
        <p:nvGrpSpPr>
          <p:cNvPr id="38959" name="Группа 12"/>
          <p:cNvGrpSpPr>
            <a:grpSpLocks/>
          </p:cNvGrpSpPr>
          <p:nvPr/>
        </p:nvGrpSpPr>
        <p:grpSpPr bwMode="auto">
          <a:xfrm>
            <a:off x="539750" y="1484313"/>
            <a:ext cx="2016125" cy="1873250"/>
            <a:chOff x="539552" y="3471391"/>
            <a:chExt cx="2016224" cy="1744926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8964" name="Группа 145"/>
            <p:cNvGrpSpPr>
              <a:grpSpLocks/>
            </p:cNvGrpSpPr>
            <p:nvPr/>
          </p:nvGrpSpPr>
          <p:grpSpPr bwMode="auto">
            <a:xfrm>
              <a:off x="611563" y="3799907"/>
              <a:ext cx="1872205" cy="1363317"/>
              <a:chOff x="3769673" y="4255351"/>
              <a:chExt cx="1872205" cy="136331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3769673" y="4402915"/>
                <a:ext cx="1872205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38968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61739" y="4255351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69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70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522" y="4735490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71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72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896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1700213"/>
            <a:ext cx="4587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628775"/>
            <a:ext cx="4603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6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708275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icture 2" descr="C:\Program Files\Microsoft Office\CLIPART\PUB60COR\J0295069.WMF"/>
          <p:cNvSpPr>
            <a:spLocks noChangeAspect="1" noChangeArrowheads="1"/>
          </p:cNvSpPr>
          <p:nvPr/>
        </p:nvSpPr>
        <p:spPr bwMode="auto">
          <a:xfrm>
            <a:off x="1835150" y="3141663"/>
            <a:ext cx="37973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9" name="Picture 2" descr="C:\Program Files\Microsoft Office\CLIPART\PUB60COR\книги\4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0"/>
            <a:ext cx="4572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404813"/>
            <a:ext cx="31178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04813"/>
            <a:ext cx="31178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Picture 2" descr="C:\Program Files\Microsoft Office\CLIPART\PUB60COR\J0295069.WMF"/>
          <p:cNvSpPr>
            <a:spLocks noChangeAspect="1" noChangeArrowheads="1"/>
          </p:cNvSpPr>
          <p:nvPr/>
        </p:nvSpPr>
        <p:spPr bwMode="auto">
          <a:xfrm>
            <a:off x="2051050" y="3357563"/>
            <a:ext cx="37973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13100"/>
            <a:ext cx="16557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539750" y="1484313"/>
            <a:ext cx="2016125" cy="1873250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075" y="2454275"/>
            <a:ext cx="5000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TextBox 67"/>
          <p:cNvSpPr txBox="1">
            <a:spLocks noChangeArrowheads="1"/>
          </p:cNvSpPr>
          <p:nvPr/>
        </p:nvSpPr>
        <p:spPr bwMode="auto">
          <a:xfrm>
            <a:off x="2576513" y="177006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-5</a:t>
            </a: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4150" y="1630363"/>
            <a:ext cx="11858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663" y="1557338"/>
            <a:ext cx="1974850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7" name="TextBox 5"/>
          <p:cNvSpPr txBox="1">
            <a:spLocks noChangeArrowheads="1"/>
          </p:cNvSpPr>
          <p:nvPr/>
        </p:nvSpPr>
        <p:spPr bwMode="auto">
          <a:xfrm>
            <a:off x="323850" y="188913"/>
            <a:ext cx="8228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Какие равенства можно записать к рисункам ребят? Придумай рассказ, подбери выражение и схему. Сделай условный рисунок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7" y="1484784"/>
            <a:ext cx="31683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5724525" y="2708275"/>
            <a:ext cx="3024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0" idx="0"/>
          </p:cNvCxnSpPr>
          <p:nvPr/>
        </p:nvCxnSpPr>
        <p:spPr>
          <a:xfrm>
            <a:off x="5665788" y="4999038"/>
            <a:ext cx="3082925" cy="14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Дуга 100"/>
          <p:cNvSpPr/>
          <p:nvPr/>
        </p:nvSpPr>
        <p:spPr>
          <a:xfrm>
            <a:off x="5508625" y="2276475"/>
            <a:ext cx="3455988" cy="1512888"/>
          </a:xfrm>
          <a:prstGeom prst="arc">
            <a:avLst>
              <a:gd name="adj1" fmla="val 11762793"/>
              <a:gd name="adj2" fmla="val 2076725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755650" y="4868863"/>
            <a:ext cx="3455988" cy="1368425"/>
          </a:xfrm>
          <a:prstGeom prst="arc">
            <a:avLst>
              <a:gd name="adj1" fmla="val 11514629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8748713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724525" y="2349500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748713" y="47974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3995738" y="53006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4025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7164388" y="1773238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9961" name="TextBox 119"/>
          <p:cNvSpPr txBox="1">
            <a:spLocks noChangeArrowheads="1"/>
          </p:cNvSpPr>
          <p:nvPr/>
        </p:nvSpPr>
        <p:spPr bwMode="auto">
          <a:xfrm flipH="1">
            <a:off x="7164388" y="1628775"/>
            <a:ext cx="360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?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2781300"/>
            <a:ext cx="5048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380288" y="2852738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875463" y="4149725"/>
            <a:ext cx="504825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40425" y="5084763"/>
            <a:ext cx="50323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51725" y="50847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9967" name="TextBox 133"/>
          <p:cNvSpPr txBox="1">
            <a:spLocks noChangeArrowheads="1"/>
          </p:cNvSpPr>
          <p:nvPr/>
        </p:nvSpPr>
        <p:spPr bwMode="auto">
          <a:xfrm>
            <a:off x="6011863" y="2781300"/>
            <a:ext cx="97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9968" name="TextBox 134"/>
          <p:cNvSpPr txBox="1">
            <a:spLocks noChangeArrowheads="1"/>
          </p:cNvSpPr>
          <p:nvPr/>
        </p:nvSpPr>
        <p:spPr bwMode="auto">
          <a:xfrm>
            <a:off x="7380288" y="2852738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sp>
        <p:nvSpPr>
          <p:cNvPr id="39969" name="TextBox 136"/>
          <p:cNvSpPr txBox="1">
            <a:spLocks noChangeArrowheads="1"/>
          </p:cNvSpPr>
          <p:nvPr/>
        </p:nvSpPr>
        <p:spPr bwMode="auto">
          <a:xfrm>
            <a:off x="5940425" y="5084763"/>
            <a:ext cx="104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39970" name="TextBox 137"/>
          <p:cNvSpPr txBox="1">
            <a:spLocks noChangeArrowheads="1"/>
          </p:cNvSpPr>
          <p:nvPr/>
        </p:nvSpPr>
        <p:spPr bwMode="auto">
          <a:xfrm>
            <a:off x="7451725" y="5084763"/>
            <a:ext cx="97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971550" y="5300663"/>
            <a:ext cx="3095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Дуга 89"/>
          <p:cNvSpPr/>
          <p:nvPr/>
        </p:nvSpPr>
        <p:spPr>
          <a:xfrm>
            <a:off x="5435600" y="4508500"/>
            <a:ext cx="3457575" cy="1952625"/>
          </a:xfrm>
          <a:prstGeom prst="arc">
            <a:avLst>
              <a:gd name="adj1" fmla="val 11878530"/>
              <a:gd name="adj2" fmla="val 205558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651500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051050" y="5084763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971550" y="50133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268538" y="4221163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187450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2843213" y="55165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39979" name="TextBox 110"/>
          <p:cNvSpPr txBox="1">
            <a:spLocks noChangeArrowheads="1"/>
          </p:cNvSpPr>
          <p:nvPr/>
        </p:nvSpPr>
        <p:spPr bwMode="auto">
          <a:xfrm>
            <a:off x="2268538" y="4221163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39980" name="TextBox 121"/>
          <p:cNvSpPr txBox="1">
            <a:spLocks noChangeArrowheads="1"/>
          </p:cNvSpPr>
          <p:nvPr/>
        </p:nvSpPr>
        <p:spPr bwMode="auto">
          <a:xfrm>
            <a:off x="1187450" y="5516563"/>
            <a:ext cx="1049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sp>
        <p:nvSpPr>
          <p:cNvPr id="39981" name="TextBox 122"/>
          <p:cNvSpPr txBox="1">
            <a:spLocks noChangeArrowheads="1"/>
          </p:cNvSpPr>
          <p:nvPr/>
        </p:nvSpPr>
        <p:spPr bwMode="auto">
          <a:xfrm>
            <a:off x="2843213" y="5516563"/>
            <a:ext cx="97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grpSp>
        <p:nvGrpSpPr>
          <p:cNvPr id="39982" name="Группа 12"/>
          <p:cNvGrpSpPr>
            <a:grpSpLocks/>
          </p:cNvGrpSpPr>
          <p:nvPr/>
        </p:nvGrpSpPr>
        <p:grpSpPr bwMode="auto">
          <a:xfrm>
            <a:off x="539750" y="1484313"/>
            <a:ext cx="2016125" cy="1873250"/>
            <a:chOff x="539552" y="3471391"/>
            <a:chExt cx="2016224" cy="1744926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9988" name="Группа 145"/>
            <p:cNvGrpSpPr>
              <a:grpSpLocks/>
            </p:cNvGrpSpPr>
            <p:nvPr/>
          </p:nvGrpSpPr>
          <p:grpSpPr bwMode="auto">
            <a:xfrm>
              <a:off x="611563" y="3799907"/>
              <a:ext cx="1872205" cy="1363317"/>
              <a:chOff x="3769673" y="4255351"/>
              <a:chExt cx="1872205" cy="136331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3769673" y="4402915"/>
                <a:ext cx="1872205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39992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61739" y="4255351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93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94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522" y="4735490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95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96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998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1700213"/>
            <a:ext cx="4587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1628775"/>
            <a:ext cx="4603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708275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6" name="TextBox 135"/>
          <p:cNvSpPr txBox="1">
            <a:spLocks noChangeArrowheads="1"/>
          </p:cNvSpPr>
          <p:nvPr/>
        </p:nvSpPr>
        <p:spPr bwMode="auto">
          <a:xfrm>
            <a:off x="6875463" y="4149725"/>
            <a:ext cx="177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39750" y="3500438"/>
            <a:ext cx="2016125" cy="1744662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057" name="Группа 145"/>
            <p:cNvGrpSpPr>
              <a:grpSpLocks/>
            </p:cNvGrpSpPr>
            <p:nvPr/>
          </p:nvGrpSpPr>
          <p:grpSpPr bwMode="auto">
            <a:xfrm>
              <a:off x="845705" y="3947471"/>
              <a:ext cx="1638063" cy="1215753"/>
              <a:chOff x="4003815" y="4402915"/>
              <a:chExt cx="1638063" cy="1215753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061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2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720" y="4575005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3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4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0963" name="Группа 12"/>
          <p:cNvGrpSpPr>
            <a:grpSpLocks/>
          </p:cNvGrpSpPr>
          <p:nvPr/>
        </p:nvGrpSpPr>
        <p:grpSpPr bwMode="auto">
          <a:xfrm>
            <a:off x="539750" y="3500438"/>
            <a:ext cx="2016125" cy="1744662"/>
            <a:chOff x="539552" y="3471391"/>
            <a:chExt cx="2016224" cy="1744926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047" name="Группа 145"/>
            <p:cNvGrpSpPr>
              <a:grpSpLocks/>
            </p:cNvGrpSpPr>
            <p:nvPr/>
          </p:nvGrpSpPr>
          <p:grpSpPr bwMode="auto">
            <a:xfrm>
              <a:off x="611564" y="3759467"/>
              <a:ext cx="1872205" cy="1403757"/>
              <a:chOff x="3769674" y="4214911"/>
              <a:chExt cx="1872205" cy="1403757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3769674" y="4214911"/>
                <a:ext cx="1872205" cy="1403757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051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61739" y="4255351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2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3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720" y="4647024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4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5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0964" name="Прямоугольник 139"/>
          <p:cNvSpPr>
            <a:spLocks noChangeArrowheads="1"/>
          </p:cNvSpPr>
          <p:nvPr/>
        </p:nvSpPr>
        <p:spPr bwMode="auto">
          <a:xfrm>
            <a:off x="2484438" y="5272088"/>
            <a:ext cx="1490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8  -  3 = 5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275" y="4884738"/>
            <a:ext cx="500063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2589213" y="420211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- 3 </a:t>
            </a:r>
          </a:p>
        </p:txBody>
      </p:sp>
      <p:grpSp>
        <p:nvGrpSpPr>
          <p:cNvPr id="40967" name="Группа 143"/>
          <p:cNvGrpSpPr>
            <a:grpSpLocks/>
          </p:cNvGrpSpPr>
          <p:nvPr/>
        </p:nvGrpSpPr>
        <p:grpSpPr bwMode="auto">
          <a:xfrm>
            <a:off x="3203575" y="3813175"/>
            <a:ext cx="1638300" cy="141605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4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846124">
              <a:off x="4671036" y="4906822"/>
              <a:ext cx="544131" cy="98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575" y="348456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3221038" y="3482975"/>
            <a:ext cx="1974850" cy="1744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0970" name="Группа 11"/>
          <p:cNvGrpSpPr>
            <a:grpSpLocks/>
          </p:cNvGrpSpPr>
          <p:nvPr/>
        </p:nvGrpSpPr>
        <p:grpSpPr bwMode="auto">
          <a:xfrm>
            <a:off x="539750" y="1052513"/>
            <a:ext cx="2016125" cy="1744662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38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50778" y="1700906"/>
              <a:ext cx="574035" cy="71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9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470893" y="1772925"/>
              <a:ext cx="950942" cy="94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240088" y="105251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075" y="2454275"/>
            <a:ext cx="50006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576513" y="177006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+ 5</a:t>
            </a: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7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62325" y="1341438"/>
            <a:ext cx="76358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4150" y="1630363"/>
            <a:ext cx="11858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9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663" y="1052513"/>
            <a:ext cx="1974850" cy="17446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81" name="Прямоугольник 215"/>
          <p:cNvSpPr>
            <a:spLocks noChangeArrowheads="1"/>
          </p:cNvSpPr>
          <p:nvPr/>
        </p:nvSpPr>
        <p:spPr bwMode="auto">
          <a:xfrm>
            <a:off x="2455863" y="2870200"/>
            <a:ext cx="156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3  +  5 = 8</a:t>
            </a:r>
          </a:p>
        </p:txBody>
      </p:sp>
      <p:sp>
        <p:nvSpPr>
          <p:cNvPr id="219" name="Прямоугольник 218"/>
          <p:cNvSpPr>
            <a:spLocks noChangeArrowheads="1"/>
          </p:cNvSpPr>
          <p:nvPr/>
        </p:nvSpPr>
        <p:spPr bwMode="auto">
          <a:xfrm flipH="1">
            <a:off x="3708400" y="2852738"/>
            <a:ext cx="358775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0" name="Прямоугольник 219"/>
          <p:cNvSpPr>
            <a:spLocks noChangeArrowheads="1"/>
          </p:cNvSpPr>
          <p:nvPr/>
        </p:nvSpPr>
        <p:spPr bwMode="auto">
          <a:xfrm>
            <a:off x="3059113" y="2852738"/>
            <a:ext cx="360362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1" name="Прямоугольник 220"/>
          <p:cNvSpPr>
            <a:spLocks noChangeArrowheads="1"/>
          </p:cNvSpPr>
          <p:nvPr/>
        </p:nvSpPr>
        <p:spPr bwMode="auto">
          <a:xfrm>
            <a:off x="3063875" y="5373688"/>
            <a:ext cx="3556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2" name="Прямоугольник 221"/>
          <p:cNvSpPr>
            <a:spLocks noChangeArrowheads="1"/>
          </p:cNvSpPr>
          <p:nvPr/>
        </p:nvSpPr>
        <p:spPr bwMode="auto">
          <a:xfrm>
            <a:off x="3636963" y="5373688"/>
            <a:ext cx="3571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843807" y="1052736"/>
            <a:ext cx="31683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pic>
        <p:nvPicPr>
          <p:cNvPr id="40988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31913" y="1268413"/>
            <a:ext cx="579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Овал 45"/>
          <p:cNvSpPr/>
          <p:nvPr/>
        </p:nvSpPr>
        <p:spPr>
          <a:xfrm>
            <a:off x="5580063" y="126841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011863" y="126841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43663" y="126841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875463" y="126841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308850" y="1268413"/>
            <a:ext cx="3587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740650" y="126841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172450" y="126841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604250" y="126841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644900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3860800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Прямоугольник 74"/>
          <p:cNvSpPr/>
          <p:nvPr/>
        </p:nvSpPr>
        <p:spPr>
          <a:xfrm>
            <a:off x="1523249" y="3717032"/>
            <a:ext cx="564104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76" name="Овал 75"/>
          <p:cNvSpPr/>
          <p:nvPr/>
        </p:nvSpPr>
        <p:spPr>
          <a:xfrm>
            <a:off x="55800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0118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8754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4436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308850" y="3789363"/>
            <a:ext cx="358775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7406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1724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6042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8604250" y="3500438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82438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78120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724525" y="2708275"/>
            <a:ext cx="30241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580063" y="5013325"/>
            <a:ext cx="3168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Дуга 100"/>
          <p:cNvSpPr/>
          <p:nvPr/>
        </p:nvSpPr>
        <p:spPr>
          <a:xfrm>
            <a:off x="5508625" y="2349500"/>
            <a:ext cx="3455988" cy="1366838"/>
          </a:xfrm>
          <a:prstGeom prst="arc">
            <a:avLst>
              <a:gd name="adj1" fmla="val 11682682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5435600" y="4581525"/>
            <a:ext cx="3457575" cy="1368425"/>
          </a:xfrm>
          <a:prstGeom prst="arc">
            <a:avLst>
              <a:gd name="adj1" fmla="val 11514629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8748713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724525" y="2420938"/>
            <a:ext cx="0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748713" y="47974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580063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4025" y="249237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7164388" y="1773238"/>
            <a:ext cx="5032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41022" name="TextBox 119"/>
          <p:cNvSpPr txBox="1">
            <a:spLocks noChangeArrowheads="1"/>
          </p:cNvSpPr>
          <p:nvPr/>
        </p:nvSpPr>
        <p:spPr bwMode="auto">
          <a:xfrm flipH="1">
            <a:off x="7164388" y="1628775"/>
            <a:ext cx="360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?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011863" y="2781300"/>
            <a:ext cx="5048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7380288" y="2852738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875463" y="4149725"/>
            <a:ext cx="504825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40425" y="5084763"/>
            <a:ext cx="50323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51725" y="50847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41028" name="TextBox 133"/>
          <p:cNvSpPr txBox="1">
            <a:spLocks noChangeArrowheads="1"/>
          </p:cNvSpPr>
          <p:nvPr/>
        </p:nvSpPr>
        <p:spPr bwMode="auto">
          <a:xfrm>
            <a:off x="6011863" y="2781300"/>
            <a:ext cx="977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41029" name="TextBox 134"/>
          <p:cNvSpPr txBox="1">
            <a:spLocks noChangeArrowheads="1"/>
          </p:cNvSpPr>
          <p:nvPr/>
        </p:nvSpPr>
        <p:spPr bwMode="auto">
          <a:xfrm>
            <a:off x="7380288" y="2852738"/>
            <a:ext cx="1192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sp>
        <p:nvSpPr>
          <p:cNvPr id="41030" name="TextBox 135"/>
          <p:cNvSpPr txBox="1">
            <a:spLocks noChangeArrowheads="1"/>
          </p:cNvSpPr>
          <p:nvPr/>
        </p:nvSpPr>
        <p:spPr bwMode="auto">
          <a:xfrm>
            <a:off x="6875463" y="4149725"/>
            <a:ext cx="177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41031" name="TextBox 136"/>
          <p:cNvSpPr txBox="1">
            <a:spLocks noChangeArrowheads="1"/>
          </p:cNvSpPr>
          <p:nvPr/>
        </p:nvSpPr>
        <p:spPr bwMode="auto">
          <a:xfrm>
            <a:off x="5940425" y="5084763"/>
            <a:ext cx="104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3</a:t>
            </a:r>
          </a:p>
        </p:txBody>
      </p:sp>
      <p:sp>
        <p:nvSpPr>
          <p:cNvPr id="41032" name="TextBox 137"/>
          <p:cNvSpPr txBox="1">
            <a:spLocks noChangeArrowheads="1"/>
          </p:cNvSpPr>
          <p:nvPr/>
        </p:nvSpPr>
        <p:spPr bwMode="auto">
          <a:xfrm>
            <a:off x="7451725" y="5084763"/>
            <a:ext cx="97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pic>
        <p:nvPicPr>
          <p:cNvPr id="4103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31913" y="1811338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581525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68" grpId="0"/>
      <p:bldP spid="219" grpId="0" animBg="1"/>
      <p:bldP spid="220" grpId="0" animBg="1"/>
      <p:bldP spid="221" grpId="0" animBg="1"/>
      <p:bldP spid="2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39750" y="3500438"/>
            <a:ext cx="2016125" cy="1744662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2042" name="Группа 145"/>
            <p:cNvGrpSpPr>
              <a:grpSpLocks/>
            </p:cNvGrpSpPr>
            <p:nvPr/>
          </p:nvGrpSpPr>
          <p:grpSpPr bwMode="auto">
            <a:xfrm>
              <a:off x="845705" y="3947471"/>
              <a:ext cx="1638063" cy="1215753"/>
              <a:chOff x="4003815" y="4402915"/>
              <a:chExt cx="1638063" cy="1215753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204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47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720" y="4575005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48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49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1987" name="Группа 12"/>
          <p:cNvGrpSpPr>
            <a:grpSpLocks/>
          </p:cNvGrpSpPr>
          <p:nvPr/>
        </p:nvGrpSpPr>
        <p:grpSpPr bwMode="auto">
          <a:xfrm>
            <a:off x="539750" y="3500438"/>
            <a:ext cx="2016125" cy="1744662"/>
            <a:chOff x="539552" y="3471391"/>
            <a:chExt cx="2016224" cy="1744926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2032" name="Группа 145"/>
            <p:cNvGrpSpPr>
              <a:grpSpLocks/>
            </p:cNvGrpSpPr>
            <p:nvPr/>
          </p:nvGrpSpPr>
          <p:grpSpPr bwMode="auto">
            <a:xfrm>
              <a:off x="611564" y="3759467"/>
              <a:ext cx="1872205" cy="1403757"/>
              <a:chOff x="3769674" y="4214911"/>
              <a:chExt cx="1872205" cy="1403757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3769674" y="4214911"/>
                <a:ext cx="1872205" cy="1403757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203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61739" y="4255351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37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558444" y="5035067"/>
                <a:ext cx="300891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38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57720" y="4647024"/>
                <a:ext cx="459920" cy="5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39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4844904" y="4719416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4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-5846124">
                <a:off x="5132948" y="5007491"/>
                <a:ext cx="300890" cy="545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988" name="Прямоугольник 139"/>
          <p:cNvSpPr>
            <a:spLocks noChangeArrowheads="1"/>
          </p:cNvSpPr>
          <p:nvPr/>
        </p:nvSpPr>
        <p:spPr bwMode="auto">
          <a:xfrm>
            <a:off x="2484438" y="5272088"/>
            <a:ext cx="1490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8  -  5 = 3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275" y="4884738"/>
            <a:ext cx="500063" cy="158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2589213" y="420211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- 5 </a:t>
            </a:r>
          </a:p>
        </p:txBody>
      </p:sp>
      <p:grpSp>
        <p:nvGrpSpPr>
          <p:cNvPr id="41991" name="Группа 143"/>
          <p:cNvGrpSpPr>
            <a:grpSpLocks/>
          </p:cNvGrpSpPr>
          <p:nvPr/>
        </p:nvGrpSpPr>
        <p:grpSpPr bwMode="auto">
          <a:xfrm>
            <a:off x="3203575" y="3813175"/>
            <a:ext cx="1638300" cy="141605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2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5846124">
              <a:off x="4671036" y="4906822"/>
              <a:ext cx="544131" cy="98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575" y="3484563"/>
            <a:ext cx="2016125" cy="1744662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3221038" y="3482975"/>
            <a:ext cx="1974850" cy="1744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94" name="Прямоугольник 77"/>
          <p:cNvSpPr>
            <a:spLocks noChangeArrowheads="1"/>
          </p:cNvSpPr>
          <p:nvPr/>
        </p:nvSpPr>
        <p:spPr bwMode="auto">
          <a:xfrm>
            <a:off x="2425700" y="2852738"/>
            <a:ext cx="185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21" name="Прямоугольник 220"/>
          <p:cNvSpPr>
            <a:spLocks noChangeArrowheads="1"/>
          </p:cNvSpPr>
          <p:nvPr/>
        </p:nvSpPr>
        <p:spPr bwMode="auto">
          <a:xfrm>
            <a:off x="3063875" y="5300663"/>
            <a:ext cx="3556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2" name="Прямоугольник 221"/>
          <p:cNvSpPr>
            <a:spLocks noChangeArrowheads="1"/>
          </p:cNvSpPr>
          <p:nvPr/>
        </p:nvSpPr>
        <p:spPr bwMode="auto">
          <a:xfrm>
            <a:off x="3636963" y="5300663"/>
            <a:ext cx="3571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625" y="1052513"/>
            <a:ext cx="0" cy="4710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644900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3860800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Прямоугольник 74"/>
          <p:cNvSpPr/>
          <p:nvPr/>
        </p:nvSpPr>
        <p:spPr>
          <a:xfrm>
            <a:off x="1523249" y="3717032"/>
            <a:ext cx="564104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76" name="Овал 75"/>
          <p:cNvSpPr/>
          <p:nvPr/>
        </p:nvSpPr>
        <p:spPr>
          <a:xfrm>
            <a:off x="55800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0118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8754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443663" y="3789363"/>
            <a:ext cx="360362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308850" y="3789363"/>
            <a:ext cx="358775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7406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1724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604250" y="3789363"/>
            <a:ext cx="360363" cy="3603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8604250" y="3500438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82438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78120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580063" y="5013325"/>
            <a:ext cx="3168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Дуга 101"/>
          <p:cNvSpPr/>
          <p:nvPr/>
        </p:nvSpPr>
        <p:spPr>
          <a:xfrm>
            <a:off x="5435600" y="4581525"/>
            <a:ext cx="3457575" cy="1368425"/>
          </a:xfrm>
          <a:prstGeom prst="arc">
            <a:avLst>
              <a:gd name="adj1" fmla="val 11514629"/>
              <a:gd name="adj2" fmla="val 209626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8748713" y="4797425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580063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804025" y="4724400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6875463" y="4149725"/>
            <a:ext cx="504825" cy="574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940425" y="5084763"/>
            <a:ext cx="503238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51725" y="5084763"/>
            <a:ext cx="5048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?</a:t>
            </a:r>
          </a:p>
        </p:txBody>
      </p:sp>
      <p:sp>
        <p:nvSpPr>
          <p:cNvPr id="42020" name="TextBox 135"/>
          <p:cNvSpPr txBox="1">
            <a:spLocks noChangeArrowheads="1"/>
          </p:cNvSpPr>
          <p:nvPr/>
        </p:nvSpPr>
        <p:spPr bwMode="auto">
          <a:xfrm>
            <a:off x="6875463" y="4149725"/>
            <a:ext cx="177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8</a:t>
            </a:r>
          </a:p>
        </p:txBody>
      </p:sp>
      <p:sp>
        <p:nvSpPr>
          <p:cNvPr id="42021" name="TextBox 136"/>
          <p:cNvSpPr txBox="1">
            <a:spLocks noChangeArrowheads="1"/>
          </p:cNvSpPr>
          <p:nvPr/>
        </p:nvSpPr>
        <p:spPr bwMode="auto">
          <a:xfrm>
            <a:off x="5940425" y="5084763"/>
            <a:ext cx="1049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?</a:t>
            </a:r>
          </a:p>
        </p:txBody>
      </p:sp>
      <p:sp>
        <p:nvSpPr>
          <p:cNvPr id="42022" name="TextBox 137"/>
          <p:cNvSpPr txBox="1">
            <a:spLocks noChangeArrowheads="1"/>
          </p:cNvSpPr>
          <p:nvPr/>
        </p:nvSpPr>
        <p:spPr bwMode="auto">
          <a:xfrm>
            <a:off x="7451725" y="5084763"/>
            <a:ext cx="977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5</a:t>
            </a:r>
          </a:p>
        </p:txBody>
      </p:sp>
      <p:pic>
        <p:nvPicPr>
          <p:cNvPr id="420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581525"/>
            <a:ext cx="460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Прямая соединительная линия 95"/>
          <p:cNvCxnSpPr/>
          <p:nvPr/>
        </p:nvCxnSpPr>
        <p:spPr>
          <a:xfrm flipH="1">
            <a:off x="73802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6948488" y="3429000"/>
            <a:ext cx="288925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221" grpId="0" animBg="1"/>
      <p:bldP spid="2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Оцени работу группы </a:t>
            </a:r>
          </a:p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свой вклад в работу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5" y="1988840"/>
            <a:ext cx="676875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ли члены группы</a:t>
            </a:r>
          </a:p>
          <a:p>
            <a:pPr marL="514350" indent="-514350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принимали</a:t>
            </a:r>
          </a:p>
          <a:p>
            <a:pPr marL="514350" indent="-514350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участие в работе.</a:t>
            </a:r>
          </a:p>
          <a:p>
            <a:pPr marL="514350" indent="-514350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Дружно ли вы работали.</a:t>
            </a:r>
          </a:p>
          <a:p>
            <a:pPr marL="514350" indent="-514350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Оцени свой вклад в работу группы.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Users\home\Desktop\2743e6a5303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2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773238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369050" y="2135188"/>
            <a:ext cx="5889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24209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2131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005263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6080125" y="3790950"/>
            <a:ext cx="588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5072063" y="5375275"/>
            <a:ext cx="5889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440488" y="2998788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7808913" y="4583113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3" descr="C:\Users\home\Desktop\62f5fb47f64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2276475"/>
            <a:ext cx="8207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2" descr="C:\Users\home\Desktop\00cee7f8f8a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1341438"/>
            <a:ext cx="93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2" descr="C:\Users\home\Desktop\elshar165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52314">
            <a:off x="7181850" y="2740025"/>
            <a:ext cx="93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2" descr="C:\Users\home\Desktop\elshar194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288" y="4868863"/>
            <a:ext cx="941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2" descr="C:\Users\home\Desktop\kerstballen_98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43663" y="4292600"/>
            <a:ext cx="1050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home\Desktop\kerstballen_85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2197100" y="3357563"/>
            <a:ext cx="13684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01065 L 0.79149 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Pj043316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908050"/>
            <a:ext cx="31670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1196752"/>
            <a:ext cx="482453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Поработай самостоятельно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верх стрелка 11"/>
          <p:cNvSpPr/>
          <p:nvPr/>
        </p:nvSpPr>
        <p:spPr>
          <a:xfrm>
            <a:off x="3214688" y="1212850"/>
            <a:ext cx="928687" cy="428625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TextBox 12"/>
          <p:cNvSpPr txBox="1">
            <a:spLocks noChangeArrowheads="1"/>
          </p:cNvSpPr>
          <p:nvPr/>
        </p:nvSpPr>
        <p:spPr bwMode="auto">
          <a:xfrm>
            <a:off x="3303588" y="746125"/>
            <a:ext cx="692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15" name="Выгнутая вверх стрелка 14"/>
          <p:cNvSpPr/>
          <p:nvPr/>
        </p:nvSpPr>
        <p:spPr>
          <a:xfrm flipH="1">
            <a:off x="4572000" y="1212850"/>
            <a:ext cx="928688" cy="428625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TextBox 15"/>
          <p:cNvSpPr txBox="1">
            <a:spLocks noChangeArrowheads="1"/>
          </p:cNvSpPr>
          <p:nvPr/>
        </p:nvSpPr>
        <p:spPr bwMode="auto">
          <a:xfrm>
            <a:off x="4814888" y="746125"/>
            <a:ext cx="7048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-2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14688" y="1712913"/>
          <a:ext cx="1000125" cy="4071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62"/>
                <a:gridCol w="500063"/>
              </a:tblGrid>
              <a:tr h="8143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0" y="1712913"/>
          <a:ext cx="1000125" cy="4071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2"/>
                <a:gridCol w="496073"/>
              </a:tblGrid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  <a:tr h="814387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46126" name="TextBox 99"/>
          <p:cNvSpPr txBox="1">
            <a:spLocks noChangeArrowheads="1"/>
          </p:cNvSpPr>
          <p:nvPr/>
        </p:nvSpPr>
        <p:spPr bwMode="auto">
          <a:xfrm>
            <a:off x="3708400" y="188913"/>
            <a:ext cx="273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Вычисли.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770313" y="1844675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751263" y="2625725"/>
            <a:ext cx="411162" cy="5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770313" y="3429000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751263" y="4221163"/>
            <a:ext cx="411162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751263" y="5076825"/>
            <a:ext cx="411162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4649788" y="1844675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4629150" y="2625725"/>
            <a:ext cx="412750" cy="5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4649788" y="3429000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4629150" y="4221163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629150" y="5076825"/>
            <a:ext cx="4127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137" name="Picture 3" descr="C:\Users\home\Desktop\0_182da_c487764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644900"/>
            <a:ext cx="21605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Овал 55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8"/>
          <p:cNvSpPr txBox="1">
            <a:spLocks noChangeArrowheads="1"/>
          </p:cNvSpPr>
          <p:nvPr/>
        </p:nvSpPr>
        <p:spPr bwMode="auto">
          <a:xfrm>
            <a:off x="4787900" y="3141663"/>
            <a:ext cx="3211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  8  -  а        8  +  а</a:t>
            </a:r>
          </a:p>
        </p:txBody>
      </p:sp>
      <p:sp>
        <p:nvSpPr>
          <p:cNvPr id="47107" name="Прямоугольник 8"/>
          <p:cNvSpPr>
            <a:spLocks noChangeArrowheads="1"/>
          </p:cNvSpPr>
          <p:nvPr/>
        </p:nvSpPr>
        <p:spPr bwMode="auto">
          <a:xfrm>
            <a:off x="4932363" y="2400300"/>
            <a:ext cx="306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9  -  3         9  -  2</a:t>
            </a:r>
          </a:p>
        </p:txBody>
      </p:sp>
      <p:sp>
        <p:nvSpPr>
          <p:cNvPr id="47108" name="TextBox 27"/>
          <p:cNvSpPr txBox="1">
            <a:spLocks noChangeArrowheads="1"/>
          </p:cNvSpPr>
          <p:nvPr/>
        </p:nvSpPr>
        <p:spPr bwMode="auto">
          <a:xfrm>
            <a:off x="681038" y="3141663"/>
            <a:ext cx="2890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7  +  а       а  +  7</a:t>
            </a:r>
          </a:p>
        </p:txBody>
      </p:sp>
      <p:sp>
        <p:nvSpPr>
          <p:cNvPr id="47109" name="Прямоугольник 6"/>
          <p:cNvSpPr>
            <a:spLocks noChangeArrowheads="1"/>
          </p:cNvSpPr>
          <p:nvPr/>
        </p:nvSpPr>
        <p:spPr bwMode="auto">
          <a:xfrm>
            <a:off x="696913" y="2400300"/>
            <a:ext cx="2874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2  +  8       2  +  7</a:t>
            </a:r>
          </a:p>
        </p:txBody>
      </p:sp>
      <p:sp>
        <p:nvSpPr>
          <p:cNvPr id="47110" name="Прямоугольник 26"/>
          <p:cNvSpPr>
            <a:spLocks noChangeArrowheads="1"/>
          </p:cNvSpPr>
          <p:nvPr/>
        </p:nvSpPr>
        <p:spPr bwMode="auto">
          <a:xfrm>
            <a:off x="1979613" y="779463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</a:t>
            </a:r>
            <a:r>
              <a:rPr lang="ru-RU" sz="2400">
                <a:solidFill>
                  <a:srgbClr val="002060"/>
                </a:solidFill>
              </a:rPr>
              <a:t>Сравни  ( </a:t>
            </a:r>
            <a:r>
              <a:rPr lang="en-US" sz="2400">
                <a:solidFill>
                  <a:srgbClr val="002060"/>
                </a:solidFill>
              </a:rPr>
              <a:t>&gt;</a:t>
            </a:r>
            <a:r>
              <a:rPr lang="ru-RU" sz="2400">
                <a:solidFill>
                  <a:srgbClr val="002060"/>
                </a:solidFill>
              </a:rPr>
              <a:t>,  </a:t>
            </a:r>
            <a:r>
              <a:rPr lang="en-US" sz="2400">
                <a:solidFill>
                  <a:srgbClr val="002060"/>
                </a:solidFill>
              </a:rPr>
              <a:t>&lt;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en-US" sz="2400">
                <a:solidFill>
                  <a:srgbClr val="002060"/>
                </a:solidFill>
              </a:rPr>
              <a:t>=</a:t>
            </a:r>
            <a:r>
              <a:rPr lang="ru-RU" sz="240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1403350" y="5699125"/>
            <a:ext cx="242888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10800000">
            <a:off x="1403350" y="5695950"/>
            <a:ext cx="242888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10800000">
            <a:off x="1401763" y="569912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10800000">
            <a:off x="1401763" y="569912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Равно 42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Равно 43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Равно 44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474663" y="5657850"/>
            <a:ext cx="242887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468313" y="5657850"/>
            <a:ext cx="241300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0800000">
            <a:off x="1401763" y="569912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401763" y="569912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401763" y="569912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10800000">
            <a:off x="1401763" y="5699125"/>
            <a:ext cx="146050" cy="25082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Равно 54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Равно 55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Равно 56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Равно 57"/>
          <p:cNvSpPr/>
          <p:nvPr/>
        </p:nvSpPr>
        <p:spPr>
          <a:xfrm>
            <a:off x="838200" y="573881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135" name="Прямоугольник 58"/>
          <p:cNvSpPr>
            <a:spLocks noChangeArrowheads="1"/>
          </p:cNvSpPr>
          <p:nvPr/>
        </p:nvSpPr>
        <p:spPr bwMode="auto">
          <a:xfrm>
            <a:off x="1960563" y="2400300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sym typeface="Symbol" pitchFamily="18" charset="2"/>
              </a:rPr>
              <a:t>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7136" name="Прямоугольник 59"/>
          <p:cNvSpPr>
            <a:spLocks noChangeArrowheads="1"/>
          </p:cNvSpPr>
          <p:nvPr/>
        </p:nvSpPr>
        <p:spPr bwMode="auto">
          <a:xfrm>
            <a:off x="1960563" y="3141663"/>
            <a:ext cx="363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sym typeface="Symbol" pitchFamily="18" charset="2"/>
              </a:rPr>
              <a:t>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7137" name="Прямоугольник 61"/>
          <p:cNvSpPr>
            <a:spLocks noChangeArrowheads="1"/>
          </p:cNvSpPr>
          <p:nvPr/>
        </p:nvSpPr>
        <p:spPr bwMode="auto">
          <a:xfrm>
            <a:off x="6092825" y="2400300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sym typeface="Symbol" pitchFamily="18" charset="2"/>
              </a:rPr>
              <a:t>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7138" name="Прямоугольник 62"/>
          <p:cNvSpPr>
            <a:spLocks noChangeArrowheads="1"/>
          </p:cNvSpPr>
          <p:nvPr/>
        </p:nvSpPr>
        <p:spPr bwMode="auto">
          <a:xfrm>
            <a:off x="6092825" y="3141663"/>
            <a:ext cx="363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sym typeface="Symbol" pitchFamily="18" charset="2"/>
              </a:rPr>
              <a:t>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140" name="Picture 3" descr="C:\Users\home\Desktop\0_182da_c487764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933825"/>
            <a:ext cx="20891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1835150" y="2420938"/>
            <a:ext cx="504825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835150" y="3141663"/>
            <a:ext cx="504825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084888" y="2492375"/>
            <a:ext cx="503237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084888" y="3213100"/>
            <a:ext cx="503237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26"/>
          <p:cNvSpPr>
            <a:spLocks noChangeArrowheads="1"/>
          </p:cNvSpPr>
          <p:nvPr/>
        </p:nvSpPr>
        <p:spPr bwMode="auto">
          <a:xfrm>
            <a:off x="2195513" y="779463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 </a:t>
            </a:r>
            <a:r>
              <a:rPr lang="ru-RU" sz="2400">
                <a:solidFill>
                  <a:srgbClr val="002060"/>
                </a:solidFill>
              </a:rPr>
              <a:t>Сравни  ( </a:t>
            </a:r>
            <a:r>
              <a:rPr lang="en-US" sz="2400">
                <a:solidFill>
                  <a:srgbClr val="002060"/>
                </a:solidFill>
              </a:rPr>
              <a:t>&gt;</a:t>
            </a:r>
            <a:r>
              <a:rPr lang="ru-RU" sz="2400">
                <a:solidFill>
                  <a:srgbClr val="002060"/>
                </a:solidFill>
              </a:rPr>
              <a:t>,  </a:t>
            </a:r>
            <a:r>
              <a:rPr lang="en-US" sz="2400">
                <a:solidFill>
                  <a:srgbClr val="002060"/>
                </a:solidFill>
              </a:rPr>
              <a:t>&lt;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en-US" sz="2400">
                <a:solidFill>
                  <a:srgbClr val="002060"/>
                </a:solidFill>
              </a:rPr>
              <a:t>=</a:t>
            </a:r>
            <a:r>
              <a:rPr lang="ru-RU" sz="240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8313" y="5614988"/>
            <a:ext cx="241300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474663" y="5614988"/>
            <a:ext cx="242887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74663" y="5614988"/>
            <a:ext cx="242887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74663" y="5614988"/>
            <a:ext cx="242887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1403350" y="5654675"/>
            <a:ext cx="242888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10800000">
            <a:off x="1403350" y="5651500"/>
            <a:ext cx="242888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Равно 42"/>
          <p:cNvSpPr/>
          <p:nvPr/>
        </p:nvSpPr>
        <p:spPr>
          <a:xfrm>
            <a:off x="1947863" y="3343275"/>
            <a:ext cx="442912" cy="201613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Равно 43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Равно 44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74663" y="5614988"/>
            <a:ext cx="242887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74663" y="5614988"/>
            <a:ext cx="242887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039938" y="2708275"/>
            <a:ext cx="241300" cy="3238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10800000">
            <a:off x="1401763" y="5654675"/>
            <a:ext cx="242887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Равно 54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Равно 55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Равно 56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Равно 57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154" name="Прямоугольник 68"/>
          <p:cNvSpPr>
            <a:spLocks noChangeArrowheads="1"/>
          </p:cNvSpPr>
          <p:nvPr/>
        </p:nvSpPr>
        <p:spPr bwMode="auto">
          <a:xfrm>
            <a:off x="1531938" y="254635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8</a:t>
            </a:r>
            <a:endParaRPr lang="ru-RU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8155" name="Прямоугольник 69"/>
          <p:cNvSpPr>
            <a:spLocks noChangeArrowheads="1"/>
          </p:cNvSpPr>
          <p:nvPr/>
        </p:nvSpPr>
        <p:spPr bwMode="auto">
          <a:xfrm>
            <a:off x="755650" y="254635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2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56" name="Прямоугольник 70"/>
          <p:cNvSpPr>
            <a:spLocks noChangeArrowheads="1"/>
          </p:cNvSpPr>
          <p:nvPr/>
        </p:nvSpPr>
        <p:spPr bwMode="auto">
          <a:xfrm>
            <a:off x="2411413" y="254635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2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57" name="Прямоугольник 71"/>
          <p:cNvSpPr>
            <a:spLocks noChangeArrowheads="1"/>
          </p:cNvSpPr>
          <p:nvPr/>
        </p:nvSpPr>
        <p:spPr bwMode="auto">
          <a:xfrm>
            <a:off x="3251200" y="2546350"/>
            <a:ext cx="38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B050"/>
                </a:solidFill>
              </a:rPr>
              <a:t>7</a:t>
            </a:r>
            <a:endParaRPr lang="ru-RU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8158" name="Прямоугольник 72"/>
          <p:cNvSpPr>
            <a:spLocks noChangeArrowheads="1"/>
          </p:cNvSpPr>
          <p:nvPr/>
        </p:nvSpPr>
        <p:spPr bwMode="auto">
          <a:xfrm>
            <a:off x="1125538" y="2546350"/>
            <a:ext cx="395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+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59" name="Прямоугольник 73"/>
          <p:cNvSpPr>
            <a:spLocks noChangeArrowheads="1"/>
          </p:cNvSpPr>
          <p:nvPr/>
        </p:nvSpPr>
        <p:spPr bwMode="auto">
          <a:xfrm>
            <a:off x="2795588" y="2546350"/>
            <a:ext cx="395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+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60" name="Прямоугольник 75"/>
          <p:cNvSpPr>
            <a:spLocks noChangeArrowheads="1"/>
          </p:cNvSpPr>
          <p:nvPr/>
        </p:nvSpPr>
        <p:spPr bwMode="auto">
          <a:xfrm>
            <a:off x="1517650" y="31829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161" name="Прямоугольник 76"/>
          <p:cNvSpPr>
            <a:spLocks noChangeArrowheads="1"/>
          </p:cNvSpPr>
          <p:nvPr/>
        </p:nvSpPr>
        <p:spPr bwMode="auto">
          <a:xfrm>
            <a:off x="741363" y="318293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7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62" name="Прямоугольник 79"/>
          <p:cNvSpPr>
            <a:spLocks noChangeArrowheads="1"/>
          </p:cNvSpPr>
          <p:nvPr/>
        </p:nvSpPr>
        <p:spPr bwMode="auto">
          <a:xfrm>
            <a:off x="1112838" y="31829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+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63" name="Прямоугольник 77"/>
          <p:cNvSpPr>
            <a:spLocks noChangeArrowheads="1"/>
          </p:cNvSpPr>
          <p:nvPr/>
        </p:nvSpPr>
        <p:spPr bwMode="auto">
          <a:xfrm>
            <a:off x="2397125" y="31829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а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64" name="Прямоугольник 78"/>
          <p:cNvSpPr>
            <a:spLocks noChangeArrowheads="1"/>
          </p:cNvSpPr>
          <p:nvPr/>
        </p:nvSpPr>
        <p:spPr bwMode="auto">
          <a:xfrm>
            <a:off x="3236913" y="3182938"/>
            <a:ext cx="38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7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65" name="Прямоугольник 80"/>
          <p:cNvSpPr>
            <a:spLocks noChangeArrowheads="1"/>
          </p:cNvSpPr>
          <p:nvPr/>
        </p:nvSpPr>
        <p:spPr bwMode="auto">
          <a:xfrm>
            <a:off x="2782888" y="31829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+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66" name="Прямоугольник 87"/>
          <p:cNvSpPr>
            <a:spLocks noChangeArrowheads="1"/>
          </p:cNvSpPr>
          <p:nvPr/>
        </p:nvSpPr>
        <p:spPr bwMode="auto">
          <a:xfrm>
            <a:off x="5708650" y="3068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а</a:t>
            </a:r>
            <a:endParaRPr lang="ru-RU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8167" name="Прямоугольник 88"/>
          <p:cNvSpPr>
            <a:spLocks noChangeArrowheads="1"/>
          </p:cNvSpPr>
          <p:nvPr/>
        </p:nvSpPr>
        <p:spPr bwMode="auto">
          <a:xfrm>
            <a:off x="4787900" y="312102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8</a:t>
            </a:r>
            <a:endParaRPr lang="ru-RU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8168" name="Прямоугольник 89"/>
          <p:cNvSpPr>
            <a:spLocks noChangeArrowheads="1"/>
          </p:cNvSpPr>
          <p:nvPr/>
        </p:nvSpPr>
        <p:spPr bwMode="auto">
          <a:xfrm>
            <a:off x="5302250" y="3121025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-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69" name="Прямоугольник 90"/>
          <p:cNvSpPr>
            <a:spLocks noChangeArrowheads="1"/>
          </p:cNvSpPr>
          <p:nvPr/>
        </p:nvSpPr>
        <p:spPr bwMode="auto">
          <a:xfrm>
            <a:off x="6778625" y="312102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B050"/>
                </a:solidFill>
              </a:rPr>
              <a:t>8</a:t>
            </a:r>
            <a:endParaRPr lang="ru-RU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8170" name="Прямоугольник 91"/>
          <p:cNvSpPr>
            <a:spLocks noChangeArrowheads="1"/>
          </p:cNvSpPr>
          <p:nvPr/>
        </p:nvSpPr>
        <p:spPr bwMode="auto">
          <a:xfrm>
            <a:off x="7524750" y="3068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8171" name="Прямоугольник 92"/>
          <p:cNvSpPr>
            <a:spLocks noChangeArrowheads="1"/>
          </p:cNvSpPr>
          <p:nvPr/>
        </p:nvSpPr>
        <p:spPr bwMode="auto">
          <a:xfrm>
            <a:off x="7146925" y="3121025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+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72" name="Прямоугольник 94"/>
          <p:cNvSpPr>
            <a:spLocks noChangeArrowheads="1"/>
          </p:cNvSpPr>
          <p:nvPr/>
        </p:nvSpPr>
        <p:spPr bwMode="auto">
          <a:xfrm>
            <a:off x="5708650" y="25463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3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73" name="Прямоугольник 95"/>
          <p:cNvSpPr>
            <a:spLocks noChangeArrowheads="1"/>
          </p:cNvSpPr>
          <p:nvPr/>
        </p:nvSpPr>
        <p:spPr bwMode="auto">
          <a:xfrm>
            <a:off x="4787900" y="2546350"/>
            <a:ext cx="38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9</a:t>
            </a:r>
            <a:endParaRPr lang="ru-RU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8174" name="Прямоугольник 96"/>
          <p:cNvSpPr>
            <a:spLocks noChangeArrowheads="1"/>
          </p:cNvSpPr>
          <p:nvPr/>
        </p:nvSpPr>
        <p:spPr bwMode="auto">
          <a:xfrm>
            <a:off x="5302250" y="2546350"/>
            <a:ext cx="30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-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75" name="Прямоугольник 97"/>
          <p:cNvSpPr>
            <a:spLocks noChangeArrowheads="1"/>
          </p:cNvSpPr>
          <p:nvPr/>
        </p:nvSpPr>
        <p:spPr bwMode="auto">
          <a:xfrm>
            <a:off x="6588125" y="25463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B050"/>
                </a:solidFill>
              </a:rPr>
              <a:t>9</a:t>
            </a:r>
            <a:endParaRPr lang="ru-RU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8176" name="Прямоугольник 98"/>
          <p:cNvSpPr>
            <a:spLocks noChangeArrowheads="1"/>
          </p:cNvSpPr>
          <p:nvPr/>
        </p:nvSpPr>
        <p:spPr bwMode="auto">
          <a:xfrm>
            <a:off x="7499350" y="2546350"/>
            <a:ext cx="38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2</a:t>
            </a:r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8177" name="Прямоугольник 99"/>
          <p:cNvSpPr>
            <a:spLocks noChangeArrowheads="1"/>
          </p:cNvSpPr>
          <p:nvPr/>
        </p:nvSpPr>
        <p:spPr bwMode="auto">
          <a:xfrm>
            <a:off x="7146925" y="2546350"/>
            <a:ext cx="304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-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8178" name="TextBox 102"/>
          <p:cNvSpPr txBox="1">
            <a:spLocks noChangeArrowheads="1"/>
          </p:cNvSpPr>
          <p:nvPr/>
        </p:nvSpPr>
        <p:spPr bwMode="auto">
          <a:xfrm>
            <a:off x="7019925" y="58054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sp>
        <p:nvSpPr>
          <p:cNvPr id="124" name="Нашивка 123"/>
          <p:cNvSpPr/>
          <p:nvPr/>
        </p:nvSpPr>
        <p:spPr>
          <a:xfrm rot="10800000">
            <a:off x="6273800" y="2674938"/>
            <a:ext cx="242888" cy="3222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" name="Нашивка 124"/>
          <p:cNvSpPr/>
          <p:nvPr/>
        </p:nvSpPr>
        <p:spPr>
          <a:xfrm rot="10800000">
            <a:off x="6273800" y="3187700"/>
            <a:ext cx="242888" cy="322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Равно 147"/>
          <p:cNvSpPr/>
          <p:nvPr/>
        </p:nvSpPr>
        <p:spPr>
          <a:xfrm>
            <a:off x="1947863" y="3343275"/>
            <a:ext cx="442912" cy="201613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9" name="Равно 148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0" name="Равно 149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" name="Равно 150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2" name="Равно 151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" name="Равно 152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4" name="Равно 153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Равно 154"/>
          <p:cNvSpPr/>
          <p:nvPr/>
        </p:nvSpPr>
        <p:spPr>
          <a:xfrm>
            <a:off x="838200" y="5694363"/>
            <a:ext cx="442913" cy="201612"/>
          </a:xfrm>
          <a:prstGeom prst="mathEqual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3236998" y="4615908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4135695" y="3695859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2636722" y="3711001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5048429" y="4605457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948264" y="4173621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175555" y="4603295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5688558" y="3804451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1254199" y="4109255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1950940" y="4615908"/>
            <a:ext cx="603691" cy="500671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103" name="Овал 102"/>
          <p:cNvSpPr/>
          <p:nvPr/>
        </p:nvSpPr>
        <p:spPr>
          <a:xfrm>
            <a:off x="468313" y="404813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99" name="Picture 3" descr="C:\Users\home\Desktop\0_182da_c487764d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860800"/>
            <a:ext cx="21605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8"/>
          <p:cNvSpPr>
            <a:spLocks noChangeArrowheads="1"/>
          </p:cNvSpPr>
          <p:nvPr/>
        </p:nvSpPr>
        <p:spPr bwMode="auto">
          <a:xfrm>
            <a:off x="5965825" y="2840038"/>
            <a:ext cx="199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8  –  </a:t>
            </a:r>
            <a:r>
              <a:rPr lang="ru-RU" sz="2800">
                <a:solidFill>
                  <a:srgbClr val="FF0000"/>
                </a:solidFill>
              </a:rPr>
              <a:t>2</a:t>
            </a:r>
            <a:r>
              <a:rPr lang="ru-RU" sz="2800">
                <a:solidFill>
                  <a:srgbClr val="002060"/>
                </a:solidFill>
              </a:rPr>
              <a:t>  =  6</a:t>
            </a:r>
          </a:p>
        </p:txBody>
      </p:sp>
      <p:sp>
        <p:nvSpPr>
          <p:cNvPr id="49155" name="Прямоугольник 6"/>
          <p:cNvSpPr>
            <a:spLocks noChangeArrowheads="1"/>
          </p:cNvSpPr>
          <p:nvPr/>
        </p:nvSpPr>
        <p:spPr bwMode="auto">
          <a:xfrm>
            <a:off x="3276600" y="2852738"/>
            <a:ext cx="1974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10 –  </a:t>
            </a:r>
            <a:r>
              <a:rPr lang="ru-RU" sz="2800">
                <a:solidFill>
                  <a:srgbClr val="FF0000"/>
                </a:solidFill>
              </a:rPr>
              <a:t>4</a:t>
            </a:r>
            <a:r>
              <a:rPr lang="ru-RU" sz="2800">
                <a:solidFill>
                  <a:srgbClr val="002060"/>
                </a:solidFill>
              </a:rPr>
              <a:t>  = 6</a:t>
            </a:r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395288" y="1989138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10 –  </a:t>
            </a:r>
            <a:r>
              <a:rPr lang="ru-RU" sz="2800">
                <a:solidFill>
                  <a:srgbClr val="FF0000"/>
                </a:solidFill>
              </a:rPr>
              <a:t>1</a:t>
            </a:r>
            <a:r>
              <a:rPr lang="ru-RU" sz="2800">
                <a:solidFill>
                  <a:srgbClr val="002060"/>
                </a:solidFill>
              </a:rPr>
              <a:t>  =   9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270000" y="1928813"/>
            <a:ext cx="4127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49158" name="TextBox 25"/>
          <p:cNvSpPr txBox="1">
            <a:spLocks noChangeArrowheads="1"/>
          </p:cNvSpPr>
          <p:nvPr/>
        </p:nvSpPr>
        <p:spPr bwMode="auto">
          <a:xfrm>
            <a:off x="2195513" y="908050"/>
            <a:ext cx="5627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</a:t>
            </a:r>
            <a:r>
              <a:rPr lang="ru-RU" sz="2400">
                <a:solidFill>
                  <a:srgbClr val="002060"/>
                </a:solidFill>
              </a:rPr>
              <a:t> Запиши цифры в окошечки так, чтобы получились верные равенства.</a:t>
            </a:r>
          </a:p>
        </p:txBody>
      </p:sp>
      <p:sp>
        <p:nvSpPr>
          <p:cNvPr id="49159" name="Прямоугольник 1"/>
          <p:cNvSpPr>
            <a:spLocks noChangeArrowheads="1"/>
          </p:cNvSpPr>
          <p:nvPr/>
        </p:nvSpPr>
        <p:spPr bwMode="auto">
          <a:xfrm>
            <a:off x="411163" y="2840038"/>
            <a:ext cx="2132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10</a:t>
            </a:r>
            <a:r>
              <a:rPr lang="ru-RU" sz="2800">
                <a:solidFill>
                  <a:srgbClr val="002060"/>
                </a:solidFill>
              </a:rPr>
              <a:t> –  2  =  8</a:t>
            </a:r>
          </a:p>
        </p:txBody>
      </p:sp>
      <p:sp>
        <p:nvSpPr>
          <p:cNvPr id="49160" name="Прямоугольник 5"/>
          <p:cNvSpPr>
            <a:spLocks noChangeArrowheads="1"/>
          </p:cNvSpPr>
          <p:nvPr/>
        </p:nvSpPr>
        <p:spPr bwMode="auto">
          <a:xfrm>
            <a:off x="3203575" y="1916113"/>
            <a:ext cx="2179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10 – </a:t>
            </a:r>
            <a:r>
              <a:rPr lang="ru-RU" sz="2800">
                <a:solidFill>
                  <a:srgbClr val="FF0000"/>
                </a:solidFill>
              </a:rPr>
              <a:t>3</a:t>
            </a:r>
            <a:r>
              <a:rPr lang="ru-RU" sz="2800">
                <a:solidFill>
                  <a:srgbClr val="002060"/>
                </a:solidFill>
              </a:rPr>
              <a:t>   = 7</a:t>
            </a:r>
          </a:p>
        </p:txBody>
      </p:sp>
      <p:sp>
        <p:nvSpPr>
          <p:cNvPr id="49161" name="Прямоугольник 7"/>
          <p:cNvSpPr>
            <a:spLocks noChangeArrowheads="1"/>
          </p:cNvSpPr>
          <p:nvPr/>
        </p:nvSpPr>
        <p:spPr bwMode="auto">
          <a:xfrm>
            <a:off x="5842000" y="1928813"/>
            <a:ext cx="2157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 9  </a:t>
            </a:r>
            <a:r>
              <a:rPr lang="ru-RU" sz="2800">
                <a:solidFill>
                  <a:srgbClr val="002060"/>
                </a:solidFill>
              </a:rPr>
              <a:t>–  4  =  5</a:t>
            </a:r>
          </a:p>
        </p:txBody>
      </p:sp>
      <p:sp>
        <p:nvSpPr>
          <p:cNvPr id="49162" name="Прямоугольник 62"/>
          <p:cNvSpPr>
            <a:spLocks noChangeArrowheads="1"/>
          </p:cNvSpPr>
          <p:nvPr/>
        </p:nvSpPr>
        <p:spPr bwMode="auto">
          <a:xfrm>
            <a:off x="363538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163" name="Прямоугольник 63"/>
          <p:cNvSpPr>
            <a:spLocks noChangeArrowheads="1"/>
          </p:cNvSpPr>
          <p:nvPr/>
        </p:nvSpPr>
        <p:spPr bwMode="auto">
          <a:xfrm>
            <a:off x="2794000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164" name="Прямоугольник 64"/>
          <p:cNvSpPr>
            <a:spLocks noChangeArrowheads="1"/>
          </p:cNvSpPr>
          <p:nvPr/>
        </p:nvSpPr>
        <p:spPr bwMode="auto">
          <a:xfrm>
            <a:off x="3402013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165" name="Прямоугольник 65"/>
          <p:cNvSpPr>
            <a:spLocks noChangeArrowheads="1"/>
          </p:cNvSpPr>
          <p:nvPr/>
        </p:nvSpPr>
        <p:spPr bwMode="auto">
          <a:xfrm>
            <a:off x="971550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166" name="Прямоугольник 66"/>
          <p:cNvSpPr>
            <a:spLocks noChangeArrowheads="1"/>
          </p:cNvSpPr>
          <p:nvPr/>
        </p:nvSpPr>
        <p:spPr bwMode="auto">
          <a:xfrm>
            <a:off x="1577975" y="5805488"/>
            <a:ext cx="357188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9167" name="Прямоугольник 67"/>
          <p:cNvSpPr>
            <a:spLocks noChangeArrowheads="1"/>
          </p:cNvSpPr>
          <p:nvPr/>
        </p:nvSpPr>
        <p:spPr bwMode="auto">
          <a:xfrm>
            <a:off x="2185988" y="5805488"/>
            <a:ext cx="357187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9168" name="Прямоугольник 68"/>
          <p:cNvSpPr>
            <a:spLocks noChangeArrowheads="1"/>
          </p:cNvSpPr>
          <p:nvPr/>
        </p:nvSpPr>
        <p:spPr bwMode="auto">
          <a:xfrm>
            <a:off x="4008438" y="5805488"/>
            <a:ext cx="357187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169" name="Прямоугольник 69"/>
          <p:cNvSpPr>
            <a:spLocks noChangeArrowheads="1"/>
          </p:cNvSpPr>
          <p:nvPr/>
        </p:nvSpPr>
        <p:spPr bwMode="auto">
          <a:xfrm>
            <a:off x="4616450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9170" name="Прямоугольник 70"/>
          <p:cNvSpPr>
            <a:spLocks noChangeArrowheads="1"/>
          </p:cNvSpPr>
          <p:nvPr/>
        </p:nvSpPr>
        <p:spPr bwMode="auto">
          <a:xfrm>
            <a:off x="5224463" y="5805488"/>
            <a:ext cx="3556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39750" y="2840038"/>
            <a:ext cx="4127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4067175" y="1916113"/>
            <a:ext cx="4127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140200" y="2840038"/>
            <a:ext cx="4127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940425" y="1916113"/>
            <a:ext cx="411163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692900" y="2840038"/>
            <a:ext cx="4127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49176" name="TextBox 32"/>
          <p:cNvSpPr txBox="1">
            <a:spLocks noChangeArrowheads="1"/>
          </p:cNvSpPr>
          <p:nvPr/>
        </p:nvSpPr>
        <p:spPr bwMode="auto">
          <a:xfrm>
            <a:off x="7019925" y="58054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ПРОВЕРЬ!</a:t>
            </a:r>
          </a:p>
        </p:txBody>
      </p:sp>
      <p:sp>
        <p:nvSpPr>
          <p:cNvPr id="49177" name="Прямоугольник 48"/>
          <p:cNvSpPr>
            <a:spLocks noChangeArrowheads="1"/>
          </p:cNvSpPr>
          <p:nvPr/>
        </p:nvSpPr>
        <p:spPr bwMode="auto">
          <a:xfrm>
            <a:off x="5788025" y="5802313"/>
            <a:ext cx="569913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9178" name="Picture 3" descr="C:\Users\home\Desktop\0_182da_c487764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57563"/>
            <a:ext cx="19907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Овал 26"/>
          <p:cNvSpPr/>
          <p:nvPr/>
        </p:nvSpPr>
        <p:spPr>
          <a:xfrm>
            <a:off x="684213" y="62071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80" name="Picture 3" descr="C:\Users\home\Desktop\0_182da_c487764d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57563"/>
            <a:ext cx="19907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260350"/>
            <a:ext cx="6588125" cy="6103938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Оцени свою работу </a:t>
            </a:r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611188" y="3933825"/>
            <a:ext cx="576262" cy="5746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</a:endParaRPr>
          </a:p>
        </p:txBody>
      </p:sp>
      <p:sp>
        <p:nvSpPr>
          <p:cNvPr id="37892" name="WordArt 6"/>
          <p:cNvSpPr>
            <a:spLocks noChangeArrowheads="1" noChangeShapeType="1" noTextEdit="1"/>
          </p:cNvSpPr>
          <p:nvPr/>
        </p:nvSpPr>
        <p:spPr bwMode="auto">
          <a:xfrm>
            <a:off x="1476375" y="3860800"/>
            <a:ext cx="5688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611188" y="4797425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WordArt 8"/>
          <p:cNvSpPr>
            <a:spLocks noChangeArrowheads="1" noChangeShapeType="1" noTextEdit="1"/>
          </p:cNvSpPr>
          <p:nvPr/>
        </p:nvSpPr>
        <p:spPr bwMode="auto">
          <a:xfrm>
            <a:off x="1331913" y="5013325"/>
            <a:ext cx="68976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50183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Oval 10"/>
          <p:cNvSpPr>
            <a:spLocks noChangeArrowheads="1"/>
          </p:cNvSpPr>
          <p:nvPr/>
        </p:nvSpPr>
        <p:spPr bwMode="auto">
          <a:xfrm>
            <a:off x="611188" y="5732463"/>
            <a:ext cx="576262" cy="576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WordArt 11"/>
          <p:cNvSpPr>
            <a:spLocks noChangeArrowheads="1" noChangeShapeType="1" noTextEdit="1"/>
          </p:cNvSpPr>
          <p:nvPr/>
        </p:nvSpPr>
        <p:spPr bwMode="auto">
          <a:xfrm>
            <a:off x="1331913" y="5949950"/>
            <a:ext cx="6985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268760"/>
            <a:ext cx="72008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тебе нужно было сделать?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Удалось тебе выполнить работу?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выполнил всё правильно или были недочёты?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animBg="1"/>
      <p:bldP spid="37892" grpId="0" animBg="1"/>
      <p:bldP spid="37893" grpId="0" animBg="1"/>
      <p:bldP spid="37894" grpId="0" animBg="1"/>
      <p:bldP spid="37896" grpId="0" animBg="1"/>
      <p:bldP spid="3789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80611855_zim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0"/>
            <a:ext cx="9144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C:\Users\home\Desktop\2743e6a5303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0" y="6237288"/>
            <a:ext cx="755650" cy="620712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773238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369050" y="2135188"/>
            <a:ext cx="5889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2420938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2131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005263"/>
            <a:ext cx="649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home\Desktop\Звездоч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5084763"/>
            <a:ext cx="64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6080125" y="3790950"/>
            <a:ext cx="5889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016863">
            <a:off x="5072063" y="5375275"/>
            <a:ext cx="5889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6440488" y="2998788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home\Desktop\843372_Zvyozdoc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016863">
            <a:off x="7808913" y="4583113"/>
            <a:ext cx="5889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3" descr="C:\Users\home\Desktop\62f5fb47f64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625" y="2276475"/>
            <a:ext cx="8207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2" descr="C:\Users\home\Desktop\00cee7f8f8a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1341438"/>
            <a:ext cx="93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2" descr="C:\Users\home\Desktop\elshar165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952314">
            <a:off x="7181850" y="2740025"/>
            <a:ext cx="93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" descr="C:\Users\home\Desktop\elshar194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0288" y="4868863"/>
            <a:ext cx="941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2" descr="C:\Users\home\Desktop\kerstballen_98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43663" y="4292600"/>
            <a:ext cx="1050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" descr="C:\Users\home\Desktop\kerstballen_85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3800" y="3716338"/>
            <a:ext cx="13684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home\Desktop\newy24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1692275" y="4652963"/>
            <a:ext cx="9350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home\Desktop\cb43c9ae182b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1331913" y="2492375"/>
            <a:ext cx="863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3 0.01227 L 0.79913 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831 L 0.87795 0.114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692275" y="4292600"/>
            <a:ext cx="6048375" cy="172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Спасибо!</a:t>
            </a:r>
          </a:p>
        </p:txBody>
      </p:sp>
      <p:pic>
        <p:nvPicPr>
          <p:cNvPr id="14341" name="Picture 5" descr="SO02972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1874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93662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0066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5602" y="284460"/>
            <a:ext cx="6448846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Формулировал тему и цель урока с помощью учителя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…работал по составленному плану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…высказывал своё мнение.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…научился…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…было интересно…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…было трудно…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На уроке мне было интересно.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У меня все получилось! </a:t>
            </a: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</a:pPr>
            <a:r>
              <a:rPr lang="ru-RU" smtClean="0"/>
              <a:t>Мне на уроке было интересно.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Но в некоторых заданиях я сомневался! </a:t>
            </a: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mtClean="0"/>
          </a:p>
          <a:p>
            <a:pPr>
              <a:lnSpc>
                <a:spcPct val="80000"/>
              </a:lnSpc>
            </a:pPr>
            <a:r>
              <a:rPr lang="ru-RU" smtClean="0"/>
              <a:t>Мне было скучно, неинтересно.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Я не справился.</a:t>
            </a: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682625" y="381000"/>
            <a:ext cx="80803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Моё настроение...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7524750" y="1196975"/>
            <a:ext cx="1219200" cy="1219200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7596188" y="4508500"/>
            <a:ext cx="1143000" cy="1143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auto">
          <a:xfrm>
            <a:off x="7596188" y="2781300"/>
            <a:ext cx="1219200" cy="1219200"/>
          </a:xfrm>
          <a:prstGeom prst="smileyFace">
            <a:avLst>
              <a:gd name="adj" fmla="val 179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6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home\Desktop\0_77091_72325d9e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home\Desktop\elka-k9kg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1673225"/>
            <a:ext cx="36004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Ссылки: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686800" cy="59055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Фон: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http://com.lenagold.ru/fon/ori/sneg/snow11.jpg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Рамка: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http://s001.radikal.ru/i193/1012/42/3d2acbd4f180.png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Рамка 1 слайд: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http://s59.radikal.ru/i163/1012/4c/28f0f0c8fe07.png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Ёлка: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http://emo.xaaa.ru/elka.htm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Птички: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http://fotki.yandex.ru/users/ladyo2004/view/487569/?page=1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Снегурочка, мишка, снеговик: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http://www.liveinternet.ru/users/3819081/post144010954/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Дед Мороз:</a:t>
            </a:r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http://www.ivanpobeda.com/post116014972/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Снежинка:</a:t>
            </a:r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http://r.foto.radikal.ru/0704/05/2d4d0e60106e.png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Шарики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10"/>
              </a:rPr>
              <a:t>http://s55.radikal.ru/i148/0812/bb/cb43c9ae182b.png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1"/>
              </a:rPr>
              <a:t>http://lenagold.narod.ru/fon/clipart/e/elsh/elshar194.png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2"/>
              </a:rPr>
              <a:t>http://www.lenagold.ru/fon/clipart/e/elsh/elshar165.gif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3"/>
              </a:rPr>
              <a:t>http://s61.radikal.ru/i173/0812/d8/62f5fb47f641.png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4"/>
              </a:rPr>
              <a:t>http://i050.radikal.ru/0912/c2/00cee7f8f8a4.png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5"/>
              </a:rPr>
              <a:t>http://priroda.inc.ru/prazdnik/anima/kerst/kerstballen_98.gif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6"/>
              </a:rPr>
              <a:t>http://fantasyflash.ru/anime/newy/image/newy24.gif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17"/>
              </a:rPr>
              <a:t>http://priroda.inc.ru/prazdnik/anima/kerst/kerstballen_85.gif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Ель:</a:t>
            </a:r>
            <a:r>
              <a:rPr lang="en-US" dirty="0" smtClean="0"/>
              <a:t> </a:t>
            </a:r>
            <a:r>
              <a:rPr lang="en-US" dirty="0" smtClean="0">
                <a:hlinkClick r:id="rId18"/>
              </a:rPr>
              <a:t>http://s60.radikal.ru/i170/0812/b1/2743e6a53034.png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248" y="1052736"/>
            <a:ext cx="609750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2954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53144782 h 27179"/>
              <a:gd name="T2" fmla="*/ 123318619 w 43055"/>
              <a:gd name="T3" fmla="*/ 75608356 h 27179"/>
              <a:gd name="T4" fmla="*/ 62515942 w 43055"/>
              <a:gd name="T5" fmla="*/ 60088346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lnTo>
                  <a:pt x="-1" y="1910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454742 h 248"/>
              <a:gd name="T2" fmla="*/ 1143000 w 1680"/>
              <a:gd name="T3" fmla="*/ 90948 h 248"/>
              <a:gd name="T4" fmla="*/ 1981200 w 1680"/>
              <a:gd name="T5" fmla="*/ 454742 h 248"/>
              <a:gd name="T6" fmla="*/ 266700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rc 10"/>
          <p:cNvSpPr>
            <a:spLocks/>
          </p:cNvSpPr>
          <p:nvPr/>
        </p:nvSpPr>
        <p:spPr bwMode="auto">
          <a:xfrm rot="1133828" flipH="1" flipV="1">
            <a:off x="3757613" y="1068388"/>
            <a:ext cx="1600200" cy="2135187"/>
          </a:xfrm>
          <a:custGeom>
            <a:avLst/>
            <a:gdLst>
              <a:gd name="T0" fmla="*/ 34527130 w 43200"/>
              <a:gd name="T1" fmla="*/ 723097 h 43200"/>
              <a:gd name="T2" fmla="*/ 30790959 w 43200"/>
              <a:gd name="T3" fmla="*/ 39096 h 43200"/>
              <a:gd name="T4" fmla="*/ 29637037 w 43200"/>
              <a:gd name="T5" fmla="*/ 52766501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lnTo>
                  <a:pt x="25163" y="29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Line 12"/>
          <p:cNvSpPr>
            <a:spLocks noChangeShapeType="1"/>
          </p:cNvSpPr>
          <p:nvPr/>
        </p:nvSpPr>
        <p:spPr bwMode="auto">
          <a:xfrm flipH="1" flipV="1">
            <a:off x="4038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rc 13"/>
          <p:cNvSpPr>
            <a:spLocks/>
          </p:cNvSpPr>
          <p:nvPr/>
        </p:nvSpPr>
        <p:spPr bwMode="auto">
          <a:xfrm rot="1208915" flipH="1">
            <a:off x="2774950" y="3100388"/>
            <a:ext cx="2133600" cy="2663825"/>
          </a:xfrm>
          <a:custGeom>
            <a:avLst/>
            <a:gdLst>
              <a:gd name="T0" fmla="*/ 61947496 w 43200"/>
              <a:gd name="T1" fmla="*/ 875063 h 43093"/>
              <a:gd name="T2" fmla="*/ 47448548 w 43200"/>
              <a:gd name="T3" fmla="*/ 0 h 43093"/>
              <a:gd name="T4" fmla="*/ 52688067 w 43200"/>
              <a:gd name="T5" fmla="*/ 82128680 h 43093"/>
              <a:gd name="T6" fmla="*/ 0 60000 65536"/>
              <a:gd name="T7" fmla="*/ 0 60000 65536"/>
              <a:gd name="T8" fmla="*/ 0 60000 65536"/>
              <a:gd name="T9" fmla="*/ 0 w 43200"/>
              <a:gd name="T10" fmla="*/ 0 h 43093"/>
              <a:gd name="T11" fmla="*/ 43200 w 43200"/>
              <a:gd name="T12" fmla="*/ 43093 h 430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lnTo>
                  <a:pt x="25395" y="229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3886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101975" y="1746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3338</TotalTime>
  <Words>997</Words>
  <Application>Microsoft Office PowerPoint</Application>
  <PresentationFormat>Экран (4:3)</PresentationFormat>
  <Paragraphs>368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Times New Roman</vt:lpstr>
      <vt:lpstr>Symbol</vt:lpstr>
      <vt:lpstr>Georgia</vt:lpstr>
      <vt:lpstr>Comic Sans MS</vt:lpstr>
      <vt:lpstr>Тема Office</vt:lpstr>
      <vt:lpstr>НОВогодняя сказка  В СТРАНЕ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НОВогодняя сказка  В СТРАНЕ МАТЕМАТИКИ</vt:lpstr>
      <vt:lpstr>Слайд 17</vt:lpstr>
      <vt:lpstr>Слайд 18</vt:lpstr>
      <vt:lpstr>Оцени свою работу </vt:lpstr>
      <vt:lpstr>Слайд 20</vt:lpstr>
      <vt:lpstr>Слайд 21</vt:lpstr>
      <vt:lpstr>Слайд 22</vt:lpstr>
      <vt:lpstr>Слайд 23</vt:lpstr>
      <vt:lpstr>Слайд 24</vt:lpstr>
      <vt:lpstr>Оцени свою работу </vt:lpstr>
      <vt:lpstr>Слайд 26</vt:lpstr>
      <vt:lpstr>«Снеговики»</vt:lpstr>
      <vt:lpstr>«Снеговики»</vt:lpstr>
      <vt:lpstr>Оцени свою работу </vt:lpstr>
      <vt:lpstr>Слайд 30</vt:lpstr>
      <vt:lpstr>«Снеговики»</vt:lpstr>
      <vt:lpstr>Работаем в парах</vt:lpstr>
      <vt:lpstr>Слайд 33</vt:lpstr>
      <vt:lpstr>Оцени  работу своей пары</vt:lpstr>
      <vt:lpstr>Слайд 35</vt:lpstr>
      <vt:lpstr>Работаем в группе</vt:lpstr>
      <vt:lpstr>План работы в группе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Оцени свою работу </vt:lpstr>
      <vt:lpstr>Слайд 51</vt:lpstr>
      <vt:lpstr>Слайд 52</vt:lpstr>
      <vt:lpstr>Слайд 53</vt:lpstr>
      <vt:lpstr>Слайд 54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СТРАНЕ МАТЕМАТИКИ</dc:title>
  <dc:creator>home</dc:creator>
  <cp:lastModifiedBy>revaz</cp:lastModifiedBy>
  <cp:revision>287</cp:revision>
  <dcterms:created xsi:type="dcterms:W3CDTF">2011-12-09T23:16:19Z</dcterms:created>
  <dcterms:modified xsi:type="dcterms:W3CDTF">2013-03-10T19:48:59Z</dcterms:modified>
</cp:coreProperties>
</file>