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60" r:id="rId5"/>
    <p:sldId id="261" r:id="rId6"/>
    <p:sldId id="262" r:id="rId7"/>
    <p:sldId id="291" r:id="rId8"/>
    <p:sldId id="264" r:id="rId9"/>
    <p:sldId id="265" r:id="rId10"/>
    <p:sldId id="267" r:id="rId11"/>
    <p:sldId id="268" r:id="rId12"/>
    <p:sldId id="270" r:id="rId13"/>
    <p:sldId id="272" r:id="rId14"/>
    <p:sldId id="276" r:id="rId15"/>
    <p:sldId id="287" r:id="rId16"/>
    <p:sldId id="289" r:id="rId17"/>
    <p:sldId id="288" r:id="rId18"/>
    <p:sldId id="28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2662A-673E-48F9-BD27-24F84E1F4D57}" type="datetimeFigureOut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DB350-29AF-404A-9C68-DFECBF9A0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7DF35-E084-4521-BF10-8BC62464141A}" type="datetimeFigureOut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F894B-475D-4582-8F3A-A5D824401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FBF0B-8C17-4279-B4B0-2EE9CBA43108}" type="datetimeFigureOut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E9969-A38F-457F-91EF-0A5E35563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C8670-AE34-4FC8-B660-E72D58CBD6E8}" type="datetimeFigureOut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5852F-9245-4BF3-93D8-CC57139DB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98E1C-EBE4-449D-BBF8-6D12EC252F57}" type="datetimeFigureOut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0BC21-4650-4DF3-8C9E-389C8E079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725A7-A410-4B1E-9E6D-40D8F16205C9}" type="datetimeFigureOut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BAE5F-D1E9-4940-AD9E-3581B49A0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67E04-0961-4F18-89DD-1139ED68777D}" type="datetimeFigureOut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191F2-38FD-4791-8553-9033BB790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8E58F-9821-48D8-8F01-5E2B187D8DB3}" type="datetimeFigureOut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0A26A-B8F3-4BF4-8498-067A42C49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49EFF-9FB4-4FF2-8B05-3DF6CE2E6FDD}" type="datetimeFigureOut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E4975-78BD-48D6-ACC8-A5BA27BDC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8D856-7665-4DF7-AE41-C9EFB8EF8A4C}" type="datetimeFigureOut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48025-E735-471D-9FD3-9FB504954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FAE70-D21F-47AC-9CCB-4B3EAE4FDFBB}" type="datetimeFigureOut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F8BFD-E559-4E4E-85A0-0A1466DC8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633188-0CDD-40EC-9643-5E7D03134670}" type="datetimeFigureOut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B753D5-2F42-46F0-B674-FA84DB061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klub-drug.ru/prazdniki/god-novyj/novogodnie-otkrytki-2013-skachat-novye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klub-drug.ru/prazdniki/god-novyj/novogodnie-otkrytki-2013-skachat-novye.html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gif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ry.ru/~Ocelot/p95736866.htm?oa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Usser\Downloads\1226716366_0lik.ru_b4f0a9fa8a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Заголовок 4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-146050" y="2030413"/>
            <a:ext cx="9820275" cy="3565525"/>
          </a:xfrm>
        </p:spPr>
      </p:pic>
      <p:pic>
        <p:nvPicPr>
          <p:cNvPr id="6" name="Текст 5"/>
          <p:cNvPicPr>
            <a:picLocks noGrp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63550" y="4711700"/>
            <a:ext cx="8120063" cy="1171575"/>
          </a:xfrm>
        </p:spPr>
      </p:pic>
      <p:pic>
        <p:nvPicPr>
          <p:cNvPr id="13316" name="Picture 19" descr="C:\Users\Usser\Downloads\large_snowflakes_falling_hg_clr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 flipV="1">
            <a:off x="0" y="0"/>
            <a:ext cx="7740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2" descr="http://www.0lik.ru/uploads/posts/2008-12/1229685606_0lik.ru_zhelto-zelenaj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2530" name="Picture 4" descr="http://www.0lik.ru/uploads/posts/2008-12/1229685606_0lik.ru_zhelto-zelena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94565288_26002_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908050"/>
            <a:ext cx="7272338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http://www.0lik.ru/uploads/posts/2008-12/1229685606_0lik.ru_zhelto-zelena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611188" y="771525"/>
            <a:ext cx="8532812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i="1">
                <a:solidFill>
                  <a:srgbClr val="000066"/>
                </a:solidFill>
                <a:latin typeface="Georgia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sz="2800" b="1" i="1">
                <a:solidFill>
                  <a:srgbClr val="000066"/>
                </a:solidFill>
                <a:latin typeface="Georgia" pitchFamily="18" charset="0"/>
                <a:ea typeface="Times New Roman" pitchFamily="18" charset="0"/>
                <a:cs typeface="Arial" charset="0"/>
              </a:rPr>
              <a:t>После военных лишений новогодние открытки вошли в жизнь непривычной красотой.</a:t>
            </a:r>
            <a:endParaRPr lang="ru-RU" sz="2800" b="1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400" b="1" i="1">
                <a:solidFill>
                  <a:srgbClr val="000066"/>
                </a:solidFill>
                <a:latin typeface="Georgia" pitchFamily="18" charset="0"/>
                <a:ea typeface="Times New Roman" pitchFamily="18" charset="0"/>
                <a:cs typeface="Arial" charset="0"/>
              </a:rPr>
              <a:t> </a:t>
            </a:r>
            <a:endParaRPr lang="ru-RU" sz="2400" b="1">
              <a:ea typeface="Times New Roman" pitchFamily="18" charset="0"/>
              <a:cs typeface="Arial" charset="0"/>
            </a:endParaRPr>
          </a:p>
          <a:p>
            <a:pPr eaLnBrk="0" hangingPunct="0"/>
            <a:endParaRPr lang="ru-RU" sz="2400" b="1">
              <a:ea typeface="Times New Roman" pitchFamily="18" charset="0"/>
              <a:cs typeface="Arial" charset="0"/>
            </a:endParaRPr>
          </a:p>
        </p:txBody>
      </p:sp>
      <p:pic>
        <p:nvPicPr>
          <p:cNvPr id="23555" name="Picture 2" descr="94565299_NORMAL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2276475"/>
            <a:ext cx="66421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www.0lik.ru/uploads/posts/2008-12/1229685606_0lik.ru_zhelto-zelena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94565287_26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052513"/>
            <a:ext cx="3816350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 descr="51145756_hny6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1104900"/>
            <a:ext cx="3954463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www.0lik.ru/uploads/posts/2008-12/1229685606_0lik.ru_zhelto-zelena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2916238" y="1412875"/>
            <a:ext cx="55435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i="1">
                <a:solidFill>
                  <a:srgbClr val="000066"/>
                </a:solidFill>
                <a:latin typeface="Georgia" pitchFamily="18" charset="0"/>
                <a:ea typeface="Times New Roman" pitchFamily="18" charset="0"/>
                <a:cs typeface="Arial" charset="0"/>
              </a:rPr>
              <a:t> Что бы ни было изображено на новогодней открытке, у человека, взявшего ее в руки, рождается ощущение праздника, детства и чуда.</a:t>
            </a:r>
            <a:endParaRPr lang="ru-RU" sz="3600">
              <a:ea typeface="Times New Roman" pitchFamily="18" charset="0"/>
              <a:cs typeface="Arial" charset="0"/>
            </a:endParaRPr>
          </a:p>
          <a:p>
            <a:pPr eaLnBrk="0" hangingPunct="0"/>
            <a:endParaRPr lang="ru-RU" sz="360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www.0lik.ru/uploads/posts/2008-12/1229685606_0lik.ru_zhelto-zelena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http://klub-drug.ru/wp-content/uploads/2010/12/novogodnie_otkrytki_2013_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260350"/>
            <a:ext cx="76327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://www.0lik.ru/uploads/posts/2008-12/1229685606_0lik.ru_zhelto-zelena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2916238" y="3074988"/>
            <a:ext cx="5543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i="1">
                <a:solidFill>
                  <a:srgbClr val="000066"/>
                </a:solidFill>
                <a:latin typeface="Georgia" pitchFamily="18" charset="0"/>
                <a:ea typeface="Times New Roman" pitchFamily="18" charset="0"/>
                <a:cs typeface="Arial" charset="0"/>
              </a:rPr>
              <a:t>  </a:t>
            </a:r>
            <a:endParaRPr lang="ru-RU" sz="3600">
              <a:ea typeface="Times New Roman" pitchFamily="18" charset="0"/>
              <a:cs typeface="Arial" charset="0"/>
            </a:endParaRPr>
          </a:p>
          <a:p>
            <a:pPr eaLnBrk="0" hangingPunct="0"/>
            <a:endParaRPr lang="ru-RU" sz="3600">
              <a:ea typeface="Times New Roman" pitchFamily="18" charset="0"/>
              <a:cs typeface="Arial" charset="0"/>
            </a:endParaRPr>
          </a:p>
        </p:txBody>
      </p:sp>
      <p:pic>
        <p:nvPicPr>
          <p:cNvPr id="27651" name="Picture 2" descr="http://sovietica.ru/fig/cards/002/o/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620713"/>
            <a:ext cx="4967288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www.0lik.ru/uploads/posts/2008-12/1229685606_0lik.ru_zhelto-zelena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2916238" y="3074988"/>
            <a:ext cx="5543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i="1">
                <a:solidFill>
                  <a:srgbClr val="000066"/>
                </a:solidFill>
                <a:latin typeface="Georgia" pitchFamily="18" charset="0"/>
                <a:ea typeface="Times New Roman" pitchFamily="18" charset="0"/>
                <a:cs typeface="Arial" charset="0"/>
              </a:rPr>
              <a:t>  </a:t>
            </a:r>
            <a:endParaRPr lang="ru-RU" sz="3600">
              <a:ea typeface="Times New Roman" pitchFamily="18" charset="0"/>
              <a:cs typeface="Arial" charset="0"/>
            </a:endParaRPr>
          </a:p>
          <a:p>
            <a:pPr eaLnBrk="0" hangingPunct="0"/>
            <a:endParaRPr lang="ru-RU" sz="3600">
              <a:ea typeface="Times New Roman" pitchFamily="18" charset="0"/>
              <a:cs typeface="Arial" charset="0"/>
            </a:endParaRPr>
          </a:p>
        </p:txBody>
      </p:sp>
      <p:pic>
        <p:nvPicPr>
          <p:cNvPr id="28675" name="Picture 2" descr="http://sovietica.ru/fig/cards/002/o/0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520700"/>
            <a:ext cx="4608513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 descr="C:\Users\Usser\Downloads\i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836613"/>
            <a:ext cx="638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C:\Users\Usser\Downloads\i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1268413"/>
            <a:ext cx="638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5" descr="C:\Users\Usser\Downloads\i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2349500"/>
            <a:ext cx="638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6" descr="C:\Users\Usser\Downloads\i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3141663"/>
            <a:ext cx="638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7" descr="C:\Users\Usser\Downloads\i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50" y="4868863"/>
            <a:ext cx="638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://www.0lik.ru/uploads/posts/2008-12/1229685606_0lik.ru_zhelto-zelena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2916238" y="3074988"/>
            <a:ext cx="5543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i="1">
                <a:solidFill>
                  <a:srgbClr val="000066"/>
                </a:solidFill>
                <a:latin typeface="Georgia" pitchFamily="18" charset="0"/>
                <a:ea typeface="Times New Roman" pitchFamily="18" charset="0"/>
                <a:cs typeface="Arial" charset="0"/>
              </a:rPr>
              <a:t>  </a:t>
            </a:r>
            <a:endParaRPr lang="ru-RU" sz="3600">
              <a:ea typeface="Times New Roman" pitchFamily="18" charset="0"/>
              <a:cs typeface="Arial" charset="0"/>
            </a:endParaRPr>
          </a:p>
          <a:p>
            <a:pPr eaLnBrk="0" hangingPunct="0"/>
            <a:endParaRPr lang="ru-RU" sz="3600">
              <a:ea typeface="Times New Roman" pitchFamily="18" charset="0"/>
              <a:cs typeface="Arial" charset="0"/>
            </a:endParaRPr>
          </a:p>
        </p:txBody>
      </p:sp>
      <p:pic>
        <p:nvPicPr>
          <p:cNvPr id="29699" name="Picture 3" descr="http://sovietica.ru/fig/cards/002/o/0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333375"/>
            <a:ext cx="4630738" cy="614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 descr="C:\Users\Usser\Downloads\762888r3bmpf66yh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" y="-136525"/>
            <a:ext cx="1143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 descr="C:\Users\Usser\Downloads\762888r3bmpf66yh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" y="-136525"/>
            <a:ext cx="1143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2" descr="C:\Users\Usser\Downloads\i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2924175"/>
            <a:ext cx="422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2" descr="C:\Users\Usser\Downloads\i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5513" y="1916113"/>
            <a:ext cx="422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2" descr="C:\Users\Usser\Downloads\i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213" y="1412875"/>
            <a:ext cx="4222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2" descr="C:\Users\Usser\Downloads\i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1196975"/>
            <a:ext cx="4222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2" descr="C:\Users\Usser\Downloads\i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6913" y="3429000"/>
            <a:ext cx="4222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2" descr="C:\Users\Usser\Downloads\i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8888" y="2276475"/>
            <a:ext cx="422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2" descr="C:\Users\Usser\Downloads\i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4581525"/>
            <a:ext cx="4222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klub-drug.ru/wp-content/uploads/2010/12/1227777_28566snowman0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1628775"/>
            <a:ext cx="40576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smtClean="0">
                <a:solidFill>
                  <a:srgbClr val="FF0000"/>
                </a:solidFill>
              </a:rPr>
              <a:t>Творческих  успехов!</a:t>
            </a:r>
          </a:p>
        </p:txBody>
      </p:sp>
      <p:pic>
        <p:nvPicPr>
          <p:cNvPr id="30723" name="Picture 1" descr="C:\Users\Usser\Downloads\i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2708275"/>
            <a:ext cx="719138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 descr="C:\Users\Usser\Downloads\i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2492375"/>
            <a:ext cx="638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3" descr="C:\Users\Usser\Downloads\i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1557338"/>
            <a:ext cx="638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4" descr="C:\Users\Usser\Downloads\i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5949950"/>
            <a:ext cx="638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5" descr="C:\Users\Usser\Downloads\i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1484313"/>
            <a:ext cx="638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6" descr="C:\Users\Usser\Downloads\i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3068638"/>
            <a:ext cx="638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7" descr="C:\Users\Usser\Downloads\i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4581525"/>
            <a:ext cx="638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8" descr="C:\Users\Usser\Downloads\i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5876925"/>
            <a:ext cx="638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9" descr="C:\Users\Usser\Downloads\i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1412875"/>
            <a:ext cx="638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0" descr="C:\Users\Usser\Downloads\i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3888" y="4652963"/>
            <a:ext cx="638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11" descr="C:\Users\Usser\Downloads\i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1013" y="188913"/>
            <a:ext cx="638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12" descr="C:\Users\Usser\Downloads\i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88913"/>
            <a:ext cx="638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13" descr="C:\Users\Usser\Downloads\i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188913"/>
            <a:ext cx="638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15" descr="C:\Users\Usser\Downloads\large_snowflakes_falling_hg_clr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00" y="-136525"/>
            <a:ext cx="27241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7" name="Picture 17" descr="C:\Users\Usser\Downloads\large_snowflakes_falling_hg_clr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00" y="-136525"/>
            <a:ext cx="27241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8" name="Picture 19" descr="C:\Users\Usser\Downloads\large_snowflakes_falling_hg_clr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479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9" name="Picture 19" descr="C:\Users\Usser\Downloads\large_snowflakes_falling_hg_clr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0"/>
            <a:ext cx="30241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0" name="Picture 19" descr="C:\Users\Usser\Downloads\large_snowflakes_falling_hg_clr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413" y="0"/>
            <a:ext cx="3732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1" name="Picture 19" descr="C:\Users\Usser\Downloads\large_snowflakes_falling_hg_clr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2924175"/>
            <a:ext cx="298767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2" name="Picture 19" descr="C:\Users\Usser\Downloads\large_snowflakes_falling_hg_clr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68638"/>
            <a:ext cx="33480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2"/>
          <p:cNvSpPr>
            <a:spLocks noChangeArrowheads="1"/>
          </p:cNvSpPr>
          <p:nvPr/>
        </p:nvSpPr>
        <p:spPr bwMode="auto">
          <a:xfrm>
            <a:off x="2286000" y="22748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Calibri" pitchFamily="34" charset="0"/>
              </a:rPr>
              <a:t/>
            </a:r>
            <a:br>
              <a:rPr lang="ru-RU" i="1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1331913" y="1412875"/>
            <a:ext cx="5400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Calibri" pitchFamily="34" charset="0"/>
              </a:rPr>
              <a:t> </a:t>
            </a:r>
            <a:endParaRPr lang="ru-RU" sz="2400" b="1">
              <a:latin typeface="Calibri" pitchFamily="34" charset="0"/>
            </a:endParaRPr>
          </a:p>
        </p:txBody>
      </p:sp>
      <p:pic>
        <p:nvPicPr>
          <p:cNvPr id="14339" name="Picture 3" descr="C:\Users\Usser\Downloads\1229685606_0lik.ru_zhelto-zelena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5"/>
          <p:cNvSpPr>
            <a:spLocks noChangeArrowheads="1"/>
          </p:cNvSpPr>
          <p:nvPr/>
        </p:nvSpPr>
        <p:spPr bwMode="auto">
          <a:xfrm>
            <a:off x="2916238" y="1484313"/>
            <a:ext cx="5832475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2060"/>
                </a:solidFill>
                <a:latin typeface="Calibri" pitchFamily="34" charset="0"/>
              </a:rPr>
              <a:t>Известно, что аналоги современных поздравительных открыток китайцы использовали более тысячи лет назад. Но первоначально на них указывалось лишь имя человека, нанесшего визит хозяину дома, но не заставшего последнего на месте.</a:t>
            </a:r>
            <a:r>
              <a:rPr lang="ru-RU" sz="2800" i="1">
                <a:latin typeface="Calibri" pitchFamily="34" charset="0"/>
              </a:rPr>
              <a:t> </a:t>
            </a:r>
            <a:r>
              <a:rPr lang="ru-RU" sz="2800" b="1" i="1">
                <a:solidFill>
                  <a:srgbClr val="C00000"/>
                </a:solidFill>
                <a:latin typeface="Calibri" pitchFamily="34" charset="0"/>
              </a:rPr>
              <a:t> </a:t>
            </a:r>
            <a:endParaRPr lang="ru-RU" sz="2800" b="1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ru-RU" sz="2800" b="1" i="1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ru-RU" sz="2800" b="1" i="1">
                <a:solidFill>
                  <a:srgbClr val="002060"/>
                </a:solidFill>
                <a:latin typeface="Calibri" pitchFamily="34" charset="0"/>
              </a:rPr>
            </a:br>
            <a:endParaRPr lang="ru-RU" sz="2800" b="1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2" name="Picture 3" descr="C:\Users\Usser\Downloads\1229685606_0lik.ru_zhelto-zelena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2484438" y="1052513"/>
            <a:ext cx="604837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C00000"/>
                </a:solidFill>
                <a:latin typeface="Calibri" pitchFamily="34" charset="0"/>
              </a:rPr>
              <a:t>Сначала возникли надписи, сопровождающие новогодние подарки, а потом  и  собственно поздравления. Чаще всего желали счастья, здоровья, долголетия и благополучия.</a:t>
            </a:r>
            <a:endParaRPr lang="ru-RU" sz="3600" b="1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C:\Users\Usser\Downloads\1229685606_0lik.ru_zhelto-zelena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2843213" y="1387475"/>
            <a:ext cx="6121400" cy="56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i="1">
                <a:solidFill>
                  <a:srgbClr val="000066"/>
                </a:solidFill>
                <a:latin typeface="Georgia" pitchFamily="18" charset="0"/>
                <a:ea typeface="Times New Roman" pitchFamily="18" charset="0"/>
                <a:cs typeface="Arial" charset="0"/>
              </a:rPr>
              <a:t>Считается, что обычай  возник в Англии. Первым отправил новогоднее поздравление  англичанин Генри Коул,  наступающим 1843 годом. Позднее именно он обратился к своему другу Джону Герсли с просьбой нарисовать новогоднюю открытку. С этого эскиза в Лондоне была напечатана первая партия, состоящая из тысячи экземпляров новогодних открыток.</a:t>
            </a:r>
            <a:endParaRPr lang="ru-RU" sz="2400" b="1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400" b="1" i="1">
                <a:solidFill>
                  <a:srgbClr val="000066"/>
                </a:solidFill>
                <a:latin typeface="Georgia" pitchFamily="18" charset="0"/>
                <a:ea typeface="Times New Roman" pitchFamily="18" charset="0"/>
                <a:cs typeface="Arial" charset="0"/>
              </a:rPr>
              <a:t>   </a:t>
            </a:r>
            <a:endParaRPr lang="ru-RU" sz="2400" b="1">
              <a:ea typeface="Times New Roman" pitchFamily="18" charset="0"/>
              <a:cs typeface="Arial" charset="0"/>
            </a:endParaRPr>
          </a:p>
          <a:p>
            <a:pPr eaLnBrk="0" hangingPunct="0"/>
            <a:endParaRPr lang="ru-RU" sz="2400" b="1">
              <a:ea typeface="Times New Roman" pitchFamily="18" charset="0"/>
              <a:cs typeface="Arial" charset="0"/>
            </a:endParaRPr>
          </a:p>
        </p:txBody>
      </p:sp>
      <p:pic>
        <p:nvPicPr>
          <p:cNvPr id="16387" name="Picture 1" descr="C:\Users\Usser\Downloads\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08050"/>
            <a:ext cx="2820988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C:\Users\Usser\Downloads\1229685606_0lik.ru_zhelto-zelena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4"/>
          <p:cNvSpPr>
            <a:spLocks noChangeArrowheads="1"/>
          </p:cNvSpPr>
          <p:nvPr/>
        </p:nvSpPr>
        <p:spPr bwMode="auto">
          <a:xfrm>
            <a:off x="1476375" y="1412875"/>
            <a:ext cx="66960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rgbClr val="7030A0"/>
                </a:solidFill>
                <a:latin typeface="Calibri" pitchFamily="34" charset="0"/>
              </a:rPr>
              <a:t>Прообразом отечественных поздравительных открыток можно считать популярные среди русского народа лубочные картинки</a:t>
            </a:r>
            <a:r>
              <a:rPr lang="ru-RU" sz="2400" i="1">
                <a:latin typeface="Calibri" pitchFamily="34" charset="0"/>
              </a:rPr>
              <a:t>. 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356100" y="4144963"/>
            <a:ext cx="41767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i="1">
                <a:solidFill>
                  <a:srgbClr val="000066"/>
                </a:solidFill>
                <a:latin typeface="Georgia" pitchFamily="18" charset="0"/>
                <a:ea typeface="Times New Roman" pitchFamily="18" charset="0"/>
                <a:cs typeface="Arial" charset="0"/>
              </a:rPr>
              <a:t> </a:t>
            </a:r>
            <a:endParaRPr lang="ru-RU" sz="2400">
              <a:ea typeface="Times New Roman" pitchFamily="18" charset="0"/>
              <a:cs typeface="Arial" charset="0"/>
            </a:endParaRPr>
          </a:p>
        </p:txBody>
      </p:sp>
      <p:sp>
        <p:nvSpPr>
          <p:cNvPr id="17412" name="Прямоугольник 5"/>
          <p:cNvSpPr>
            <a:spLocks noChangeArrowheads="1"/>
          </p:cNvSpPr>
          <p:nvPr/>
        </p:nvSpPr>
        <p:spPr bwMode="auto">
          <a:xfrm>
            <a:off x="1547813" y="333375"/>
            <a:ext cx="5310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0066"/>
                </a:solidFill>
                <a:latin typeface="Georgia" pitchFamily="18" charset="0"/>
                <a:ea typeface="Times New Roman" pitchFamily="18" charset="0"/>
                <a:cs typeface="Arial" charset="0"/>
              </a:rPr>
              <a:t>В Россию эта традиция пришла непосредственно из Англии.</a:t>
            </a:r>
            <a:endParaRPr lang="ru-RU" sz="2400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7413" name="Picture 2" descr="http://www.myjulia.ru/data/cache/2010/12/28/615037_5903-800x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2708275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C:\Users\Usser\Downloads\1229685606_0lik.ru_zhelto-zelena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2987675" y="922338"/>
            <a:ext cx="59055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i="1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charset="0"/>
              </a:rPr>
              <a:t>По одной из версий, первым создал русскую новогоднюю открытку художник Николай Каразин, и произошло это в 1901 году. По другой версии, это случилось только в 1912 году, и отцом русской новогодней открытки был библиотекарь Петербургской академии художеств Федор Беренштам</a:t>
            </a:r>
            <a:r>
              <a:rPr lang="ru-RU" i="1">
                <a:solidFill>
                  <a:srgbClr val="000066"/>
                </a:solidFill>
                <a:latin typeface="Georgia" pitchFamily="18" charset="0"/>
                <a:ea typeface="Times New Roman" pitchFamily="18" charset="0"/>
                <a:cs typeface="Arial" charset="0"/>
              </a:rPr>
              <a:t>.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pic>
        <p:nvPicPr>
          <p:cNvPr id="18435" name="Picture 1" descr="C:\Users\Usser\Downloads\147030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25538"/>
            <a:ext cx="2843213" cy="37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www.0lik.ru/uploads/posts/2008-12/1229685606_0lik.ru_zhelto-zelena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2916238" y="3074988"/>
            <a:ext cx="5543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i="1">
                <a:solidFill>
                  <a:srgbClr val="000066"/>
                </a:solidFill>
                <a:latin typeface="Georgia" pitchFamily="18" charset="0"/>
                <a:ea typeface="Times New Roman" pitchFamily="18" charset="0"/>
                <a:cs typeface="Arial" charset="0"/>
              </a:rPr>
              <a:t>  </a:t>
            </a:r>
            <a:endParaRPr lang="ru-RU" sz="3600">
              <a:ea typeface="Times New Roman" pitchFamily="18" charset="0"/>
              <a:cs typeface="Arial" charset="0"/>
            </a:endParaRPr>
          </a:p>
          <a:p>
            <a:pPr eaLnBrk="0" hangingPunct="0"/>
            <a:endParaRPr lang="ru-RU" sz="3600">
              <a:ea typeface="Times New Roman" pitchFamily="18" charset="0"/>
              <a:cs typeface="Arial" charset="0"/>
            </a:endParaRPr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4067175" y="1304925"/>
            <a:ext cx="4826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После революции кончилась светская жизнь новогодней открытки — она стала символом политического строя. Любые напоминания о Рождестве запрещались — под страхом уголовного преследования из домов исчезали новогодние елки, не было новогодних открыток, а при возобновлении новогодней традиции почти на всех открытках рисовались кремлевские звезды. 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/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 </a:t>
            </a:r>
            <a:br>
              <a:rPr lang="ru-RU" sz="2400">
                <a:latin typeface="Calibri" pitchFamily="34" charset="0"/>
              </a:rPr>
            </a:br>
            <a:endParaRPr lang="ru-RU" sz="2400">
              <a:latin typeface="Calibri" pitchFamily="34" charset="0"/>
            </a:endParaRPr>
          </a:p>
        </p:txBody>
      </p:sp>
      <p:pic>
        <p:nvPicPr>
          <p:cNvPr id="19460" name="Picture 2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765175"/>
            <a:ext cx="3635375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C:\Users\Usser\Downloads\1229685606_0lik.ru_zhelto-zelena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2627313" y="866775"/>
            <a:ext cx="59055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i="1">
                <a:solidFill>
                  <a:srgbClr val="000066"/>
                </a:solidFill>
                <a:latin typeface="Georgia" pitchFamily="18" charset="0"/>
                <a:ea typeface="Times New Roman" pitchFamily="18" charset="0"/>
                <a:cs typeface="Arial" charset="0"/>
              </a:rPr>
              <a:t>Новогодняя открытка была средством пропаганды во время освоения космоса. Дед Мороз не ехал на тройке, а летел на самолете или космической ракете.</a:t>
            </a:r>
            <a:endParaRPr lang="ru-RU" sz="2400">
              <a:ea typeface="Times New Roman" pitchFamily="18" charset="0"/>
              <a:cs typeface="Arial" charset="0"/>
            </a:endParaRPr>
          </a:p>
          <a:p>
            <a:pPr eaLnBrk="0" hangingPunct="0"/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20483" name="AutoShape 4" descr="http://kvaclub.ru/foto/zarubin/nyear97.jp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411663" y="-13493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484" name="Picture 6" descr="http://kvaclub.ru/foto/zarubin/nyear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068638"/>
            <a:ext cx="475138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C:\Users\Usser\Downloads\1229685606_0lik.ru_zhelto-zelena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1331913" y="1058863"/>
            <a:ext cx="62642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i="1">
                <a:solidFill>
                  <a:srgbClr val="000066"/>
                </a:solidFill>
                <a:latin typeface="Georgia" pitchFamily="18" charset="0"/>
                <a:ea typeface="Times New Roman" pitchFamily="18" charset="0"/>
                <a:cs typeface="Arial" charset="0"/>
              </a:rPr>
              <a:t>Но особую агитационную роль новогодняя поздравительная открытка сыграла во время Великой Отечественной войны. </a:t>
            </a:r>
            <a:endParaRPr lang="ru-RU" sz="2400">
              <a:ea typeface="Times New Roman" pitchFamily="18" charset="0"/>
              <a:cs typeface="Arial" charset="0"/>
            </a:endParaRPr>
          </a:p>
        </p:txBody>
      </p:sp>
      <p:pic>
        <p:nvPicPr>
          <p:cNvPr id="21507" name="Picture 2" descr="94565276_0_6d915_a73070f6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2636838"/>
            <a:ext cx="3673475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94565289_43384_origin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924175"/>
            <a:ext cx="4572000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262</Words>
  <Application>Microsoft Office PowerPoint</Application>
  <PresentationFormat>Экран (4:3)</PresentationFormat>
  <Paragraphs>22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Calibri</vt:lpstr>
      <vt:lpstr>Arial</vt:lpstr>
      <vt:lpstr>Georgia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Творческих  успехов!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Usser</dc:creator>
  <cp:lastModifiedBy>User</cp:lastModifiedBy>
  <cp:revision>49</cp:revision>
  <dcterms:created xsi:type="dcterms:W3CDTF">2012-12-07T15:50:39Z</dcterms:created>
  <dcterms:modified xsi:type="dcterms:W3CDTF">2013-02-09T16:06:51Z</dcterms:modified>
</cp:coreProperties>
</file>