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8" r:id="rId2"/>
    <p:sldId id="257" r:id="rId3"/>
    <p:sldId id="256" r:id="rId4"/>
    <p:sldId id="259" r:id="rId5"/>
    <p:sldId id="262" r:id="rId6"/>
    <p:sldId id="270" r:id="rId7"/>
    <p:sldId id="258" r:id="rId8"/>
    <p:sldId id="269" r:id="rId9"/>
    <p:sldId id="261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78" autoAdjust="0"/>
  </p:normalViewPr>
  <p:slideViewPr>
    <p:cSldViewPr>
      <p:cViewPr varScale="1">
        <p:scale>
          <a:sx n="65" d="100"/>
          <a:sy n="65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9FDE-B2BE-4D88-AE8D-BF5F7FF20BAC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4584-2259-49DC-BA7B-97BE1087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7C69-B7A9-4F03-948F-C6889E348E15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623-1D03-43D7-A58D-A40A5984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0ADF-950C-49B4-A8E5-9218EB690A9B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550A-F422-4BFC-9C6D-A14163C6F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B4CD-AED8-46E8-8134-1E236DA9D804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9CD4-3E80-4BAF-9D87-ACBBA35A9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97E9-1592-4499-B379-16686782E614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4DDF-69FB-48F2-8690-00B67FBA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9CA5-0FD6-42D6-9BA1-D54D988CED7A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DD4-435D-400D-9117-B971984D0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8502-91A6-4B1D-8EE1-2BFB207A175F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7B05-F872-4593-8503-80E2F6FA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2DD4-7A50-4A4F-BE62-82327D5FBE1D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03E1-4F53-4DCF-A1FB-803FBF001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6F41-C534-4A9C-AD65-A366304430E2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0C4C-8454-40A0-A0C4-EFD33E13C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94CA-E227-4A02-A3A0-DAED89A1FE45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AC83-E3A1-435F-A6B6-4BBD5DA7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045F-490A-4F3C-A868-4410852689BD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6C3A-CF36-464D-B6F3-8583A73D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4245FC-6305-4599-A89E-CC11144B71B0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9A40A0-6EA6-41A1-8050-BA27FB467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1" r:id="rId4"/>
    <p:sldLayoutId id="2147483937" r:id="rId5"/>
    <p:sldLayoutId id="2147483932" r:id="rId6"/>
    <p:sldLayoutId id="2147483938" r:id="rId7"/>
    <p:sldLayoutId id="2147483939" r:id="rId8"/>
    <p:sldLayoutId id="2147483940" r:id="rId9"/>
    <p:sldLayoutId id="2147483933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69790" rIns="360249" bIns="180918" anchor="ctr"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57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4" name="Picture 5" descr="D:\служебная\картинки\картинки\картинки на школьныю тему\Рисунок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0480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4300538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24200" y="381000"/>
          <a:ext cx="5410200" cy="6282754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8318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Ответы:</a:t>
                      </a: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Угол – это фигура, которая состоит из …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точки и двух прямых;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б)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точки  и двух  исходящих из нее лучей;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точки и двух исходящих из нее  отрезков. </a:t>
                      </a: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Найдите правильные обозначения углов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угол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авс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угол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Calibri" pitchFamily="34" charset="0"/>
                        </a:rPr>
                        <a:t>АВС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д)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угол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Calibri" pitchFamily="34" charset="0"/>
                        </a:rPr>
                        <a:t>KL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б)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угол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Calibri" pitchFamily="34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г)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угол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 </a:t>
                      </a: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обозначении угла  АВС какая буква обозначает вершину угла?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В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А            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О   </a:t>
                      </a: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Каким способом, можно точно определить  меньший угол?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Спросить у соседа по парте;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Путем наложения одного угла на другой 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На глаз;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г)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Способом измерения линейкой. </a:t>
                      </a: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itchFamily="34" charset="0"/>
                        <a:buAutoNum type="arabicPeriod" startAt="5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Какое из определений верное?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Биссектриса – это луч, исходящий из вершины угла и делящий его пополам 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Биссектриса – это отрезок, исходящий из вершины угла и делящий его на две части;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Биссектриса – это прямая, исходящая из вершины угла и делящая его на две части.</a:t>
                      </a: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4" name="Picture 1" descr="D:\служебная\картинки\картинки\анимация на школьную тему\2179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0"/>
            <a:ext cx="1943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362200"/>
            <a:ext cx="857889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 ЗА   УРОК!!!</a:t>
            </a:r>
          </a:p>
        </p:txBody>
      </p:sp>
      <p:pic>
        <p:nvPicPr>
          <p:cNvPr id="20483" name="Picture 3" descr="D:\служебная\картинки\картинки\картинки на школьныю тему\Рисунок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3552825"/>
            <a:ext cx="54102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служебная\картинки\картинки\картинки на школьныю тему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52400"/>
            <a:ext cx="19780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служебная\картинки\картинки\анимация на школьную тему\9641976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38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1295400" y="13716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8200" y="22860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514600" y="22860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172200" y="9144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4647406" y="-608806"/>
            <a:ext cx="1588" cy="3200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4495800" y="3733800"/>
            <a:ext cx="1524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143500" y="1257300"/>
            <a:ext cx="1981200" cy="3124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5800" y="3505200"/>
            <a:ext cx="2286000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648200" y="5410200"/>
            <a:ext cx="38100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1143000" y="9144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70C0"/>
                </a:solidFill>
                <a:latin typeface="Monotype Corsiva" pitchFamily="66" charset="0"/>
              </a:rPr>
              <a:t>A</a:t>
            </a:r>
            <a:endParaRPr lang="ru-RU" sz="2800" i="1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685800" y="17526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Monotype Corsiva" pitchFamily="66" charset="0"/>
              </a:rPr>
              <a:t>B</a:t>
            </a:r>
            <a:endParaRPr lang="ru-RU" sz="28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2438400" y="17526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Monotype Corsiva" pitchFamily="66" charset="0"/>
              </a:rPr>
              <a:t>C</a:t>
            </a:r>
            <a:endParaRPr lang="ru-RU" sz="28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6096000" y="3048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66" charset="0"/>
              </a:rPr>
              <a:t>O</a:t>
            </a:r>
            <a:endParaRPr 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3505200" y="381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66" charset="0"/>
              </a:rPr>
              <a:t>L</a:t>
            </a:r>
            <a:endParaRPr 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280" name="TextBox 20"/>
          <p:cNvSpPr txBox="1">
            <a:spLocks noChangeArrowheads="1"/>
          </p:cNvSpPr>
          <p:nvPr/>
        </p:nvSpPr>
        <p:spPr bwMode="auto">
          <a:xfrm>
            <a:off x="4343400" y="3124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66" charset="0"/>
              </a:rPr>
              <a:t>O</a:t>
            </a:r>
            <a:endParaRPr 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281" name="TextBox 21"/>
          <p:cNvSpPr txBox="1">
            <a:spLocks noChangeArrowheads="1"/>
          </p:cNvSpPr>
          <p:nvPr/>
        </p:nvSpPr>
        <p:spPr bwMode="auto">
          <a:xfrm>
            <a:off x="6629400" y="16764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66" charset="0"/>
              </a:rPr>
              <a:t>M</a:t>
            </a:r>
            <a:endParaRPr 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282" name="TextBox 22"/>
          <p:cNvSpPr txBox="1">
            <a:spLocks noChangeArrowheads="1"/>
          </p:cNvSpPr>
          <p:nvPr/>
        </p:nvSpPr>
        <p:spPr bwMode="auto">
          <a:xfrm>
            <a:off x="4724400" y="52578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Monotype Corsiva" pitchFamily="66" charset="0"/>
              </a:rPr>
              <a:t>K</a:t>
            </a:r>
            <a:endParaRPr lang="ru-RU" sz="280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1283" name="TextBox 23"/>
          <p:cNvSpPr txBox="1">
            <a:spLocks noChangeArrowheads="1"/>
          </p:cNvSpPr>
          <p:nvPr/>
        </p:nvSpPr>
        <p:spPr bwMode="auto">
          <a:xfrm>
            <a:off x="7696200" y="48768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Monotype Corsiva" pitchFamily="66" charset="0"/>
              </a:rPr>
              <a:t>N</a:t>
            </a:r>
            <a:endParaRPr lang="ru-RU" sz="280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1284" name="TextBox 24"/>
          <p:cNvSpPr txBox="1">
            <a:spLocks noChangeArrowheads="1"/>
          </p:cNvSpPr>
          <p:nvPr/>
        </p:nvSpPr>
        <p:spPr bwMode="auto">
          <a:xfrm>
            <a:off x="1143000" y="3429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b</a:t>
            </a:r>
            <a:endParaRPr lang="ru-RU" sz="2800">
              <a:solidFill>
                <a:srgbClr val="00B050"/>
              </a:solidFill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953000"/>
            <a:ext cx="15081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1 7"/>
          <p:cNvSpPr/>
          <p:nvPr/>
        </p:nvSpPr>
        <p:spPr>
          <a:xfrm>
            <a:off x="304800" y="152400"/>
            <a:ext cx="6705600" cy="16764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2362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800" dirty="0" smtClean="0">
                <a:solidFill>
                  <a:srgbClr val="C00000"/>
                </a:solidFill>
              </a:rPr>
              <a:t>«Угол. Сравнение углов.    </a:t>
            </a:r>
            <a:br>
              <a:rPr lang="ru-RU" sz="5800" dirty="0" smtClean="0">
                <a:solidFill>
                  <a:srgbClr val="C00000"/>
                </a:solidFill>
              </a:rPr>
            </a:br>
            <a:r>
              <a:rPr lang="ru-RU" sz="5800" dirty="0" smtClean="0">
                <a:solidFill>
                  <a:srgbClr val="C00000"/>
                </a:solidFill>
              </a:rPr>
              <a:t>      Биссектриса угла»</a:t>
            </a:r>
            <a:endParaRPr lang="ru-RU" sz="5800" dirty="0">
              <a:solidFill>
                <a:srgbClr val="C00000"/>
              </a:solidFill>
            </a:endParaRPr>
          </a:p>
        </p:txBody>
      </p:sp>
      <p:sp>
        <p:nvSpPr>
          <p:cNvPr id="122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533400"/>
            <a:ext cx="3810000" cy="762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>ТЕМА   УРОКА:</a:t>
            </a:r>
          </a:p>
        </p:txBody>
      </p:sp>
      <p:pic>
        <p:nvPicPr>
          <p:cNvPr id="3" name="Picture 4" descr="D:\служебная\картинки\matem геометр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419600"/>
            <a:ext cx="2537098" cy="164759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2294" name="Picture 5" descr="D:\служебная\картинки\картинки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4114800"/>
            <a:ext cx="21002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smtClean="0">
                <a:latin typeface="Arial Black" pitchFamily="34" charset="0"/>
              </a:rPr>
              <a:t>ЦЕЛИ   УРОКА: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400" smtClean="0">
                <a:solidFill>
                  <a:srgbClr val="C00000"/>
                </a:solidFill>
                <a:latin typeface="Monotype Corsiva" pitchFamily="66" charset="0"/>
              </a:rPr>
              <a:t>дать определение угла;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4400" smtClean="0">
                <a:solidFill>
                  <a:srgbClr val="C00000"/>
                </a:solidFill>
                <a:latin typeface="Monotype Corsiva" pitchFamily="66" charset="0"/>
              </a:rPr>
              <a:t>научиться сравнивать углы;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4400" smtClean="0">
                <a:solidFill>
                  <a:srgbClr val="C00000"/>
                </a:solidFill>
                <a:latin typeface="Monotype Corsiva" pitchFamily="66" charset="0"/>
              </a:rPr>
              <a:t>дать определение биссектрисе угла;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3316" name="Picture 5" descr="D:\служебная\картинки\картинки\baby1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4953000"/>
            <a:ext cx="10668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1)  Определите равные углы;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2)  Назовите больший и меньший угол;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28600" y="1676400"/>
            <a:ext cx="13716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" y="2819400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38800" y="4953000"/>
            <a:ext cx="17526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6477000" y="5181600"/>
            <a:ext cx="17526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76600" y="3124200"/>
            <a:ext cx="19050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181600" y="3048000"/>
            <a:ext cx="19812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6200" y="4419600"/>
            <a:ext cx="16002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7200" y="4495800"/>
            <a:ext cx="15240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133600" y="4953000"/>
            <a:ext cx="1676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71800" y="5791200"/>
            <a:ext cx="1676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620000" y="2819400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6629400" y="1905000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5105400" y="3657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8458200" y="1828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315200" y="6019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895600" y="5715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81000" y="2743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81000" y="5562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7" name="TextBox 35"/>
          <p:cNvSpPr txBox="1">
            <a:spLocks noChangeArrowheads="1"/>
          </p:cNvSpPr>
          <p:nvPr/>
        </p:nvSpPr>
        <p:spPr bwMode="auto">
          <a:xfrm>
            <a:off x="228600" y="28194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A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4358" name="TextBox 36"/>
          <p:cNvSpPr txBox="1">
            <a:spLocks noChangeArrowheads="1"/>
          </p:cNvSpPr>
          <p:nvPr/>
        </p:nvSpPr>
        <p:spPr bwMode="auto">
          <a:xfrm>
            <a:off x="228600" y="5715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B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4359" name="TextBox 37"/>
          <p:cNvSpPr txBox="1">
            <a:spLocks noChangeArrowheads="1"/>
          </p:cNvSpPr>
          <p:nvPr/>
        </p:nvSpPr>
        <p:spPr bwMode="auto">
          <a:xfrm>
            <a:off x="2667000" y="5791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C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4360" name="TextBox 38"/>
          <p:cNvSpPr txBox="1">
            <a:spLocks noChangeArrowheads="1"/>
          </p:cNvSpPr>
          <p:nvPr/>
        </p:nvSpPr>
        <p:spPr bwMode="auto">
          <a:xfrm>
            <a:off x="4953000" y="3810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D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4361" name="TextBox 39"/>
          <p:cNvSpPr txBox="1">
            <a:spLocks noChangeArrowheads="1"/>
          </p:cNvSpPr>
          <p:nvPr/>
        </p:nvSpPr>
        <p:spPr bwMode="auto">
          <a:xfrm>
            <a:off x="7315200" y="60960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F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4362" name="Прямоугольник 40"/>
          <p:cNvSpPr>
            <a:spLocks noChangeArrowheads="1"/>
          </p:cNvSpPr>
          <p:nvPr/>
        </p:nvSpPr>
        <p:spPr bwMode="auto">
          <a:xfrm>
            <a:off x="8305800" y="1295400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K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" y="500063"/>
            <a:ext cx="79152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1638301" y="2400300"/>
            <a:ext cx="32766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76600" y="4038600"/>
            <a:ext cx="2971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76600" y="1371600"/>
            <a:ext cx="3048000" cy="2667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2819400" y="7620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Monotype Corsiva" pitchFamily="66" charset="0"/>
              </a:rPr>
              <a:t>A</a:t>
            </a:r>
            <a:endParaRPr lang="ru-RU" sz="3200" b="1">
              <a:latin typeface="Monotype Corsiva" pitchFamily="66" charset="0"/>
            </a:endParaRP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2819400" y="3886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Monotype Corsiva" pitchFamily="66" charset="0"/>
              </a:rPr>
              <a:t>B</a:t>
            </a:r>
            <a:endParaRPr lang="ru-RU" sz="3200" b="1">
              <a:latin typeface="Monotype Corsiva" pitchFamily="66" charset="0"/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5715000" y="40386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Monotype Corsiva" pitchFamily="66" charset="0"/>
              </a:rPr>
              <a:t>C</a:t>
            </a:r>
            <a:endParaRPr lang="ru-RU" sz="3200" b="1">
              <a:latin typeface="Monotype Corsiva" pitchFamily="66" charset="0"/>
            </a:endParaRP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5715000" y="9906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Monotype Corsiva" pitchFamily="66" charset="0"/>
              </a:rPr>
              <a:t>O</a:t>
            </a:r>
            <a:endParaRPr lang="ru-RU" sz="3200" b="1">
              <a:latin typeface="Monotype Corsiva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4876800" y="5105400"/>
            <a:ext cx="3048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53000" y="53340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72" name="TextBox 17"/>
          <p:cNvSpPr txBox="1">
            <a:spLocks noChangeArrowheads="1"/>
          </p:cNvSpPr>
          <p:nvPr/>
        </p:nvSpPr>
        <p:spPr bwMode="auto">
          <a:xfrm>
            <a:off x="2438400" y="50292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Monotype Corsiva" pitchFamily="66" charset="0"/>
              </a:rPr>
              <a:t>BO  -</a:t>
            </a:r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   биссектриса</a:t>
            </a:r>
          </a:p>
        </p:txBody>
      </p:sp>
      <p:sp>
        <p:nvSpPr>
          <p:cNvPr id="15373" name="TextBox 18"/>
          <p:cNvSpPr txBox="1">
            <a:spLocks noChangeArrowheads="1"/>
          </p:cNvSpPr>
          <p:nvPr/>
        </p:nvSpPr>
        <p:spPr bwMode="auto">
          <a:xfrm>
            <a:off x="5181600" y="5029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Monotype Corsiva" pitchFamily="66" charset="0"/>
              </a:rPr>
              <a:t>ABC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20" name="Дуга 19"/>
          <p:cNvSpPr/>
          <p:nvPr/>
        </p:nvSpPr>
        <p:spPr>
          <a:xfrm>
            <a:off x="3124200" y="3581400"/>
            <a:ext cx="457200" cy="304800"/>
          </a:xfrm>
          <a:prstGeom prst="arc">
            <a:avLst>
              <a:gd name="adj1" fmla="val 15028230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362200" y="5791200"/>
            <a:ext cx="3048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733800" y="5791200"/>
            <a:ext cx="3048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38400" y="60198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10000" y="60198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81" name="TextBox 24"/>
          <p:cNvSpPr txBox="1">
            <a:spLocks noChangeArrowheads="1"/>
          </p:cNvSpPr>
          <p:nvPr/>
        </p:nvSpPr>
        <p:spPr bwMode="auto">
          <a:xfrm>
            <a:off x="2743200" y="5715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Monotype Corsiva" pitchFamily="66" charset="0"/>
              </a:rPr>
              <a:t>ABO  =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15382" name="TextBox 25"/>
          <p:cNvSpPr txBox="1">
            <a:spLocks noChangeArrowheads="1"/>
          </p:cNvSpPr>
          <p:nvPr/>
        </p:nvSpPr>
        <p:spPr bwMode="auto">
          <a:xfrm>
            <a:off x="4038600" y="5715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Monotype Corsiva" pitchFamily="66" charset="0"/>
              </a:rPr>
              <a:t>CBO 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27" name="Дуга 26"/>
          <p:cNvSpPr/>
          <p:nvPr/>
        </p:nvSpPr>
        <p:spPr>
          <a:xfrm>
            <a:off x="3505200" y="3733800"/>
            <a:ext cx="304800" cy="381000"/>
          </a:xfrm>
          <a:prstGeom prst="arc">
            <a:avLst>
              <a:gd name="adj1" fmla="val 16200000"/>
              <a:gd name="adj2" fmla="val 239572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  <a:t>ОПРЕДЕЛЕНИЕ:</a:t>
            </a:r>
            <a:endParaRPr lang="ru-RU" sz="32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2590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БИССЕКТРИСА  УГЛА  </a:t>
            </a:r>
            <a:r>
              <a:rPr lang="ru-RU" smtClean="0">
                <a:solidFill>
                  <a:srgbClr val="C00000"/>
                </a:solidFill>
              </a:rPr>
              <a:t>- </a:t>
            </a:r>
            <a:r>
              <a:rPr lang="ru-RU" sz="3600" smtClean="0">
                <a:solidFill>
                  <a:srgbClr val="C00000"/>
                </a:solidFill>
              </a:rPr>
              <a:t>ЭТО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C00000"/>
                </a:solidFill>
              </a:rPr>
              <a:t>ЛУЧ, ИСХОДЯЩИЙ ИЗ ВЕРШИНЫ УГЛА 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C00000"/>
                </a:solidFill>
              </a:rPr>
              <a:t>ДЕЛЯЩИЙ ЕГО ПОПОЛАМ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200" y="4724400"/>
            <a:ext cx="52578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Monotype Corsiva" pitchFamily="66" charset="0"/>
              </a:rPr>
              <a:t>Слово «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биссектриса</a:t>
            </a:r>
            <a:r>
              <a:rPr lang="ru-RU" sz="2800" dirty="0">
                <a:solidFill>
                  <a:schemeClr val="tx1"/>
                </a:solidFill>
                <a:latin typeface="Monotype Corsiva" pitchFamily="66" charset="0"/>
              </a:rPr>
              <a:t>» имеет латинское происхождение, означает оно «надвое рассекающая».</a:t>
            </a:r>
          </a:p>
        </p:txBody>
      </p:sp>
      <p:pic>
        <p:nvPicPr>
          <p:cNvPr id="16389" name="Picture 5" descr="D:\служебная\картинки\картинки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267200"/>
            <a:ext cx="16637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2286000" y="3886200"/>
            <a:ext cx="1905000" cy="10668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152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из  истории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47800" y="914400"/>
            <a:ext cx="7696200" cy="55626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953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7E39"/>
                </a:solidFill>
                <a:latin typeface="Monotype Corsiva" pitchFamily="66" charset="0"/>
              </a:rPr>
              <a:t>Физкультминутка:</a:t>
            </a:r>
            <a:endParaRPr lang="ru-RU" sz="3200" b="1" u="sng" dirty="0">
              <a:solidFill>
                <a:srgbClr val="007E39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4600" y="1524000"/>
            <a:ext cx="6248400" cy="4465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</a:t>
            </a:r>
            <a:r>
              <a:rPr lang="ru-RU" b="1" dirty="0" smtClean="0"/>
              <a:t> – согнуться, разогнуться,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Два</a:t>
            </a:r>
            <a:r>
              <a:rPr lang="ru-RU" b="1" dirty="0" smtClean="0"/>
              <a:t> – нагнуться, потянуться.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Три</a:t>
            </a:r>
            <a:r>
              <a:rPr lang="ru-RU" b="1" dirty="0" smtClean="0"/>
              <a:t> – в ладоши три хлопка,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Головою три кивка.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четыре</a:t>
            </a:r>
            <a:r>
              <a:rPr lang="ru-RU" b="1" dirty="0" smtClean="0"/>
              <a:t> – руки шире,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Пять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шесть</a:t>
            </a:r>
            <a:r>
              <a:rPr lang="ru-RU" b="1" dirty="0" smtClean="0"/>
              <a:t> – тихо сесть.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Семь</a:t>
            </a:r>
            <a:r>
              <a:rPr lang="ru-RU" b="1" dirty="0" smtClean="0"/>
              <a:t>,</a:t>
            </a:r>
            <a:r>
              <a:rPr lang="ru-RU" b="1" dirty="0" smtClean="0">
                <a:solidFill>
                  <a:srgbClr val="00B0F0"/>
                </a:solidFill>
              </a:rPr>
              <a:t> восемь </a:t>
            </a:r>
            <a:r>
              <a:rPr lang="ru-RU" b="1" dirty="0" smtClean="0"/>
              <a:t>– лень отбросим!!!</a:t>
            </a:r>
            <a:endParaRPr lang="ru-RU" b="1" dirty="0"/>
          </a:p>
        </p:txBody>
      </p:sp>
      <p:pic>
        <p:nvPicPr>
          <p:cNvPr id="17413" name="Picture 5" descr="D:\служебная\картинки\картинки\baby120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715000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:\служебная\картинки\картинки\картинки на школьныю тему\Рисунок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743200"/>
            <a:ext cx="19716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S Reference Sans Serif" pitchFamily="34" charset="0"/>
              </a:rPr>
              <a:t>Записать  все  варианты  названий углов</a:t>
            </a:r>
            <a:endParaRPr lang="ru-RU" sz="3200" b="1" u="sng" dirty="0">
              <a:solidFill>
                <a:srgbClr val="7030A0"/>
              </a:solidFill>
              <a:latin typeface="MS Reference Sans Serif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09600" y="4038600"/>
            <a:ext cx="15240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90600" y="5181600"/>
            <a:ext cx="152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971800" y="2667000"/>
            <a:ext cx="18288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38600" y="2590800"/>
            <a:ext cx="17526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5867400" y="3733800"/>
            <a:ext cx="20574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4800600" y="5486400"/>
            <a:ext cx="2819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1" name="TextBox 19"/>
          <p:cNvSpPr txBox="1">
            <a:spLocks noChangeArrowheads="1"/>
          </p:cNvSpPr>
          <p:nvPr/>
        </p:nvSpPr>
        <p:spPr bwMode="auto">
          <a:xfrm>
            <a:off x="533400" y="48768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L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2" name="TextBox 22"/>
          <p:cNvSpPr txBox="1">
            <a:spLocks noChangeArrowheads="1"/>
          </p:cNvSpPr>
          <p:nvPr/>
        </p:nvSpPr>
        <p:spPr bwMode="auto">
          <a:xfrm>
            <a:off x="1905000" y="51816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M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219200" y="34290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K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4" name="TextBox 24"/>
          <p:cNvSpPr txBox="1">
            <a:spLocks noChangeArrowheads="1"/>
          </p:cNvSpPr>
          <p:nvPr/>
        </p:nvSpPr>
        <p:spPr bwMode="auto">
          <a:xfrm>
            <a:off x="3200400" y="23622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F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5" name="TextBox 25"/>
          <p:cNvSpPr txBox="1">
            <a:spLocks noChangeArrowheads="1"/>
          </p:cNvSpPr>
          <p:nvPr/>
        </p:nvSpPr>
        <p:spPr bwMode="auto">
          <a:xfrm>
            <a:off x="4191000" y="40386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O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6" name="TextBox 26"/>
          <p:cNvSpPr txBox="1">
            <a:spLocks noChangeArrowheads="1"/>
          </p:cNvSpPr>
          <p:nvPr/>
        </p:nvSpPr>
        <p:spPr bwMode="auto">
          <a:xfrm>
            <a:off x="5257800" y="25146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P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477000" y="32004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A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8" name="TextBox 28"/>
          <p:cNvSpPr txBox="1">
            <a:spLocks noChangeArrowheads="1"/>
          </p:cNvSpPr>
          <p:nvPr/>
        </p:nvSpPr>
        <p:spPr bwMode="auto">
          <a:xfrm>
            <a:off x="7772400" y="51816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B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18449" name="TextBox 30"/>
          <p:cNvSpPr txBox="1">
            <a:spLocks noChangeArrowheads="1"/>
          </p:cNvSpPr>
          <p:nvPr/>
        </p:nvSpPr>
        <p:spPr bwMode="auto">
          <a:xfrm>
            <a:off x="5181600" y="57912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Book" pitchFamily="34" charset="0"/>
              </a:rPr>
              <a:t>C</a:t>
            </a:r>
            <a:endParaRPr lang="ru-RU" sz="32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matiematika-tsaritsa_nauk</Template>
  <TotalTime>686</TotalTime>
  <Words>333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Monotype Corsiva</vt:lpstr>
      <vt:lpstr>Wingdings</vt:lpstr>
      <vt:lpstr>Bookman Old Style</vt:lpstr>
      <vt:lpstr>Трек</vt:lpstr>
      <vt:lpstr>Слайд 1</vt:lpstr>
      <vt:lpstr>Слайд 2</vt:lpstr>
      <vt:lpstr>«Угол. Сравнение углов.           Биссектриса угла»</vt:lpstr>
      <vt:lpstr>  ЦЕЛИ   УРОКА:</vt:lpstr>
      <vt:lpstr>1)  Определите равные углы; 2)  Назовите больший и меньший угол;</vt:lpstr>
      <vt:lpstr>Слайд 6</vt:lpstr>
      <vt:lpstr>ОПРЕДЕЛЕНИЕ:</vt:lpstr>
      <vt:lpstr>Физкультминутка:</vt:lpstr>
      <vt:lpstr>Записать  все  варианты  названий углов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Угол</dc:subject>
  <dc:creator>Лапшина А.В.</dc:creator>
  <cp:lastModifiedBy>revaz</cp:lastModifiedBy>
  <cp:revision>62</cp:revision>
  <dcterms:modified xsi:type="dcterms:W3CDTF">2013-03-06T16:47:20Z</dcterms:modified>
</cp:coreProperties>
</file>