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7" r:id="rId11"/>
    <p:sldId id="268" r:id="rId12"/>
    <p:sldId id="267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512"/>
            <a:ext cx="9144000" cy="68595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96944" cy="321471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Сложение и вычитание</a:t>
            </a:r>
            <a:br>
              <a:rPr lang="ru-RU" sz="6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дробей с одинаковыми знаменателями</a:t>
            </a:r>
            <a:r>
              <a:rPr lang="ru-RU" sz="4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85786" y="4572008"/>
            <a:ext cx="8064896" cy="17397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Устремите ум свой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радость творчества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 Рерих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000504"/>
            <a:ext cx="3346345" cy="2524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512"/>
            <a:ext cx="9144000" cy="68595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96944" cy="321471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Сложение и вычитание</a:t>
            </a:r>
            <a:br>
              <a:rPr lang="ru-RU" sz="6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дробей с одинаковыми знаменателями</a:t>
            </a:r>
            <a:r>
              <a:rPr lang="ru-RU" sz="4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85786" y="4572008"/>
            <a:ext cx="8064896" cy="17397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Устремите ум свой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радость творчества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 Рерих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000504"/>
            <a:ext cx="3346345" cy="2524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6635080" cy="732696"/>
          </a:xfrm>
        </p:spPr>
        <p:txBody>
          <a:bodyPr>
            <a:noAutofit/>
          </a:bodyPr>
          <a:lstStyle/>
          <a:p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Работа «на скорость»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23528" y="2132856"/>
          <a:ext cx="8640960" cy="38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092"/>
                <a:gridCol w="5137868"/>
              </a:tblGrid>
              <a:tr h="1272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а) Выполните самостоятельно упражнение № 986, с последующей взаимопроверкой.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б) Оцените работу друг друга.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«Первые три работы» – оценка в журнал.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2721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2141">
                <a:tc gridSpan="2">
                  <a:txBody>
                    <a:bodyPr/>
                    <a:lstStyle/>
                    <a:p>
                      <a:pPr lvl="0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Какими правилами пользовались при выполнении данного упражнения?</a:t>
                      </a:r>
                      <a:endParaRPr kumimoji="0" lang="ru-RU" sz="2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123\Desktop\masl-h-01.gif"/>
          <p:cNvPicPr/>
          <p:nvPr/>
        </p:nvPicPr>
        <p:blipFill>
          <a:blip r:embed="rId3" cstate="email">
            <a:clrChange>
              <a:clrFrom>
                <a:srgbClr val="FFCC99"/>
              </a:clrFrom>
              <a:clrTo>
                <a:srgbClr val="FFCC99">
                  <a:alpha val="0"/>
                </a:srgbClr>
              </a:clrTo>
            </a:clrChange>
          </a:blip>
          <a:srcRect l="69136" t="50330"/>
          <a:stretch>
            <a:fillRect/>
          </a:stretch>
        </p:blipFill>
        <p:spPr bwMode="auto">
          <a:xfrm>
            <a:off x="7596336" y="188640"/>
            <a:ext cx="1368152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123\Desktop\masl-z-blin-1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276872"/>
            <a:ext cx="1190435" cy="89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23\Desktop\gadanie-na-blinah-0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3501008"/>
            <a:ext cx="127872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6635080" cy="1380768"/>
          </a:xfrm>
        </p:spPr>
        <p:txBody>
          <a:bodyPr>
            <a:normAutofit/>
          </a:bodyPr>
          <a:lstStyle/>
          <a:p>
            <a:pPr algn="ctr"/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Работа в парах «Карточки»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95536" y="2420888"/>
          <a:ext cx="8208912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692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ПЕРВАЯ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 ПАРА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3/4 + 2/4 =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7/10 + 3/10 =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51/100 – 50/100=</a:t>
                      </a:r>
                    </a:p>
                  </a:txBody>
                  <a:tcPr marL="68580" marR="68580" marT="0" marB="0"/>
                </a:tc>
              </a:tr>
              <a:tr h="16921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Unicode MS"/>
                          <a:cs typeface="Times New Roman"/>
                        </a:rPr>
                        <a:t>ВТОРАЯ ПАРА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3/4 - 2/4 =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7/10 - 3/10 =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50/100 + 50/100=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C:\Users\123\Desktop\masl-h-01.gif"/>
          <p:cNvPicPr/>
          <p:nvPr/>
        </p:nvPicPr>
        <p:blipFill>
          <a:blip r:embed="rId3" cstate="email">
            <a:clrChange>
              <a:clrFrom>
                <a:srgbClr val="FFCC99"/>
              </a:clrFrom>
              <a:clrTo>
                <a:srgbClr val="FFCC99">
                  <a:alpha val="0"/>
                </a:srgbClr>
              </a:clrTo>
            </a:clrChange>
          </a:blip>
          <a:srcRect l="69136" t="50330"/>
          <a:stretch>
            <a:fillRect/>
          </a:stretch>
        </p:blipFill>
        <p:spPr bwMode="auto">
          <a:xfrm>
            <a:off x="7596336" y="188640"/>
            <a:ext cx="1368152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123\Desktop\gadan-ponchik-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4653136"/>
            <a:ext cx="13177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23\Desktop\pb-oladi-kefir-0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2708920"/>
            <a:ext cx="131715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728" y="320040"/>
            <a:ext cx="6643734" cy="732696"/>
          </a:xfrm>
        </p:spPr>
        <p:txBody>
          <a:bodyPr>
            <a:noAutofit/>
          </a:bodyPr>
          <a:lstStyle/>
          <a:p>
            <a:pPr algn="ctr"/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Самый</a:t>
            </a:r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внимательный !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83568" y="1700808"/>
          <a:ext cx="2733675" cy="3886200"/>
        </p:xfrm>
        <a:graphic>
          <a:graphicData uri="http://schemas.openxmlformats.org/presentationml/2006/ole">
            <p:oleObj spid="_x0000_s10242" name="Фотография Photo Editor" r:id="rId4" imgW="2010056" imgH="2857899" progId="">
              <p:embed/>
            </p:oleObj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43350" y="2824162"/>
          <a:ext cx="1257300" cy="1209675"/>
        </p:xfrm>
        <a:graphic>
          <a:graphicData uri="http://schemas.openxmlformats.org/drawingml/2006/table">
            <a:tbl>
              <a:tblPr/>
              <a:tblGrid>
                <a:gridCol w="1257300"/>
              </a:tblGrid>
              <a:tr h="1209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3779912" y="1412776"/>
            <a:ext cx="4985048" cy="3744416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220072" y="2708920"/>
            <a:ext cx="1233289" cy="514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10/10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940152" y="1844824"/>
            <a:ext cx="968375" cy="514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1/100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27984" y="2060848"/>
            <a:ext cx="792088" cy="792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4/10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44008" y="3140968"/>
            <a:ext cx="657225" cy="514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5/4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76056" y="4221088"/>
            <a:ext cx="1038473" cy="64807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9/10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732240" y="2780928"/>
            <a:ext cx="945257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/4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228184" y="3573016"/>
            <a:ext cx="1728192" cy="514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100/100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4509120"/>
            <a:ext cx="1954907" cy="184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subSp spid="_x0000_s1024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subSp spid="_x0000_s1024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1643042" y="857232"/>
            <a:ext cx="5959648" cy="732696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Психологическая зарядка</a:t>
            </a:r>
            <a:endParaRPr kumimoji="0" lang="ru-RU" sz="4400" b="1" i="1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714488"/>
            <a:ext cx="3952875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692696"/>
            <a:ext cx="6635080" cy="732696"/>
          </a:xfrm>
        </p:spPr>
        <p:txBody>
          <a:bodyPr>
            <a:normAutofit/>
          </a:bodyPr>
          <a:lstStyle/>
          <a:p>
            <a:pPr algn="ctr"/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Обсудим  вместе!!!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95536" y="3212976"/>
          <a:ext cx="835292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1692188">
                <a:tc>
                  <a:txBody>
                    <a:bodyPr/>
                    <a:lstStyle/>
                    <a:p>
                      <a:endParaRPr kumimoji="0"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3/17 + 5/17 + 9/17 =</a:t>
                      </a: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11/12-2/12-3/12 =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найти значение данных выражений?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 descr="C:\Users\123\Desktop\skomoroh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260648"/>
            <a:ext cx="25557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500042"/>
            <a:ext cx="6635080" cy="732696"/>
          </a:xfrm>
        </p:spPr>
        <p:txBody>
          <a:bodyPr>
            <a:normAutofit/>
          </a:bodyPr>
          <a:lstStyle/>
          <a:p>
            <a:pPr algn="ctr"/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23528" y="2420888"/>
          <a:ext cx="7776864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72819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вариант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вариант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lvl="2"/>
                      <a:endParaRPr kumimoji="0" lang="ru-RU" sz="2400" b="1" u="none" strike="noStrike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2"/>
                      <a:r>
                        <a:rPr kumimoji="0" lang="ru-RU" sz="2400" b="1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11/25 + 6/25 + 13/25 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17/19- (13/19 - 8/19)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endParaRPr kumimoji="0" lang="ru-RU" sz="1800" b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kumimoji="0" lang="ru-RU" sz="2400" b="1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2/15 + 7/15 + 11/15  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18/27 - ( 8/27 - 3/27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ctr"/>
                      <a:r>
                        <a:rPr lang="ru-RU" dirty="0" smtClean="0"/>
                        <a:t>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C:\Users\123\Desktop\skomoroh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214290"/>
            <a:ext cx="2071702" cy="24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4096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Самостоятельная работа в группах </a:t>
            </a:r>
            <a:br>
              <a:rPr lang="ru-RU" sz="4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«на скорость и правильность» выполнения </a:t>
            </a:r>
            <a:br>
              <a:rPr lang="ru-RU" sz="4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Учитель - консультант</a:t>
            </a: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2564904"/>
          <a:ext cx="7489452" cy="251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484"/>
                <a:gridCol w="2496484"/>
                <a:gridCol w="2496484"/>
              </a:tblGrid>
              <a:tr h="791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группа: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группа: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группа:</a:t>
                      </a:r>
                    </a:p>
                  </a:txBody>
                  <a:tcPr marL="68580" marR="68580" marT="0" marB="0"/>
                </a:tc>
              </a:tr>
              <a:tr h="17279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1017 (а, б)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1018 (а, б)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1017 (в, г)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1018 (в, г)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1017 (</a:t>
                      </a:r>
                      <a:r>
                        <a:rPr lang="ru-RU" sz="24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е)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1042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9" descr="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4588" y="2204864"/>
            <a:ext cx="1969412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096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9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23528" y="1340768"/>
          <a:ext cx="8496943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9651"/>
                <a:gridCol w="2105764"/>
                <a:gridCol w="2105764"/>
                <a:gridCol w="2105764"/>
              </a:tblGrid>
              <a:tr h="1608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ПОНРАВИЛОСЬ ВЫПОЛНЯТЬ                              </a:t>
                      </a:r>
                    </a:p>
                    <a:p>
                      <a:pPr algn="ctr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БЫЛО ОЧЕНЬ ТРУДНО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08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ОЧЕНЬ ПОНРАВИЛОСЬ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ОЧЕНЬ БЫЛО ТРУДНО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08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ПОНРАВИЛОСЬ ВООБЩЕ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ТРУДНО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971600" y="1772816"/>
            <a:ext cx="776709" cy="709687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1043608" y="3212976"/>
            <a:ext cx="776709" cy="709687"/>
          </a:xfrm>
          <a:prstGeom prst="star4">
            <a:avLst>
              <a:gd name="adj" fmla="val 125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971600" y="4941168"/>
            <a:ext cx="776709" cy="70968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5364088" y="1772816"/>
            <a:ext cx="792088" cy="792088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5292080" y="3212976"/>
            <a:ext cx="792088" cy="792088"/>
          </a:xfrm>
          <a:prstGeom prst="smileyFace">
            <a:avLst>
              <a:gd name="adj" fmla="val 4653"/>
            </a:avLst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5364088" y="4941168"/>
            <a:ext cx="792088" cy="792088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928670"/>
            <a:ext cx="7859216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Определение </a:t>
            </a:r>
            <a:b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домашнего задания</a:t>
            </a:r>
            <a:b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4900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7239000" cy="4371752"/>
          </a:xfrm>
        </p:spPr>
        <p:txBody>
          <a:bodyPr/>
          <a:lstStyle/>
          <a:p>
            <a:pPr marL="1234440" lvl="3" indent="-45720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   № 1041, 1020</a:t>
            </a:r>
          </a:p>
          <a:p>
            <a:pPr marL="1234440" lvl="3" indent="-457200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34440" lvl="3" indent="-45720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 Индивидуальное задание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234440" lvl="3" indent="-457200">
              <a:buFont typeface="+mj-lt"/>
              <a:buAutoNum type="arabicPeriod"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34440" lvl="3" indent="-45720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Сочинить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сказку о дробях (увязать с темой «Масленица»);</a:t>
            </a:r>
          </a:p>
          <a:p>
            <a:pPr marL="1234440" lvl="3" indent="-45720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возникновения дробей</a:t>
            </a:r>
          </a:p>
          <a:p>
            <a:pPr marL="1234440" lvl="3" indent="-45720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желанию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индивидуальные задания на «импровизированных» блинах</a:t>
            </a:r>
          </a:p>
          <a:p>
            <a:endParaRPr lang="ru-RU" dirty="0"/>
          </a:p>
        </p:txBody>
      </p:sp>
      <p:pic>
        <p:nvPicPr>
          <p:cNvPr id="10" name="Рисунок 9" descr="C:\Users\123\Desktop\gadan-blin-a-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5143512"/>
            <a:ext cx="2020401" cy="14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512"/>
            <a:ext cx="9144000" cy="68595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571480"/>
            <a:ext cx="5929354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Первая станция</a:t>
            </a:r>
            <a:b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«Натуральные числа»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3857628"/>
            <a:ext cx="8780954" cy="1872208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числа называются натуральными?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Приведите примеры из жизни, где встречаются     </a:t>
            </a:r>
          </a:p>
          <a:p>
            <a:pPr lvl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натуральные числа?</a:t>
            </a:r>
          </a:p>
          <a:p>
            <a:pPr lvl="0" algn="l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28604"/>
            <a:ext cx="2560527" cy="1931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404664"/>
            <a:ext cx="6067653" cy="4262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59632" y="4869160"/>
            <a:ext cx="7632848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i="1" u="sng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Благодарю вас за урок!!!</a:t>
            </a:r>
            <a:br>
              <a:rPr lang="ru-RU" sz="4400" i="1" u="sng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u="sng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Всего вам доброго!!! </a:t>
            </a:r>
            <a:endParaRPr lang="ru-RU" sz="4400" i="1" u="sng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57166"/>
            <a:ext cx="6143668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Вторая станция</a:t>
            </a:r>
            <a:b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«Дробные числа»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158" y="2643182"/>
            <a:ext cx="8535322" cy="3024336"/>
          </a:xfrm>
          <a:noFill/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собой представляет дробное число?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обыкновенные дроби считаются правильными?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Почему? Приведите примеры.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обыкновенные дроби считаются неправильными?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Почему? Приведите примеры.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28604"/>
            <a:ext cx="2709906" cy="2044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500042"/>
            <a:ext cx="5643602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Третья станция</a:t>
            </a:r>
            <a:b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«Смешанные числа»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11560" y="2996952"/>
            <a:ext cx="8280920" cy="2376264"/>
          </a:xfrm>
        </p:spPr>
        <p:txBody>
          <a:bodyPr>
            <a:noAutofit/>
          </a:bodyPr>
          <a:lstStyle/>
          <a:p>
            <a:pPr lvl="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числа называются смешанными? Приведите    </a:t>
            </a:r>
          </a:p>
          <a:p>
            <a:pPr lvl="0"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примеры.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Представьте, если бы мы с вами были волшебниками.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же чудеса мы могли бы выполнить с данными   </a:t>
            </a:r>
          </a:p>
          <a:p>
            <a:pPr lvl="0"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числами?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28604"/>
            <a:ext cx="2709906" cy="2044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81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Масленичная неделя</a:t>
            </a:r>
            <a:b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«Лакомка»</a:t>
            </a:r>
            <a:endParaRPr lang="ru-RU" sz="49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C:\Users\123\Desktop\masl-h-01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2276872"/>
            <a:ext cx="6048672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512"/>
            <a:ext cx="9144000" cy="68595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357166"/>
            <a:ext cx="5266928" cy="732696"/>
          </a:xfrm>
        </p:spPr>
        <p:txBody>
          <a:bodyPr>
            <a:normAutofit/>
          </a:bodyPr>
          <a:lstStyle/>
          <a:p>
            <a:pPr algn="ctr"/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Задания-сладости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064896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1065718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8/15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+ 4/15 =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9/20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3/20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5/12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+ 5/12 =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12/19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+ 7/19 =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endParaRPr lang="ru-RU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41300" algn="ctr">
                        <a:lnSpc>
                          <a:spcPts val="1610"/>
                        </a:lnSpc>
                        <a:spcAft>
                          <a:spcPts val="0"/>
                        </a:spcAft>
                        <a:tabLst>
                          <a:tab pos="192405" algn="l"/>
                        </a:tabLs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11/11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+ 11/11 =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123\Desktop\masl-h-01.gif"/>
          <p:cNvPicPr/>
          <p:nvPr/>
        </p:nvPicPr>
        <p:blipFill>
          <a:blip r:embed="rId3" cstate="email">
            <a:clrChange>
              <a:clrFrom>
                <a:srgbClr val="FFCC99"/>
              </a:clrFrom>
              <a:clrTo>
                <a:srgbClr val="FFCC99">
                  <a:alpha val="0"/>
                </a:srgbClr>
              </a:clrTo>
            </a:clrChange>
          </a:blip>
          <a:srcRect l="69136" t="50330"/>
          <a:stretch>
            <a:fillRect/>
          </a:stretch>
        </p:blipFill>
        <p:spPr bwMode="auto">
          <a:xfrm>
            <a:off x="7596336" y="188640"/>
            <a:ext cx="136815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123\Desktop\gadanie-na-blinah-0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340768"/>
            <a:ext cx="1200269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23\Desktop\gadanie-na-blinah-0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2348880"/>
            <a:ext cx="1209675" cy="80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123\Desktop\pb-sl-kare-00-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429000"/>
            <a:ext cx="11304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23\Desktop\gadan-blin-a-05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224" y="4509120"/>
            <a:ext cx="1177478" cy="83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123\Desktop\gadan-blin-a-02a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5517232"/>
            <a:ext cx="1359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362200" y="304800"/>
          <a:ext cx="4572000" cy="2760663"/>
        </p:xfrm>
        <a:graphic>
          <a:graphicData uri="http://schemas.openxmlformats.org/presentationml/2006/ole">
            <p:oleObj spid="_x0000_s6146" name="Фотография Photo Editor" r:id="rId5" imgW="3333333" imgH="2285714" progId="">
              <p:embed/>
            </p:oleObj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1520" y="3356992"/>
            <a:ext cx="8568952" cy="280831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— исконно русский праздник, известный еще с языческих времен.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— это гимн солнцу, символом которого выступают круглые и румяные блины.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Это радость шумных гуляний и веселых пиров.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Это — встреча долгожданной весны.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-285776"/>
            <a:ext cx="5286412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Дни</a:t>
            </a:r>
            <a:b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Масленичной недели</a:t>
            </a:r>
            <a:br>
              <a:rPr lang="ru-RU" sz="49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49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4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8424936" cy="460851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 ВСТРЕЧА</a:t>
            </a: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ЗАИГРЫШ</a:t>
            </a: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 - ЛАКОМКА</a:t>
            </a: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РАЗГУЛ,ПЕРЕЛОМ, ШИРОКИЙ ЧЕТВЕРГ</a:t>
            </a: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ТЕЩИНЫ ВЕЧЕРА</a:t>
            </a: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ЗОЛОВКИНЫ ПОСИДЕЛКИ</a:t>
            </a: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ВОСКРЕСЕНЬЕ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ПРОВОДЫ, ЦЕЛОВАЛЬНИК, ПРОЩЕННЫЙ ДЕНЬ</a:t>
            </a:r>
          </a:p>
          <a:p>
            <a:endParaRPr lang="ru-RU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508104" y="476672"/>
          <a:ext cx="3380829" cy="2382624"/>
        </p:xfrm>
        <a:graphic>
          <a:graphicData uri="http://schemas.openxmlformats.org/presentationml/2006/ole">
            <p:oleObj spid="_x0000_s9218" name="Фотография Photo Editor" r:id="rId5" imgW="3333333" imgH="211484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шаблоны презентаций\Школьные фоны\Новая папка (2)\1 фон (3)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6419056" cy="732696"/>
          </a:xfrm>
        </p:spPr>
        <p:txBody>
          <a:bodyPr>
            <a:noAutofit/>
          </a:bodyPr>
          <a:lstStyle/>
          <a:p>
            <a:pPr algn="ctr"/>
            <a:r>
              <a:rPr lang="ru-RU" sz="4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Сладостные решения</a:t>
            </a:r>
            <a:endParaRPr lang="ru-RU" sz="44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064896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1065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13/20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– 7/20 =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101/200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– 51/200 =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3/15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– 1/15 = 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8/90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– 2/90 =</a:t>
                      </a:r>
                      <a:endParaRPr lang="ru-RU" sz="2400" b="1" dirty="0">
                        <a:solidFill>
                          <a:srgbClr val="000000"/>
                        </a:solidFill>
                        <a:latin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5718">
                <a:tc gridSpan="2">
                  <a:txBody>
                    <a:bodyPr/>
                    <a:lstStyle/>
                    <a:p>
                      <a:pPr lvl="0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</a:t>
                      </a:r>
                      <a:r>
                        <a:rPr kumimoji="0" lang="ru-RU" sz="2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Кто может уже сформулировать правило вычитания дробей с одинаковыми  знаменателями?</a:t>
                      </a:r>
                      <a:endParaRPr kumimoji="0" lang="ru-RU" sz="240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123\Desktop\masl-h-01.gif"/>
          <p:cNvPicPr/>
          <p:nvPr/>
        </p:nvPicPr>
        <p:blipFill>
          <a:blip r:embed="rId3" cstate="email">
            <a:clrChange>
              <a:clrFrom>
                <a:srgbClr val="FFCC99"/>
              </a:clrFrom>
              <a:clrTo>
                <a:srgbClr val="FFCC99">
                  <a:alpha val="0"/>
                </a:srgbClr>
              </a:clrTo>
            </a:clrChange>
          </a:blip>
          <a:srcRect l="69136" t="50330"/>
          <a:stretch>
            <a:fillRect/>
          </a:stretch>
        </p:blipFill>
        <p:spPr bwMode="auto">
          <a:xfrm>
            <a:off x="7596336" y="188640"/>
            <a:ext cx="1368152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C:\Users\123\Desktop\gadanie-na-blinah-0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340768"/>
            <a:ext cx="854923" cy="7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123\Desktop\gadan-blin-a-0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2420888"/>
            <a:ext cx="1153795" cy="79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123\Desktop\gadanie-na-blinah-0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 flipV="1">
            <a:off x="4427984" y="3429000"/>
            <a:ext cx="1224136" cy="82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123\Desktop\gadan-blin-a-03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216" y="450912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230</TotalTime>
  <Words>407</Words>
  <Application>Microsoft Office PowerPoint</Application>
  <PresentationFormat>Экран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Изящная</vt:lpstr>
      <vt:lpstr>Фотография Photo Editor</vt:lpstr>
      <vt:lpstr> Сложение и вычитание  дробей с одинаковыми знаменателями </vt:lpstr>
      <vt:lpstr>     Первая станция «Натуральные числа»</vt:lpstr>
      <vt:lpstr>     Вторая станция «Дробные числа»</vt:lpstr>
      <vt:lpstr>    Третья станция   «Смешанные числа»</vt:lpstr>
      <vt:lpstr>    Масленичная неделя «Лакомка»</vt:lpstr>
      <vt:lpstr>Задания-сладости</vt:lpstr>
      <vt:lpstr>Слайд 7</vt:lpstr>
      <vt:lpstr>    Дни  Масленичной недели  </vt:lpstr>
      <vt:lpstr>Сладостные решения</vt:lpstr>
      <vt:lpstr> Сложение и вычитание  дробей с одинаковыми знаменателями </vt:lpstr>
      <vt:lpstr>Работа «на скорость»</vt:lpstr>
      <vt:lpstr>Работа в парах «Карточки»</vt:lpstr>
      <vt:lpstr>Самый внимательный !</vt:lpstr>
      <vt:lpstr> </vt:lpstr>
      <vt:lpstr>Обсудим  вместе!!!</vt:lpstr>
      <vt:lpstr>Проверь себя</vt:lpstr>
      <vt:lpstr>     Самостоятельная работа в группах  «на скорость и правильность» выполнения  Учитель - консультант</vt:lpstr>
      <vt:lpstr>    Рефлексия</vt:lpstr>
      <vt:lpstr> Определение  домашнего задания </vt:lpstr>
      <vt:lpstr>Благодарю вас за урок!!! Всего вам доброго!!!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29</cp:revision>
  <dcterms:modified xsi:type="dcterms:W3CDTF">2013-03-06T12:27:46Z</dcterms:modified>
</cp:coreProperties>
</file>