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96" r:id="rId2"/>
    <p:sldId id="297" r:id="rId3"/>
    <p:sldId id="299" r:id="rId4"/>
    <p:sldId id="278" r:id="rId5"/>
    <p:sldId id="279" r:id="rId6"/>
    <p:sldId id="280" r:id="rId7"/>
    <p:sldId id="281" r:id="rId8"/>
    <p:sldId id="282" r:id="rId9"/>
    <p:sldId id="284" r:id="rId10"/>
    <p:sldId id="288" r:id="rId11"/>
    <p:sldId id="289" r:id="rId12"/>
    <p:sldId id="290" r:id="rId13"/>
    <p:sldId id="291" r:id="rId14"/>
    <p:sldId id="270" r:id="rId15"/>
    <p:sldId id="271" r:id="rId16"/>
    <p:sldId id="272" r:id="rId17"/>
    <p:sldId id="302" r:id="rId18"/>
    <p:sldId id="257" r:id="rId19"/>
    <p:sldId id="275" r:id="rId20"/>
    <p:sldId id="276" r:id="rId21"/>
    <p:sldId id="277" r:id="rId22"/>
    <p:sldId id="261" r:id="rId23"/>
    <p:sldId id="274" r:id="rId24"/>
    <p:sldId id="303" r:id="rId25"/>
    <p:sldId id="30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3712" autoAdjust="0"/>
  </p:normalViewPr>
  <p:slideViewPr>
    <p:cSldViewPr>
      <p:cViewPr varScale="1">
        <p:scale>
          <a:sx n="53" d="100"/>
          <a:sy n="53" d="100"/>
        </p:scale>
        <p:origin x="-18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1788-5F72-498B-AF8F-4D370D271E07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1AA1-2B75-4E68-9227-8A5B8E661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88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9B75D-BFAA-4E5F-8C10-7445049A0FC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4A71B-592C-4523-9E9B-28EDD866B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9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A71B-592C-4523-9E9B-28EDD866B75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9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A71B-592C-4523-9E9B-28EDD866B75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5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A71B-592C-4523-9E9B-28EDD866B75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56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A71B-592C-4523-9E9B-28EDD866B75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8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3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5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8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9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6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5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5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0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4E6B-6DFE-41A5-B6C2-C73B5DD555B8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6059-20D6-4B91-8338-0C118BBF3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76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840" y="1340768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/>
              <a:t>Любовь к русскому </a:t>
            </a:r>
            <a:r>
              <a:rPr lang="ru-RU" sz="4000" i="1" dirty="0" smtClean="0"/>
              <a:t>языку  одна </a:t>
            </a:r>
            <a:r>
              <a:rPr lang="ru-RU" sz="4000" i="1" dirty="0"/>
              <a:t>из неотъемлемых частей того </a:t>
            </a:r>
            <a:r>
              <a:rPr lang="ru-RU" sz="4000" i="1" dirty="0" smtClean="0"/>
              <a:t>чувства   </a:t>
            </a:r>
            <a:r>
              <a:rPr lang="ru-RU" sz="4000" i="1" dirty="0"/>
              <a:t>которое мы </a:t>
            </a:r>
            <a:r>
              <a:rPr lang="ru-RU" sz="4000" i="1" dirty="0" smtClean="0"/>
              <a:t>называем </a:t>
            </a:r>
            <a:r>
              <a:rPr lang="ru-RU" sz="4000" i="1" dirty="0"/>
              <a:t>любовью к родной земле.</a:t>
            </a:r>
          </a:p>
          <a:p>
            <a:pPr algn="r"/>
            <a:r>
              <a:rPr lang="ru-RU" sz="4000" i="1" dirty="0"/>
              <a:t>К. Г. Паустовский</a:t>
            </a:r>
          </a:p>
        </p:txBody>
      </p:sp>
    </p:spTree>
    <p:extLst>
      <p:ext uri="{BB962C8B-B14F-4D97-AF65-F5344CB8AC3E}">
        <p14:creationId xmlns:p14="http://schemas.microsoft.com/office/powerpoint/2010/main" val="29662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352928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Укажите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неверное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утверждение:</a:t>
            </a:r>
            <a:endParaRPr lang="ru-RU" sz="3600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придаточное предложение присоединяется к главному с помощью союзов и союзных слов;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по смыслу придаточное поясняет только все главное предложение;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вопрос помогает выяснить значение придаточного.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05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 каком предложении </a:t>
            </a:r>
            <a:r>
              <a:rPr lang="ru-RU" sz="3600" b="1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что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является </a:t>
            </a:r>
            <a:r>
              <a:rPr lang="ru-RU" sz="3600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союзным словом?</a:t>
            </a:r>
            <a:endParaRPr lang="ru-RU" sz="3600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Вспомни песни, что пел соловей.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Таня говорит, что трава по ночам растет.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Спасибо, что не забываете старика.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851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4.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 каком предложении </a:t>
            </a:r>
            <a:r>
              <a:rPr lang="ru-RU" sz="3600" b="1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когда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является </a:t>
            </a:r>
            <a:r>
              <a:rPr lang="ru-RU" sz="3600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союзным словом?</a:t>
            </a:r>
            <a:endParaRPr lang="ru-RU" sz="3600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Когда труд – удовольствие, жизнь хороша.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Когда в товарищах согласья нет, на лад их дело не пойдет.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Я сделаю это тогда, когда начнется праздник.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779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5"/>
            <a:ext cx="8136904" cy="5785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5.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Найдите предложение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речевой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ошибкой:</a:t>
            </a:r>
            <a:endParaRPr lang="ru-RU" sz="3600" b="1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Я учусь в школе, во дворе которого находится стадион.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Утро, когда начинается этот рассказ, наступило пасмурное, но тихое.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Поднявшись на небольшой холмик, откуда начинается узкая, едва заметная лесная тропинка, он оглянулся.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705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11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628800"/>
            <a:ext cx="864096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ea typeface="Calibri"/>
                <a:cs typeface="Times New Roman"/>
              </a:rPr>
              <a:t>Язык становится могучим и гибким орудием, если им пользуются умело. Ведь любое орудие приносит наибольшую пользу в руках того, кто знает его секреты, владеет им как  мастер</a:t>
            </a:r>
            <a:r>
              <a:rPr lang="ru-RU" sz="3200" i="1" dirty="0" smtClean="0">
                <a:ea typeface="Calibri"/>
                <a:cs typeface="Times New Roman"/>
              </a:rPr>
              <a:t>.</a:t>
            </a:r>
            <a:endParaRPr lang="ru-RU" sz="3200" dirty="0">
              <a:ea typeface="Calibri"/>
              <a:cs typeface="Times New Roman"/>
            </a:endParaRPr>
          </a:p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3200" i="1" dirty="0">
                <a:ea typeface="Calibri"/>
                <a:cs typeface="Times New Roman"/>
              </a:rPr>
              <a:t>И. Б. Голуб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68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722746" y="5168632"/>
            <a:ext cx="910953" cy="770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314600" y="27346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6409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prstClr val="black"/>
                </a:solidFill>
                <a:ea typeface="Calibri"/>
                <a:cs typeface="Times New Roman"/>
              </a:rPr>
              <a:t>Язык становится могучим и </a:t>
            </a:r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гибким</a:t>
            </a:r>
          </a:p>
          <a:p>
            <a:r>
              <a:rPr lang="ru-RU" sz="1000" i="1" dirty="0" smtClean="0">
                <a:solidFill>
                  <a:prstClr val="black"/>
                </a:solidFill>
                <a:ea typeface="Calibri"/>
                <a:cs typeface="Times New Roman"/>
              </a:rPr>
              <a:t>______________      _____________________________________</a:t>
            </a:r>
          </a:p>
          <a:p>
            <a:r>
              <a:rPr lang="ru-RU" sz="10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______________________________________</a:t>
            </a:r>
            <a:endParaRPr lang="ru-RU" sz="10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/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</a:t>
            </a:r>
            <a:r>
              <a:rPr lang="ru-RU" i="1" dirty="0" smtClean="0">
                <a:solidFill>
                  <a:prstClr val="black"/>
                </a:solidFill>
                <a:ea typeface="Calibri"/>
                <a:cs typeface="Times New Roman"/>
              </a:rPr>
              <a:t>союз </a:t>
            </a:r>
          </a:p>
          <a:p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орудием, если им пользуются умело.</a:t>
            </a:r>
            <a:endParaRPr lang="ru-RU" sz="800" dirty="0" smtClean="0"/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_________________________________                                                                                       ______________________________________________</a:t>
            </a: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_________________________________                                                                                      _______________________________________________</a:t>
            </a:r>
          </a:p>
          <a:p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  <a:r>
              <a:rPr lang="ru-RU" i="1" dirty="0" smtClean="0">
                <a:solidFill>
                  <a:prstClr val="black"/>
                </a:solidFill>
                <a:ea typeface="Calibri"/>
                <a:cs typeface="Times New Roman"/>
              </a:rPr>
              <a:t>при каком условии?</a:t>
            </a:r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4800" dirty="0" smtClean="0">
                <a:solidFill>
                  <a:prstClr val="black"/>
                </a:solidFill>
                <a:ea typeface="Calibri"/>
                <a:cs typeface="Times New Roman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r>
              <a:rPr lang="en-US" sz="4800" dirty="0" smtClean="0">
                <a:solidFill>
                  <a:prstClr val="black"/>
                </a:solidFill>
                <a:ea typeface="Calibri"/>
                <a:cs typeface="Times New Roman"/>
              </a:rPr>
              <a:t>]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48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если		</a:t>
            </a:r>
            <a:r>
              <a:rPr lang="ru-RU" sz="48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619672" y="4437112"/>
            <a:ext cx="2088231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067128" y="10441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771800" y="5373216"/>
            <a:ext cx="720080" cy="745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35292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prstClr val="black"/>
                </a:solidFill>
                <a:ea typeface="Calibri"/>
                <a:cs typeface="Times New Roman"/>
              </a:rPr>
              <a:t>Ведь любое орудие приносит </a:t>
            </a:r>
            <a:endParaRPr lang="ru-RU" sz="36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                                                                 ___________________________     ______________________________________</a:t>
            </a:r>
          </a:p>
          <a:p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                                                                                                                                   ______________________________________</a:t>
            </a:r>
          </a:p>
          <a:p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наибольшую </a:t>
            </a:r>
            <a:r>
              <a:rPr lang="ru-RU" sz="3600" i="1" dirty="0">
                <a:solidFill>
                  <a:prstClr val="black"/>
                </a:solidFill>
                <a:ea typeface="Calibri"/>
                <a:cs typeface="Times New Roman"/>
              </a:rPr>
              <a:t>пользу в руках того, </a:t>
            </a:r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кто</a:t>
            </a: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                                                                             _________________________                                                                                                                                 _________________</a:t>
            </a:r>
          </a:p>
          <a:p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                                                                               _________________________</a:t>
            </a:r>
          </a:p>
          <a:p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 знает его секреты, владеет им как</a:t>
            </a: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__________________________			                       ________________________________	</a:t>
            </a:r>
            <a:endParaRPr lang="ru-RU" sz="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__________________________		</a:t>
            </a:r>
            <a:r>
              <a:rPr lang="ru-RU" sz="800" i="1" smtClean="0">
                <a:solidFill>
                  <a:prstClr val="black"/>
                </a:solidFill>
                <a:ea typeface="Calibri"/>
                <a:cs typeface="Times New Roman"/>
              </a:rPr>
              <a:t>	                       ________________________________</a:t>
            </a:r>
            <a:r>
              <a:rPr lang="ru-RU" sz="800" i="1" dirty="0" smtClean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sz="3600" i="1" dirty="0" smtClean="0">
                <a:solidFill>
                  <a:prstClr val="black"/>
                </a:solidFill>
                <a:ea typeface="Calibri"/>
                <a:cs typeface="Times New Roman"/>
              </a:rPr>
              <a:t>  мастер. </a:t>
            </a:r>
          </a:p>
          <a:p>
            <a:endParaRPr lang="ru-RU" sz="3600" i="1" dirty="0">
              <a:solidFill>
                <a:prstClr val="black"/>
              </a:solidFill>
              <a:cs typeface="Times New Roman"/>
            </a:endParaRPr>
          </a:p>
          <a:p>
            <a:endParaRPr lang="ru-RU" sz="3600" i="1" dirty="0" smtClean="0">
              <a:solidFill>
                <a:prstClr val="black"/>
              </a:solidFill>
              <a:cs typeface="Times New Roman"/>
            </a:endParaRPr>
          </a:p>
          <a:p>
            <a:pPr lvl="0"/>
            <a:r>
              <a:rPr lang="ru-RU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кого?</a:t>
            </a:r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/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4800" dirty="0">
                <a:solidFill>
                  <a:prstClr val="black"/>
                </a:solidFill>
                <a:ea typeface="Calibri"/>
                <a:cs typeface="Times New Roman"/>
              </a:rPr>
              <a:t>[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r>
              <a:rPr lang="en-US" sz="4800" dirty="0">
                <a:solidFill>
                  <a:prstClr val="black"/>
                </a:solidFill>
                <a:ea typeface="Calibri"/>
                <a:cs typeface="Times New Roman"/>
              </a:rPr>
              <a:t>]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48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кто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endParaRPr lang="ru-RU" sz="3600" i="1" dirty="0">
              <a:solidFill>
                <a:prstClr val="black"/>
              </a:solidFill>
              <a:cs typeface="Times New Roman"/>
            </a:endParaRPr>
          </a:p>
          <a:p>
            <a:endParaRPr lang="ru-RU" sz="36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619672" y="4797152"/>
            <a:ext cx="208823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СПП.</a:t>
            </a:r>
            <a:br>
              <a:rPr lang="ru-RU" sz="6600" b="1" dirty="0" smtClean="0">
                <a:solidFill>
                  <a:srgbClr val="FF0066"/>
                </a:solidFill>
              </a:rPr>
            </a:br>
            <a:r>
              <a:rPr lang="ru-RU" sz="6600" b="1" dirty="0" smtClean="0">
                <a:solidFill>
                  <a:srgbClr val="FF0066"/>
                </a:solidFill>
              </a:rPr>
              <a:t>Типы придаточных  предложений</a:t>
            </a:r>
            <a:endParaRPr lang="ru-RU" sz="6600" b="1" dirty="0">
              <a:solidFill>
                <a:srgbClr val="FF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0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4963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u="sng" dirty="0">
                <a:solidFill>
                  <a:srgbClr val="FF0066"/>
                </a:solidFill>
                <a:effectLst/>
              </a:rPr>
              <a:t>Алгоритм рассуждения при определении вида придаточного предложения</a:t>
            </a:r>
            <a:r>
              <a:rPr lang="ru-RU" sz="3200" i="1" u="sng" dirty="0">
                <a:solidFill>
                  <a:srgbClr val="FF0066"/>
                </a:solidFill>
                <a:effectLst/>
              </a:rPr>
              <a:t> </a:t>
            </a:r>
            <a:r>
              <a:rPr lang="ru-RU" sz="3200" b="0" i="1" u="sng" dirty="0">
                <a:solidFill>
                  <a:srgbClr val="FF0066"/>
                </a:solidFill>
                <a:effectLst/>
              </a:rPr>
              <a:t>:</a:t>
            </a:r>
            <a:br>
              <a:rPr lang="ru-RU" sz="3200" b="0" i="1" u="sng" dirty="0">
                <a:solidFill>
                  <a:srgbClr val="FF0066"/>
                </a:solidFill>
                <a:effectLst/>
              </a:rPr>
            </a:br>
            <a:endParaRPr lang="ru-RU" sz="3200" b="0" i="1" u="sng" dirty="0">
              <a:solidFill>
                <a:srgbClr val="FF0066"/>
              </a:solidFill>
              <a:effectLst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79388" y="973138"/>
            <a:ext cx="8964612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20663">
              <a:lnSpc>
                <a:spcPct val="110000"/>
              </a:lnSpc>
            </a:pPr>
            <a:r>
              <a:rPr lang="ru-RU" sz="3200" b="1" dirty="0"/>
              <a:t>1)  найти </a:t>
            </a:r>
            <a:r>
              <a:rPr lang="ru-RU" sz="3200" b="1" dirty="0">
                <a:solidFill>
                  <a:srgbClr val="FF0066"/>
                </a:solidFill>
              </a:rPr>
              <a:t>грамматические основы</a:t>
            </a:r>
            <a:r>
              <a:rPr lang="ru-RU" sz="3200" b="1" dirty="0"/>
              <a:t>,</a:t>
            </a:r>
          </a:p>
          <a:p>
            <a:pPr indent="220663">
              <a:lnSpc>
                <a:spcPct val="110000"/>
              </a:lnSpc>
            </a:pPr>
            <a:r>
              <a:rPr lang="ru-RU" sz="3200" b="1" dirty="0"/>
              <a:t>2)  установить смысловые отношения между частями сложного предложения, определить </a:t>
            </a:r>
            <a:r>
              <a:rPr lang="ru-RU" sz="3200" b="1" dirty="0">
                <a:solidFill>
                  <a:srgbClr val="FF0066"/>
                </a:solidFill>
              </a:rPr>
              <a:t>главное и придаточное</a:t>
            </a:r>
            <a:r>
              <a:rPr lang="ru-RU" sz="3200" b="1" dirty="0"/>
              <a:t> предложения,</a:t>
            </a:r>
          </a:p>
          <a:p>
            <a:pPr indent="220663">
              <a:lnSpc>
                <a:spcPct val="110000"/>
              </a:lnSpc>
            </a:pPr>
            <a:r>
              <a:rPr lang="ru-RU" sz="3200" b="1" dirty="0"/>
              <a:t>3)  поставить </a:t>
            </a:r>
            <a:r>
              <a:rPr lang="ru-RU" sz="3200" b="1" dirty="0">
                <a:solidFill>
                  <a:srgbClr val="FF0066"/>
                </a:solidFill>
              </a:rPr>
              <a:t>вопрос</a:t>
            </a:r>
            <a:r>
              <a:rPr lang="ru-RU" sz="3200" b="1" dirty="0"/>
              <a:t> от главного к придаточному,</a:t>
            </a:r>
          </a:p>
          <a:p>
            <a:pPr indent="220663">
              <a:lnSpc>
                <a:spcPct val="110000"/>
              </a:lnSpc>
            </a:pPr>
            <a:r>
              <a:rPr lang="ru-RU" sz="3200" b="1" dirty="0"/>
              <a:t>4)  найти </a:t>
            </a:r>
            <a:r>
              <a:rPr lang="ru-RU" sz="3200" b="1" dirty="0">
                <a:solidFill>
                  <a:srgbClr val="FF0066"/>
                </a:solidFill>
              </a:rPr>
              <a:t>союз</a:t>
            </a:r>
            <a:r>
              <a:rPr lang="ru-RU" sz="3200" b="1" dirty="0"/>
              <a:t> или </a:t>
            </a:r>
            <a:r>
              <a:rPr lang="ru-RU" sz="3200" b="1" dirty="0">
                <a:solidFill>
                  <a:srgbClr val="FF0066"/>
                </a:solidFill>
              </a:rPr>
              <a:t>союзное слово</a:t>
            </a:r>
            <a:r>
              <a:rPr lang="ru-RU" sz="3200" b="1" dirty="0"/>
              <a:t> в придаточном предложении,</a:t>
            </a:r>
          </a:p>
          <a:p>
            <a:pPr indent="220663">
              <a:lnSpc>
                <a:spcPct val="110000"/>
              </a:lnSpc>
            </a:pPr>
            <a:r>
              <a:rPr lang="ru-RU" sz="3200" b="1" dirty="0"/>
              <a:t>5)  по вопросу и союзу определить </a:t>
            </a:r>
            <a:r>
              <a:rPr lang="ru-RU" sz="3200" b="1" dirty="0">
                <a:solidFill>
                  <a:srgbClr val="FF0066"/>
                </a:solidFill>
              </a:rPr>
              <a:t>вид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66"/>
                </a:solidFill>
              </a:rPr>
              <a:t>придаточного</a:t>
            </a:r>
            <a:r>
              <a:rPr lang="ru-RU" sz="3200" b="1" dirty="0"/>
              <a:t>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40213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36886"/>
              </p:ext>
            </p:extLst>
          </p:nvPr>
        </p:nvGraphicFramePr>
        <p:xfrm>
          <a:off x="539552" y="332656"/>
          <a:ext cx="7859216" cy="6129317"/>
        </p:xfrm>
        <a:graphic>
          <a:graphicData uri="http://schemas.openxmlformats.org/drawingml/2006/table">
            <a:tbl>
              <a:tblPr/>
              <a:tblGrid>
                <a:gridCol w="7859216"/>
              </a:tblGrid>
              <a:tr h="78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Определительные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придаточные предложения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определяют существительное или местоимение в главной части предложения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отвечают на вопросы: какой? который? чей?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присоединяются союзами:      -   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присоединяются союзными словами: какой, который, чей, где, кто, что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 был полон свежести, которая бывает после грозы.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Местоименно-определительное придаточное: Кто ищет, тот всегда найдет.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67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95536" y="2124059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42493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Любовь к русскому языку </a:t>
            </a:r>
            <a:r>
              <a:rPr lang="ru-RU" sz="4000" dirty="0" smtClean="0">
                <a:solidFill>
                  <a:prstClr val="black"/>
                </a:solidFill>
              </a:rPr>
              <a:t>- </a:t>
            </a:r>
            <a:r>
              <a:rPr lang="ru-RU" sz="4000" dirty="0">
                <a:solidFill>
                  <a:prstClr val="black"/>
                </a:solidFill>
              </a:rPr>
              <a:t>одна из </a:t>
            </a:r>
            <a:endParaRPr lang="ru-RU" sz="4000" dirty="0" smtClean="0">
              <a:solidFill>
                <a:prstClr val="black"/>
              </a:solidFill>
            </a:endParaRPr>
          </a:p>
          <a:p>
            <a:pPr lvl="0"/>
            <a:r>
              <a:rPr lang="ru-RU" sz="800" dirty="0" smtClean="0">
                <a:solidFill>
                  <a:prstClr val="black"/>
                </a:solidFill>
              </a:rPr>
              <a:t>_______________________________                                                                                                                                                                                                   _________________________________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 </a:t>
            </a:r>
            <a:r>
              <a:rPr lang="ru-RU" sz="8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_________________________________</a:t>
            </a:r>
            <a:endParaRPr lang="ru-RU" sz="800" dirty="0">
              <a:solidFill>
                <a:prstClr val="black"/>
              </a:solidFill>
            </a:endParaRPr>
          </a:p>
          <a:p>
            <a:pPr lvl="0"/>
            <a:r>
              <a:rPr lang="ru-RU" sz="4000" dirty="0" smtClean="0">
                <a:solidFill>
                  <a:prstClr val="black"/>
                </a:solidFill>
              </a:rPr>
              <a:t>неотъемлемых </a:t>
            </a:r>
            <a:r>
              <a:rPr lang="ru-RU" sz="4000" dirty="0">
                <a:solidFill>
                  <a:prstClr val="black"/>
                </a:solidFill>
              </a:rPr>
              <a:t>частей того </a:t>
            </a:r>
            <a:r>
              <a:rPr lang="ru-RU" sz="4000" dirty="0" smtClean="0">
                <a:solidFill>
                  <a:prstClr val="black"/>
                </a:solidFill>
              </a:rPr>
              <a:t>чувства,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 </a:t>
            </a:r>
            <a:r>
              <a:rPr lang="ru-RU" sz="8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______________________________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 </a:t>
            </a:r>
            <a:r>
              <a:rPr lang="ru-RU" sz="8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______________________________</a:t>
            </a:r>
          </a:p>
          <a:p>
            <a:pPr lvl="0"/>
            <a:endParaRPr lang="ru-RU" sz="800" dirty="0" smtClean="0">
              <a:solidFill>
                <a:prstClr val="black"/>
              </a:solidFill>
            </a:endParaRPr>
          </a:p>
          <a:p>
            <a:pPr lvl="0"/>
            <a:r>
              <a:rPr lang="ru-RU" sz="4000" dirty="0" smtClean="0">
                <a:solidFill>
                  <a:prstClr val="black"/>
                </a:solidFill>
              </a:rPr>
              <a:t>которое </a:t>
            </a:r>
            <a:r>
              <a:rPr lang="ru-RU" sz="4000" dirty="0">
                <a:solidFill>
                  <a:prstClr val="black"/>
                </a:solidFill>
              </a:rPr>
              <a:t>мы называем любовью </a:t>
            </a:r>
            <a:r>
              <a:rPr lang="ru-RU" sz="4000" dirty="0" smtClean="0">
                <a:solidFill>
                  <a:prstClr val="black"/>
                </a:solidFill>
              </a:rPr>
              <a:t>к</a:t>
            </a:r>
          </a:p>
          <a:p>
            <a:pPr lvl="0"/>
            <a:r>
              <a:rPr lang="ru-RU" sz="800" dirty="0" smtClean="0">
                <a:solidFill>
                  <a:prstClr val="black"/>
                </a:solidFill>
              </a:rPr>
              <a:t>                                                                                    ____________          _________________________________________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 </a:t>
            </a:r>
            <a:r>
              <a:rPr lang="ru-RU" sz="8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___ _____________________________________</a:t>
            </a:r>
            <a:endParaRPr lang="ru-RU" sz="800" dirty="0">
              <a:solidFill>
                <a:prstClr val="black"/>
              </a:solidFill>
            </a:endParaRPr>
          </a:p>
          <a:p>
            <a:pPr lvl="0"/>
            <a:r>
              <a:rPr lang="ru-RU" sz="4000" dirty="0" smtClean="0">
                <a:solidFill>
                  <a:prstClr val="black"/>
                </a:solidFill>
              </a:rPr>
              <a:t> </a:t>
            </a:r>
            <a:r>
              <a:rPr lang="ru-RU" sz="4000" dirty="0">
                <a:solidFill>
                  <a:prstClr val="black"/>
                </a:solidFill>
              </a:rPr>
              <a:t>родной земле.</a:t>
            </a:r>
          </a:p>
          <a:p>
            <a:pPr lvl="0" algn="r"/>
            <a:r>
              <a:rPr lang="ru-RU" sz="4000" dirty="0">
                <a:solidFill>
                  <a:prstClr val="black"/>
                </a:solidFill>
              </a:rPr>
              <a:t>К. Г. </a:t>
            </a:r>
            <a:r>
              <a:rPr lang="ru-RU" sz="4000" dirty="0" smtClean="0">
                <a:solidFill>
                  <a:prstClr val="black"/>
                </a:solidFill>
              </a:rPr>
              <a:t>Паустовский</a:t>
            </a:r>
          </a:p>
          <a:p>
            <a:pPr lvl="0" algn="r"/>
            <a:endParaRPr lang="ru-RU" sz="4000" dirty="0" smtClean="0">
              <a:solidFill>
                <a:prstClr val="black"/>
              </a:solidFill>
            </a:endParaRPr>
          </a:p>
          <a:p>
            <a:pPr lvl="0"/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i="1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                кого</a:t>
            </a:r>
            <a:r>
              <a:rPr lang="ru-RU" i="1" dirty="0">
                <a:solidFill>
                  <a:prstClr val="black"/>
                </a:solidFill>
                <a:ea typeface="Calibri"/>
                <a:cs typeface="Times New Roman"/>
              </a:rPr>
              <a:t>?</a:t>
            </a:r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/>
            <a:r>
              <a:rPr lang="ru-RU" sz="800" i="1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ru-RU" sz="800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4800" dirty="0">
                <a:solidFill>
                  <a:prstClr val="black"/>
                </a:solidFill>
                <a:ea typeface="Calibri"/>
                <a:cs typeface="Times New Roman"/>
              </a:rPr>
              <a:t>[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r>
              <a:rPr lang="en-US" sz="4800" dirty="0">
                <a:solidFill>
                  <a:prstClr val="black"/>
                </a:solidFill>
                <a:ea typeface="Calibri"/>
                <a:cs typeface="Times New Roman"/>
              </a:rPr>
              <a:t>]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которое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		</a:t>
            </a: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ru-RU" sz="4000" dirty="0" smtClean="0">
              <a:solidFill>
                <a:prstClr val="black"/>
              </a:solidFill>
            </a:endParaRPr>
          </a:p>
          <a:p>
            <a:pPr lvl="0" algn="r"/>
            <a:endParaRPr lang="ru-RU" sz="4000" dirty="0" smtClean="0">
              <a:solidFill>
                <a:prstClr val="black"/>
              </a:solidFill>
            </a:endParaRPr>
          </a:p>
          <a:p>
            <a:pPr lvl="0" algn="r"/>
            <a:endParaRPr lang="ru-RU" dirty="0"/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835696" y="5229200"/>
            <a:ext cx="216024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85689"/>
              </p:ext>
            </p:extLst>
          </p:nvPr>
        </p:nvGraphicFramePr>
        <p:xfrm>
          <a:off x="755576" y="620688"/>
          <a:ext cx="7859216" cy="5554668"/>
        </p:xfrm>
        <a:graphic>
          <a:graphicData uri="http://schemas.openxmlformats.org/drawingml/2006/table">
            <a:tbl>
              <a:tblPr/>
              <a:tblGrid>
                <a:gridCol w="7859216"/>
              </a:tblGrid>
              <a:tr h="708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Изъяснительные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придаточные предложения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4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изъясняют, дополняют, поясняют слово со значением речи,  мысли, чувства, восприятия, находящееся в главной части предложения   (сказуемое)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отвечают на падежные вопросы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присоединяются союзами: что, чтобы, как будто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присоединяются союзными словами:   кто, что, чей,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отчего, почему, зачем,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как, где, когда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чувствуют, кто их любит.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6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30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32142"/>
              </p:ext>
            </p:extLst>
          </p:nvPr>
        </p:nvGraphicFramePr>
        <p:xfrm>
          <a:off x="755576" y="548680"/>
          <a:ext cx="7416824" cy="5943520"/>
        </p:xfrm>
        <a:graphic>
          <a:graphicData uri="http://schemas.openxmlformats.org/drawingml/2006/table">
            <a:tbl>
              <a:tblPr/>
              <a:tblGrid>
                <a:gridCol w="7416824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Обстоятельственные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придаточные предложения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обозначают место, время, цель, причину, условие,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уступку, сравнение, следствие, образ или способ действия, меру и степень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отвечают на вопросы обстоятельства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присоединяются союзами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придаточные места присоединяются союзными словами: где, куда, откуда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Иди, куда влечет тебя свободный ум. (Пушкин.)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2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71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11589"/>
              </p:ext>
            </p:extLst>
          </p:nvPr>
        </p:nvGraphicFramePr>
        <p:xfrm>
          <a:off x="683568" y="548680"/>
          <a:ext cx="7992888" cy="5525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035"/>
                <a:gridCol w="2288925"/>
                <a:gridCol w="1775480"/>
                <a:gridCol w="266644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Параметры для сравнения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Типы придаточных предложений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Определительные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Изъяснительные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Обстоятельственные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Значение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Определяют существительное или местоимение в главной части предложения.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Изъясняют, дополняют слово со значением речи, мысли, чувства, восприятия, находящееся в главной части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Обозначают время, место, образ и способ действия, следствие, причину, условие, цель, уступку, меру и степень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Вопросы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Определения (какой? который? чей?)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Падежные вопросы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Вопросы обстоятельств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Способ присоединения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Союзные слова (какой, который, чей, где, кто, что)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Союзные слова (кто, что, чей, отчего, почему, зачем, как, где, когда)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Союзные слова (для придаточных места: где, куда, откуда)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Союзы: 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Подчинительные союзы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Подчинительные союзы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5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620688"/>
            <a:ext cx="8424936" cy="515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i="1" dirty="0">
                <a:ea typeface="Calibri"/>
                <a:cs typeface="Times New Roman"/>
              </a:rPr>
              <a:t>Для оценки </a:t>
            </a:r>
            <a:r>
              <a:rPr lang="ru-RU" sz="3600" i="1" dirty="0" smtClean="0">
                <a:ea typeface="Calibri"/>
                <a:cs typeface="Times New Roman"/>
              </a:rPr>
              <a:t>произведения  </a:t>
            </a:r>
            <a:r>
              <a:rPr lang="ru-RU" sz="3600" i="1" dirty="0">
                <a:ea typeface="Calibri"/>
                <a:cs typeface="Times New Roman"/>
              </a:rPr>
              <a:t>недостаточно </a:t>
            </a:r>
            <a:r>
              <a:rPr lang="ru-RU" sz="3600" i="1" dirty="0" smtClean="0">
                <a:ea typeface="Calibri"/>
                <a:cs typeface="Times New Roman"/>
              </a:rPr>
              <a:t>внимательно прочитать его.</a:t>
            </a:r>
            <a:endParaRPr lang="ru-RU" sz="3600" i="1" dirty="0">
              <a:ea typeface="Calibri"/>
              <a:cs typeface="Times New Roman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i="1" dirty="0">
                <a:ea typeface="Calibri"/>
                <a:cs typeface="Times New Roman"/>
              </a:rPr>
              <a:t>Без знания эпохи не понять сказанного мастером.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i="1" dirty="0">
                <a:ea typeface="Calibri"/>
                <a:cs typeface="Times New Roman"/>
              </a:rPr>
              <a:t>Открывая </a:t>
            </a:r>
            <a:r>
              <a:rPr lang="ru-RU" sz="3600" i="1" dirty="0" smtClean="0">
                <a:ea typeface="Calibri"/>
                <a:cs typeface="Times New Roman"/>
              </a:rPr>
              <a:t>для себя смысл сказанного, </a:t>
            </a:r>
            <a:r>
              <a:rPr lang="ru-RU" sz="3600" i="1" dirty="0">
                <a:ea typeface="Calibri"/>
                <a:cs typeface="Times New Roman"/>
              </a:rPr>
              <a:t>надо </a:t>
            </a:r>
            <a:r>
              <a:rPr lang="ru-RU" sz="3600" i="1" dirty="0" smtClean="0">
                <a:ea typeface="Calibri"/>
                <a:cs typeface="Times New Roman"/>
              </a:rPr>
              <a:t>понять, с какой целью автор использует </a:t>
            </a:r>
            <a:r>
              <a:rPr lang="ru-RU" sz="3600" i="1" dirty="0">
                <a:ea typeface="Calibri"/>
                <a:cs typeface="Times New Roman"/>
              </a:rPr>
              <a:t>художественные приемы.</a:t>
            </a:r>
          </a:p>
        </p:txBody>
      </p:sp>
    </p:spTree>
    <p:extLst>
      <p:ext uri="{BB962C8B-B14F-4D97-AF65-F5344CB8AC3E}">
        <p14:creationId xmlns:p14="http://schemas.microsoft.com/office/powerpoint/2010/main" val="415462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40" y="1052736"/>
            <a:ext cx="83529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/>
              <a:t>Многие русские слова сами по себе излучают поэзию подобно тому, как камни излучают таинственный блеск.</a:t>
            </a:r>
          </a:p>
          <a:p>
            <a:pPr algn="r"/>
            <a:r>
              <a:rPr lang="ru-RU" sz="4400" i="1" dirty="0" smtClean="0"/>
              <a:t>К. Г. Паустовский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309453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44755"/>
            <a:ext cx="70519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Спасибо за работу !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26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12473"/>
              </p:ext>
            </p:extLst>
          </p:nvPr>
        </p:nvGraphicFramePr>
        <p:xfrm>
          <a:off x="395288" y="115888"/>
          <a:ext cx="8604250" cy="6644640"/>
        </p:xfrm>
        <a:graphic>
          <a:graphicData uri="http://schemas.openxmlformats.org/drawingml/2006/table">
            <a:tbl>
              <a:tblPr/>
              <a:tblGrid>
                <a:gridCol w="3960812"/>
                <a:gridCol w="4643438"/>
              </a:tblGrid>
              <a:tr h="649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Отличие 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союза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   союзного   слова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является членом предложения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является членом предложения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заменяется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союзом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заменяется знаменательной 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частью речи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 опустить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нельзя убрать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Укажите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верное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утверждение:</a:t>
            </a:r>
            <a:endParaRPr lang="ru-RU" sz="3600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Придаточное предложение может стоять после главного, в середине его или перед ним.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Придаточное предложение всегда стоит после главного предложения.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Придаточное предложение не может стоять в середине главного предложения.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352928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Укажите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неверное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утверждение:</a:t>
            </a:r>
            <a:endParaRPr lang="ru-RU" sz="3600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придаточное предложение присоединяется к главному с помощью союзов и союзных слов;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по смыслу придаточное поясняет только все главное предложение;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вопрос помогает выяснить значение придаточного.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94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 каком предложении </a:t>
            </a:r>
            <a:r>
              <a:rPr lang="ru-RU" sz="3600" b="1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что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является </a:t>
            </a:r>
            <a:r>
              <a:rPr lang="ru-RU" sz="3600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союзным словом?</a:t>
            </a:r>
            <a:endParaRPr lang="ru-RU" sz="3600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Вспомни песни, что пел соловей.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Таня говорит, что трава по ночам растет.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Спасибо, что не забываете старика.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86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4.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 каком предложении </a:t>
            </a:r>
            <a:r>
              <a:rPr lang="ru-RU" sz="3600" b="1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когда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является </a:t>
            </a:r>
            <a:r>
              <a:rPr lang="ru-RU" sz="3600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союзным словом?</a:t>
            </a:r>
            <a:endParaRPr lang="ru-RU" sz="3600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Когда труд – удовольствие, жизнь хороша.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Когда в товарищах согласья нет, на лад их дело не пойдет.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Я сделаю это тогда, когда начнется праздник.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8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5"/>
            <a:ext cx="8136904" cy="5785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5.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Найдите предложение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речевой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ошибкой:</a:t>
            </a:r>
            <a:endParaRPr lang="ru-RU" sz="3600" b="1" u="sng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а) Я учусь в школе, во дворе которого находится стадион.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б) Утро, когда начинается этот рассказ, наступило пасмурное, но тихое.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в) Поднявшись на небольшой холмик, откуда начинается узкая, едва заметная лесная тропинка, он оглянулся.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311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1.</a:t>
            </a:r>
            <a:r>
              <a:rPr lang="ru-RU" sz="36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Укажите </a:t>
            </a:r>
            <a:r>
              <a:rPr lang="ru-RU" sz="3600" b="1" i="1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верное</a:t>
            </a:r>
            <a:r>
              <a:rPr lang="ru-RU" sz="3600" i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 утверждение:</a:t>
            </a:r>
            <a:endParaRPr lang="ru-RU" sz="3600" dirty="0">
              <a:solidFill>
                <a:srgbClr val="FF0066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а) Придаточное предложение может стоять после главного, в середине его или перед ним.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б) Придаточное предложение всегда стоит после главного предложения.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в) Придаточное предложение не может стоять в середине главного предложения.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378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1065</Words>
  <Application>Microsoft Office PowerPoint</Application>
  <PresentationFormat>Экран (4:3)</PresentationFormat>
  <Paragraphs>173</Paragraphs>
  <Slides>25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СПП. Типы придаточных  предложений</vt:lpstr>
      <vt:lpstr>Алгоритм рассуждения при определении вида придаточного предложения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71</cp:revision>
  <dcterms:created xsi:type="dcterms:W3CDTF">2012-12-05T18:24:26Z</dcterms:created>
  <dcterms:modified xsi:type="dcterms:W3CDTF">2012-12-18T17:53:40Z</dcterms:modified>
</cp:coreProperties>
</file>