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801DC-6A48-44CE-A4AC-18897DC2232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5AE10-C392-4E84-95FB-D4DF17A4D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5AE10-C392-4E84-95FB-D4DF17A4D6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5AE10-C392-4E84-95FB-D4DF17A4D6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5AE10-C392-4E84-95FB-D4DF17A4D6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0D5D-D4F8-4293-B0E7-93A55CAB7417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265C-F263-485E-B9A7-5701B75DD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FF0000"/>
                </a:solidFill>
                <a:latin typeface="Monotype Corsiva" pitchFamily="66" charset="0"/>
              </a:rPr>
              <a:t>Иван Андреевич Крылов</a:t>
            </a:r>
            <a:br>
              <a:rPr lang="ru-RU" sz="5300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(1769 – 1844 г.г.)</a:t>
            </a:r>
            <a:endParaRPr lang="ru-RU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Picture 4" descr="kryl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48163"/>
            <a:ext cx="5000660" cy="4446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5200" y="642918"/>
            <a:ext cx="3911600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5720" y="500042"/>
            <a:ext cx="45005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Родился  будущий знаменитый писатель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февраля 1769 года в семье армейского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офицера. Семья была бедной, и Ваня не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 получить в детстве хорошего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Грамоте он учился в семье.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Когда Крылову было 10 лет, умер отец.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него ничего не осталось – ни денег,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 других ценностей, только сундучок с книгами.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Свою литературную деятельность Иван Андреевич начал как драматург. Им написано 13 пьес, они были опубликованы и поставлены в театре. Басни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рылов начал писать позже. Впервые они появились в печати в 1806 году, когда Крылову было 37 лет. Они сразу всем понравились, многих удивляло странное имя, которым они были подписаны: «Нави Волырк». Но если прочесть имя справа налево сразу всем всё будет понятно.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Rockwell" pitchFamily="18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Rockwell" pitchFamily="18" charset="0"/>
              </a:rPr>
              <a:t>1809</a:t>
            </a:r>
            <a:r>
              <a:rPr lang="ru-RU" dirty="0" smtClean="0">
                <a:solidFill>
                  <a:srgbClr val="FF0000"/>
                </a:solidFill>
                <a:latin typeface="Rockwell" pitchFamily="18" charset="0"/>
              </a:rPr>
              <a:t> году</a:t>
            </a:r>
            <a:r>
              <a:rPr lang="ru-RU" i="1" dirty="0" smtClean="0">
                <a:latin typeface="Rockwell" pitchFamily="18" charset="0"/>
              </a:rPr>
              <a:t> </a:t>
            </a:r>
            <a:r>
              <a:rPr lang="ru-RU" dirty="0" smtClean="0">
                <a:latin typeface="Rockwell" pitchFamily="18" charset="0"/>
              </a:rPr>
              <a:t>опубликована </a:t>
            </a:r>
            <a:r>
              <a:rPr lang="ru-RU" u="sng" dirty="0" smtClean="0">
                <a:latin typeface="Rockwell" pitchFamily="18" charset="0"/>
              </a:rPr>
              <a:t>первая</a:t>
            </a:r>
            <a:r>
              <a:rPr lang="ru-RU" dirty="0" smtClean="0">
                <a:latin typeface="Rockwell" pitchFamily="18" charset="0"/>
              </a:rPr>
              <a:t> </a:t>
            </a:r>
            <a:r>
              <a:rPr lang="ru-RU" u="sng" dirty="0" smtClean="0">
                <a:latin typeface="Rockwell" pitchFamily="18" charset="0"/>
              </a:rPr>
              <a:t>книга басен</a:t>
            </a:r>
            <a:r>
              <a:rPr lang="ru-RU" dirty="0" smtClean="0">
                <a:latin typeface="Rockwell" pitchFamily="18" charset="0"/>
              </a:rPr>
              <a:t>.</a:t>
            </a:r>
            <a:r>
              <a:rPr lang="ru-RU" b="1" dirty="0" smtClean="0">
                <a:latin typeface="Rockwell" pitchFamily="18" charset="0"/>
              </a:rPr>
              <a:t> </a:t>
            </a:r>
            <a:br>
              <a:rPr lang="ru-RU" b="1" dirty="0" smtClean="0">
                <a:latin typeface="Rockwell" pitchFamily="18" charset="0"/>
              </a:rPr>
            </a:br>
            <a:endParaRPr lang="ru-RU" dirty="0"/>
          </a:p>
        </p:txBody>
      </p:sp>
      <p:pic>
        <p:nvPicPr>
          <p:cNvPr id="4" name="Picture 4" descr="krilov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5188" y="1928802"/>
            <a:ext cx="7420150" cy="4197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pPr algn="ctr"/>
            <a:r>
              <a:rPr lang="ru-RU" b="1" u="sng" dirty="0">
                <a:latin typeface="Rockwell" pitchFamily="18" charset="0"/>
              </a:rPr>
              <a:t>Награждения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600201"/>
            <a:ext cx="4686328" cy="411481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dirty="0"/>
              <a:t>  </a:t>
            </a:r>
            <a:endParaRPr lang="ru-RU" dirty="0" smtClean="0"/>
          </a:p>
          <a:p>
            <a:pPr algn="ctr"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Rockwell" pitchFamily="18" charset="0"/>
              </a:rPr>
              <a:t>27 </a:t>
            </a:r>
            <a:r>
              <a:rPr lang="ru-RU" sz="1800" b="1" dirty="0">
                <a:solidFill>
                  <a:srgbClr val="FF0000"/>
                </a:solidFill>
                <a:latin typeface="Rockwell" pitchFamily="18" charset="0"/>
              </a:rPr>
              <a:t>марта 1820 года</a:t>
            </a:r>
            <a:r>
              <a:rPr lang="ru-RU" sz="1800" b="1" dirty="0">
                <a:latin typeface="Rockwell" pitchFamily="18" charset="0"/>
              </a:rPr>
              <a:t> </a:t>
            </a:r>
            <a:r>
              <a:rPr lang="ru-RU" sz="2000" dirty="0"/>
              <a:t>Крылову вручен </a:t>
            </a:r>
            <a:r>
              <a:rPr lang="ru-RU" sz="2000" b="1" i="1" dirty="0">
                <a:latin typeface="Rockwell" pitchFamily="18" charset="0"/>
              </a:rPr>
              <a:t>орден 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i="1" dirty="0">
                <a:latin typeface="Rockwell" pitchFamily="18" charset="0"/>
              </a:rPr>
              <a:t>   святого Владимира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i="1" dirty="0">
                <a:latin typeface="Rockwell" pitchFamily="18" charset="0"/>
              </a:rPr>
              <a:t>   4-й степени. </a:t>
            </a:r>
            <a:endParaRPr lang="ru-RU" sz="2000" b="1" i="1" dirty="0" smtClean="0">
              <a:latin typeface="Rockwell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 smtClean="0">
              <a:latin typeface="Rockwell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1800" b="1" i="1" dirty="0">
              <a:latin typeface="Rockwell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1800" dirty="0">
                <a:latin typeface="Rockwell" pitchFamily="18" charset="0"/>
              </a:rPr>
              <a:t> </a:t>
            </a:r>
            <a:r>
              <a:rPr lang="ru-RU" sz="1800" b="1" dirty="0" smtClean="0">
                <a:solidFill>
                  <a:srgbClr val="FF0000"/>
                </a:solidFill>
                <a:latin typeface="Rockwell" pitchFamily="18" charset="0"/>
              </a:rPr>
              <a:t>12 </a:t>
            </a:r>
            <a:r>
              <a:rPr lang="ru-RU" sz="1800" b="1" dirty="0">
                <a:solidFill>
                  <a:srgbClr val="FF0000"/>
                </a:solidFill>
                <a:latin typeface="Rockwell" pitchFamily="18" charset="0"/>
              </a:rPr>
              <a:t>января 1823 </a:t>
            </a:r>
            <a:r>
              <a:rPr lang="ru-RU" sz="1800" b="1" dirty="0" smtClean="0">
                <a:solidFill>
                  <a:srgbClr val="FF0000"/>
                </a:solidFill>
                <a:latin typeface="Rockwell" pitchFamily="18" charset="0"/>
              </a:rPr>
              <a:t>года</a:t>
            </a:r>
            <a:endParaRPr lang="ru-RU" sz="1800" b="1" dirty="0" smtClean="0">
              <a:latin typeface="Rockwell" pitchFamily="18" charset="0"/>
            </a:endParaRPr>
          </a:p>
          <a:p>
            <a:pPr algn="ctr">
              <a:buNone/>
            </a:pPr>
            <a:r>
              <a:rPr lang="ru-RU" sz="2000" dirty="0" smtClean="0"/>
              <a:t>Российская</a:t>
            </a:r>
          </a:p>
          <a:p>
            <a:pPr algn="ctr">
              <a:buFont typeface="Wingdings" pitchFamily="2" charset="2"/>
              <a:buNone/>
            </a:pPr>
            <a:r>
              <a:rPr lang="ru-RU" sz="2000" dirty="0" smtClean="0"/>
              <a:t>академия </a:t>
            </a:r>
            <a:r>
              <a:rPr lang="ru-RU" sz="2000" dirty="0"/>
              <a:t>вручила И.А. Крылову </a:t>
            </a:r>
            <a:endParaRPr lang="ru-RU" sz="2000" dirty="0" smtClean="0"/>
          </a:p>
          <a:p>
            <a:pPr algn="ctr">
              <a:buFont typeface="Wingdings" pitchFamily="2" charset="2"/>
              <a:buNone/>
            </a:pPr>
            <a:r>
              <a:rPr lang="ru-RU" sz="2000" b="1" i="1" dirty="0" smtClean="0">
                <a:latin typeface="Rockwell" pitchFamily="18" charset="0"/>
              </a:rPr>
              <a:t>золотую </a:t>
            </a:r>
            <a:r>
              <a:rPr lang="ru-RU" sz="2000" b="1" i="1" dirty="0">
                <a:latin typeface="Rockwell" pitchFamily="18" charset="0"/>
              </a:rPr>
              <a:t>медаль.</a:t>
            </a:r>
            <a:r>
              <a:rPr lang="ru-RU" sz="2000" b="1" i="1" dirty="0"/>
              <a:t> </a:t>
            </a:r>
          </a:p>
        </p:txBody>
      </p:sp>
      <p:pic>
        <p:nvPicPr>
          <p:cNvPr id="18436" name="Picture 4" descr="RR5110-0002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336925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450px-Krylov_summer_gar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810000" cy="5257800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67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Rockwell" pitchFamily="18" charset="0"/>
              </a:rPr>
              <a:t>Памятник И.А.Крылову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4810" y="1142984"/>
            <a:ext cx="4414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Mongolian Baiti" pitchFamily="66" charset="0"/>
              </a:rPr>
              <a:t>В Летнем саду ,</a:t>
            </a:r>
          </a:p>
          <a:p>
            <a:r>
              <a:rPr lang="ru-RU" sz="3200" dirty="0" smtClean="0">
                <a:cs typeface="Mongolian Baiti" pitchFamily="66" charset="0"/>
              </a:rPr>
              <a:t>в Санкт-Петербурге, </a:t>
            </a:r>
          </a:p>
          <a:p>
            <a:r>
              <a:rPr lang="ru-RU" sz="3200" dirty="0" smtClean="0">
                <a:cs typeface="Mongolian Baiti" pitchFamily="66" charset="0"/>
              </a:rPr>
              <a:t>стоит памятник  великому русскому  баснописцу,</a:t>
            </a:r>
          </a:p>
          <a:p>
            <a:r>
              <a:rPr lang="ru-RU" sz="3200" dirty="0" smtClean="0">
                <a:cs typeface="Mongolian Baiti" pitchFamily="66" charset="0"/>
              </a:rPr>
              <a:t>созданный на частные</a:t>
            </a:r>
          </a:p>
          <a:p>
            <a:r>
              <a:rPr lang="ru-RU" sz="3200" dirty="0" smtClean="0">
                <a:cs typeface="Mongolian Baiti" pitchFamily="66" charset="0"/>
              </a:rPr>
              <a:t> пожертвования.</a:t>
            </a:r>
          </a:p>
          <a:p>
            <a:r>
              <a:rPr lang="ru-RU" sz="3200" dirty="0" smtClean="0">
                <a:cs typeface="Mongolian Baiti" pitchFamily="66" charset="0"/>
              </a:rPr>
              <a:t>Памятник был открыт в торжественной обстановке </a:t>
            </a:r>
          </a:p>
          <a:p>
            <a:r>
              <a:rPr lang="ru-RU" sz="3200" dirty="0" smtClean="0">
                <a:cs typeface="Mongolian Baiti" pitchFamily="66" charset="0"/>
              </a:rPr>
              <a:t>12 мая 1855 года.</a:t>
            </a:r>
            <a:endParaRPr lang="ru-RU" sz="3200" dirty="0">
              <a:cs typeface="Mongolian Baiti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kry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6715172" cy="4143404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2236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Rockwell" pitchFamily="18" charset="0"/>
              </a:rPr>
              <a:t>         </a:t>
            </a:r>
            <a:r>
              <a:rPr lang="ru-RU" sz="2800" dirty="0" err="1" smtClean="0">
                <a:latin typeface="Rockwell" pitchFamily="18" charset="0"/>
              </a:rPr>
              <a:t>Пьедисталом</a:t>
            </a:r>
            <a:r>
              <a:rPr lang="ru-RU" sz="2800" dirty="0" smtClean="0">
                <a:latin typeface="Rockwell" pitchFamily="18" charset="0"/>
              </a:rPr>
              <a:t> памятника служит гранитный куб, полностью покрытый барельефами на сюжеты 36 басен Крылова.</a:t>
            </a:r>
            <a:endParaRPr lang="ru-RU" sz="2800" dirty="0">
              <a:latin typeface="Rockwell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450px-Krylov_Grave_Sum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3429000" cy="4953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/>
              <a:t>         </a:t>
            </a:r>
            <a:r>
              <a:rPr lang="ru-RU" sz="3800" b="1" dirty="0">
                <a:latin typeface="Rockwell" pitchFamily="18" charset="0"/>
              </a:rPr>
              <a:t>Последние годы</a:t>
            </a:r>
            <a:br>
              <a:rPr lang="ru-RU" sz="3800" b="1" dirty="0">
                <a:latin typeface="Rockwell" pitchFamily="18" charset="0"/>
              </a:rPr>
            </a:br>
            <a:endParaRPr lang="ru-RU" sz="3800" b="1" dirty="0">
              <a:latin typeface="Rockwell" pitchFamily="18" charset="0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00562" y="1143000"/>
            <a:ext cx="4214842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</a:t>
            </a:r>
            <a:r>
              <a:rPr lang="ru-RU" sz="2000" dirty="0" smtClean="0">
                <a:latin typeface="Rockwell" pitchFamily="18" charset="0"/>
              </a:rPr>
              <a:t>Скончался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Rockwell" pitchFamily="18" charset="0"/>
              </a:rPr>
              <a:t>Иван </a:t>
            </a:r>
            <a:r>
              <a:rPr lang="ru-RU" sz="2000" dirty="0">
                <a:latin typeface="Rockwell" pitchFamily="18" charset="0"/>
              </a:rPr>
              <a:t>Андреевич Крылов </a:t>
            </a:r>
            <a:endParaRPr lang="ru-RU" sz="2000" dirty="0" smtClean="0">
              <a:latin typeface="Rockwell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Rockwell" pitchFamily="18" charset="0"/>
              </a:rPr>
              <a:t>                9 </a:t>
            </a:r>
            <a:r>
              <a:rPr lang="ru-RU" sz="2000" dirty="0">
                <a:latin typeface="Rockwell" pitchFamily="18" charset="0"/>
              </a:rPr>
              <a:t>ноября 1844 года</a:t>
            </a:r>
            <a:r>
              <a:rPr lang="ru-RU" sz="2000" dirty="0" smtClean="0">
                <a:latin typeface="Rockwell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Rockwell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Rockwell" pitchFamily="18" charset="0"/>
              </a:rPr>
              <a:t>           Похоронен </a:t>
            </a:r>
            <a:r>
              <a:rPr lang="ru-RU" sz="2000" dirty="0">
                <a:latin typeface="Rockwell" pitchFamily="18" charset="0"/>
              </a:rPr>
              <a:t>13 </a:t>
            </a:r>
            <a:r>
              <a:rPr lang="ru-RU" sz="2000" dirty="0" smtClean="0">
                <a:latin typeface="Rockwell" pitchFamily="18" charset="0"/>
              </a:rPr>
              <a:t>ноября 1844 </a:t>
            </a:r>
            <a:r>
              <a:rPr lang="ru-RU" sz="2000" dirty="0">
                <a:latin typeface="Rockwell" pitchFamily="18" charset="0"/>
              </a:rPr>
              <a:t>года </a:t>
            </a:r>
            <a:r>
              <a:rPr lang="ru-RU" sz="2000" dirty="0" smtClean="0">
                <a:latin typeface="Rockwell" pitchFamily="18" charset="0"/>
              </a:rPr>
              <a:t>   на </a:t>
            </a:r>
            <a:r>
              <a:rPr lang="ru-RU" sz="2000" dirty="0">
                <a:latin typeface="Rockwell" pitchFamily="18" charset="0"/>
              </a:rPr>
              <a:t>Тихвинском кладбище </a:t>
            </a:r>
            <a:r>
              <a:rPr lang="ru-RU" sz="2000" dirty="0" err="1" smtClean="0">
                <a:latin typeface="Rockwell" pitchFamily="18" charset="0"/>
              </a:rPr>
              <a:t>Александро</a:t>
            </a:r>
            <a:r>
              <a:rPr lang="ru-RU" sz="2000" dirty="0" smtClean="0">
                <a:latin typeface="Rockwell" pitchFamily="18" charset="0"/>
              </a:rPr>
              <a:t> – Невской </a:t>
            </a:r>
            <a:r>
              <a:rPr lang="ru-RU" sz="2000" dirty="0">
                <a:latin typeface="Rockwell" pitchFamily="18" charset="0"/>
              </a:rPr>
              <a:t>лавры</a:t>
            </a:r>
            <a:r>
              <a:rPr lang="ru-RU" sz="2000" dirty="0" smtClean="0">
                <a:latin typeface="Rockwell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Rockwell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Rockwell" pitchFamily="18" charset="0"/>
              </a:rPr>
              <a:t>      </a:t>
            </a:r>
            <a:r>
              <a:rPr lang="ru-RU" sz="2000" dirty="0" smtClean="0">
                <a:latin typeface="Rockwell" pitchFamily="18" charset="0"/>
              </a:rPr>
              <a:t>     В </a:t>
            </a:r>
            <a:r>
              <a:rPr lang="ru-RU" sz="2000" dirty="0">
                <a:latin typeface="Rockwell" pitchFamily="18" charset="0"/>
              </a:rPr>
              <a:t>день похорон друзья и знакомые И.А.Крылова вместе с приглашением получили по экземпляру изданных им басен, на заглавном листе которых под траурною каймою было напечатано: «Приношение на память об Иване Андреевиче, по его желанию».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dvd_821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114800" cy="3505200"/>
          </a:xfrm>
          <a:prstGeom prst="rect">
            <a:avLst/>
          </a:prstGeom>
          <a:noFill/>
        </p:spPr>
      </p:pic>
      <p:pic>
        <p:nvPicPr>
          <p:cNvPr id="19462" name="Picture 6" descr="1254487565_1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657600"/>
            <a:ext cx="3048000" cy="3200400"/>
          </a:xfrm>
          <a:prstGeom prst="rect">
            <a:avLst/>
          </a:prstGeom>
          <a:noFill/>
        </p:spPr>
      </p:pic>
      <p:pic>
        <p:nvPicPr>
          <p:cNvPr id="19463" name="Picture 7" descr="9125a044d8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00450"/>
            <a:ext cx="2743200" cy="3257550"/>
          </a:xfrm>
          <a:prstGeom prst="rect">
            <a:avLst/>
          </a:prstGeom>
          <a:noFill/>
        </p:spPr>
      </p:pic>
      <p:pic>
        <p:nvPicPr>
          <p:cNvPr id="19464" name="Picture 8" descr="7866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0"/>
            <a:ext cx="3048000" cy="3657600"/>
          </a:xfrm>
          <a:prstGeom prst="rect">
            <a:avLst/>
          </a:prstGeom>
          <a:noFill/>
        </p:spPr>
      </p:pic>
      <p:pic>
        <p:nvPicPr>
          <p:cNvPr id="19465" name="Picture 9" descr="a271a91c2ef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600325" cy="3581400"/>
          </a:xfrm>
          <a:prstGeom prst="rect">
            <a:avLst/>
          </a:prstGeom>
          <a:noFill/>
        </p:spPr>
      </p:pic>
      <p:pic>
        <p:nvPicPr>
          <p:cNvPr id="19466" name="Picture 10" descr="1233265689_basn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3581400"/>
            <a:ext cx="3333750" cy="3276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285</Words>
  <Application>Microsoft Office PowerPoint</Application>
  <PresentationFormat>Экран 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Иван Андреевич Крылов (1769 – 1844 г.г.)</vt:lpstr>
      <vt:lpstr>Слайд 2</vt:lpstr>
      <vt:lpstr>В 1809 году опубликована первая книга басен.  </vt:lpstr>
      <vt:lpstr>Награждения</vt:lpstr>
      <vt:lpstr>Памятник И.А.Крылову</vt:lpstr>
      <vt:lpstr>         Пьедисталом памятника служит гранитный куб, полностью покрытый барельефами на сюжеты 36 басен Крылова.</vt:lpstr>
      <vt:lpstr>         Последние годы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Андреевич Крылов (1769 – 1844 гг)</dc:title>
  <dc:creator>Admin</dc:creator>
  <cp:lastModifiedBy>Наталья</cp:lastModifiedBy>
  <cp:revision>13</cp:revision>
  <dcterms:created xsi:type="dcterms:W3CDTF">2012-01-25T16:10:51Z</dcterms:created>
  <dcterms:modified xsi:type="dcterms:W3CDTF">2012-01-27T05:04:37Z</dcterms:modified>
</cp:coreProperties>
</file>