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73" r:id="rId9"/>
    <p:sldId id="262" r:id="rId10"/>
    <p:sldId id="263" r:id="rId11"/>
    <p:sldId id="264" r:id="rId12"/>
    <p:sldId id="280" r:id="rId13"/>
    <p:sldId id="275" r:id="rId14"/>
    <p:sldId id="274" r:id="rId15"/>
    <p:sldId id="276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7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AA153-B0F4-4C0E-AF0F-29E480C1A9FE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A77D4-56DA-433A-8C68-433DF788DE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7ECFB-1B00-442C-985F-165364FCECC5}" type="datetime1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русского языка и литературы Брызгалова Е.В. МОКУ СОШ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AC07-083E-40E4-BA54-D166F01B4965}" type="datetime1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русского языка и литературы Брызгалова Е.В. МОКУ СОШ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4B9E-86B3-41FF-95A7-B2888559CC64}" type="datetime1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русского языка и литературы Брызгалова Е.В. МОКУ СОШ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3C87-3F8C-4E40-8DDF-20C57E7B24DC}" type="datetime1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русского языка и литературы Брызгалова Е.В. МОКУ СОШ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7A87-DF3E-409E-AD8A-2956DD8E9B99}" type="datetime1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русского языка и литературы Брызгалова Е.В. МОКУ СОШ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0AB90-BF57-4FE1-9C74-7DEFDF4D2219}" type="datetime1">
              <a:rPr lang="ru-RU" smtClean="0"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русского языка и литературы Брызгалова Е.В. МОКУ СОШ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9575-A712-4A89-93AB-D3C23B45971D}" type="datetime1">
              <a:rPr lang="ru-RU" smtClean="0"/>
              <a:t>21.12.2012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русского языка и литературы Брызгалова Е.В. МОКУ СОШ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4A88-AE4F-4DFE-9BC9-9D4FB5C63107}" type="datetime1">
              <a:rPr lang="ru-RU" smtClean="0"/>
              <a:t>21.12.2012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русского языка и литературы Брызгалова Е.В. МОКУ СОШ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30FD-6645-4A58-B673-0B6B222B683C}" type="datetime1">
              <a:rPr lang="ru-RU" smtClean="0"/>
              <a:t>21.12.2012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русского языка и литературы Брызгалова Е.В. МОКУ СОШ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5516-A9D3-4E83-BB72-BB93BBFF24B8}" type="datetime1">
              <a:rPr lang="ru-RU" smtClean="0"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русского языка и литературы Брызгалова Е.В. МОКУ СОШ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A8DF-9731-4A35-85DC-3E6C9D1A86B2}" type="datetime1">
              <a:rPr lang="ru-RU" smtClean="0"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русского языка и литературы Брызгалова Е.В. МОКУ СОШ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6C71B-8C06-4564-9E3B-44DEF89586CF}" type="datetime1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Учитель русского языка и литературы Брызгалова Е.В. МОКУ СОШ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7"/>
            <a:ext cx="8501122" cy="6072230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8800" dirty="0" smtClean="0">
                <a:solidFill>
                  <a:schemeClr val="tx1"/>
                </a:solidFill>
              </a:rPr>
              <a:t>Урок в 9 классе</a:t>
            </a:r>
            <a:r>
              <a:rPr lang="ru-RU" sz="8800" b="1" dirty="0" smtClean="0">
                <a:solidFill>
                  <a:srgbClr val="C00000"/>
                </a:solidFill>
              </a:rPr>
              <a:t/>
            </a:r>
            <a:br>
              <a:rPr lang="ru-RU" sz="8800" b="1" dirty="0" smtClean="0">
                <a:solidFill>
                  <a:srgbClr val="C00000"/>
                </a:solidFill>
              </a:rPr>
            </a:br>
            <a:r>
              <a:rPr lang="ru-RU" sz="8800" b="1" dirty="0" smtClean="0">
                <a:solidFill>
                  <a:srgbClr val="C00000"/>
                </a:solidFill>
              </a:rPr>
              <a:t>Группы </a:t>
            </a:r>
            <a:r>
              <a:rPr lang="ru-RU" sz="8800" b="1" dirty="0" smtClean="0">
                <a:solidFill>
                  <a:srgbClr val="C00000"/>
                </a:solidFill>
              </a:rPr>
              <a:t>СПП </a:t>
            </a:r>
            <a:br>
              <a:rPr lang="ru-RU" sz="8800" b="1" dirty="0" smtClean="0">
                <a:solidFill>
                  <a:srgbClr val="C00000"/>
                </a:solidFill>
              </a:rPr>
            </a:br>
            <a:r>
              <a:rPr lang="ru-RU" sz="8800" b="1" dirty="0" smtClean="0">
                <a:solidFill>
                  <a:srgbClr val="C00000"/>
                </a:solidFill>
              </a:rPr>
              <a:t>по их значению</a:t>
            </a:r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928794" y="5786454"/>
            <a:ext cx="5429288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МОКУ СОШ п. Безбожник  </a:t>
            </a:r>
            <a:r>
              <a:rPr lang="ru-RU" dirty="0" err="1" smtClean="0"/>
              <a:t>Мурашинского</a:t>
            </a:r>
            <a:r>
              <a:rPr lang="ru-RU" dirty="0" smtClean="0"/>
              <a:t> района Кировской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Как определить вид придаточного предложения?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401080" cy="500066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Найти </a:t>
            </a:r>
            <a:r>
              <a:rPr lang="ru-RU" sz="3600" b="1" dirty="0" smtClean="0">
                <a:solidFill>
                  <a:srgbClr val="C00000"/>
                </a:solidFill>
              </a:rPr>
              <a:t>главное</a:t>
            </a:r>
            <a:r>
              <a:rPr lang="ru-RU" sz="3600" b="1" dirty="0" smtClean="0"/>
              <a:t> и </a:t>
            </a:r>
            <a:r>
              <a:rPr lang="ru-RU" sz="3600" b="1" dirty="0" smtClean="0">
                <a:solidFill>
                  <a:srgbClr val="C00000"/>
                </a:solidFill>
              </a:rPr>
              <a:t>придаточное</a:t>
            </a:r>
            <a:r>
              <a:rPr lang="ru-RU" sz="3600" b="1" dirty="0" smtClean="0"/>
              <a:t> предложения.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Задать </a:t>
            </a:r>
            <a:r>
              <a:rPr lang="ru-RU" sz="3600" b="1" dirty="0" smtClean="0">
                <a:solidFill>
                  <a:srgbClr val="C00000"/>
                </a:solidFill>
              </a:rPr>
              <a:t>вопрос</a:t>
            </a:r>
            <a:r>
              <a:rPr lang="ru-RU" sz="3600" b="1" dirty="0" smtClean="0"/>
              <a:t> от главного к придаточному.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Определить, к какому слову или словосочетанию в главном предложении относится придаточное.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Определить средства связи.</a:t>
            </a:r>
            <a:endParaRPr lang="ru-RU" sz="36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43174" y="6356350"/>
            <a:ext cx="3857652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СПП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40209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43200"/>
                <a:gridCol w="2743200"/>
                <a:gridCol w="2743200"/>
              </a:tblGrid>
              <a:tr h="1627493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Что знаю?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000" kern="1200" dirty="0" smtClean="0"/>
                        <a:t>Что хочу узнать?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000" kern="1200" dirty="0" smtClean="0"/>
                        <a:t>Что узнал?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Определение СПП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Группы СПП по значению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 СПП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Пунктуация в СПП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31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связи простых предложений в составе СПП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86050" y="6492875"/>
            <a:ext cx="3857652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СПП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67641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43200"/>
                <a:gridCol w="2743200"/>
                <a:gridCol w="2743200"/>
              </a:tblGrid>
              <a:tr h="1627493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Что знаю?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000" kern="1200" dirty="0" smtClean="0"/>
                        <a:t>Что хочу узнать?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000" kern="1200" dirty="0" smtClean="0"/>
                        <a:t>Что узнал?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Определение СПП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Группы СПП по значению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Группы СПП по значению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 СПП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Пунктуация в СПП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31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связи простых предложений в составе СПП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14612" y="6356350"/>
            <a:ext cx="4000528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Составьте из двух простых предложений СПП, определите вид придаточного предложения в нём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071810"/>
            <a:ext cx="8643998" cy="30543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sz="5400" b="1" i="1" dirty="0" smtClean="0"/>
              <a:t>Солнце еще согревало верхушки.   </a:t>
            </a:r>
          </a:p>
          <a:p>
            <a:pPr>
              <a:buNone/>
            </a:pPr>
            <a:r>
              <a:rPr lang="ru-RU" sz="5400" b="1" i="1" dirty="0" smtClean="0"/>
              <a:t>   Мы дошли до места. </a:t>
            </a:r>
            <a:endParaRPr lang="ru-RU" sz="5400" b="1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28926" y="6286520"/>
            <a:ext cx="3876692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Составьте из двух простых предложений СПП, определите вид придаточного предложения в нём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sz="5400" b="1" i="1" dirty="0" smtClean="0"/>
              <a:t>А.И. Куприн не раз писал о русском языке. Язык - история народа.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28926" y="6286520"/>
            <a:ext cx="3733816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Составьте из двух простых предложений СПП, определите вид придаточного предложения в нём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643182"/>
            <a:ext cx="8229600" cy="36258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 </a:t>
            </a:r>
            <a:r>
              <a:rPr lang="ru-RU" sz="5400" b="1" i="1" dirty="0" smtClean="0"/>
              <a:t>В лесу человек особенно ощущает красоту природы. </a:t>
            </a:r>
          </a:p>
          <a:p>
            <a:pPr>
              <a:buNone/>
            </a:pPr>
            <a:r>
              <a:rPr lang="ru-RU" sz="5400" b="1" i="1" dirty="0" smtClean="0"/>
              <a:t>  Природа полна тайн.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43174" y="6356350"/>
            <a:ext cx="4071966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00240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</a:rPr>
              <a:t>Проверь себя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86050" y="6286520"/>
            <a:ext cx="3805254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1. Укажите вид придаточного предложения В СПП: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Мы с грустью смотрим, как лес теряет свой пышный наряд.</a:t>
            </a:r>
          </a:p>
          <a:p>
            <a:pPr algn="ctr">
              <a:buNone/>
            </a:pPr>
            <a:r>
              <a:rPr lang="ru-RU" sz="4400" b="1" dirty="0" smtClean="0"/>
              <a:t>А. Определительное</a:t>
            </a:r>
          </a:p>
          <a:p>
            <a:pPr algn="ctr">
              <a:buNone/>
            </a:pPr>
            <a:r>
              <a:rPr lang="ru-RU" sz="4400" b="1" dirty="0" smtClean="0"/>
              <a:t>Б. Изъяснительное</a:t>
            </a:r>
          </a:p>
          <a:p>
            <a:pPr algn="ctr">
              <a:buNone/>
            </a:pPr>
            <a:r>
              <a:rPr lang="ru-RU" sz="4400" b="1" dirty="0" smtClean="0"/>
              <a:t>В. Обстоятельственное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786050" y="6356350"/>
            <a:ext cx="4000528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2. Укажите вид придаточного предложения В СПП: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Птиц, которые щебетали всё лето, уже давно не слышно.</a:t>
            </a:r>
          </a:p>
          <a:p>
            <a:pPr algn="ctr">
              <a:buNone/>
            </a:pPr>
            <a:r>
              <a:rPr lang="ru-RU" sz="4400" b="1" dirty="0" smtClean="0"/>
              <a:t>А. Определительное</a:t>
            </a:r>
          </a:p>
          <a:p>
            <a:pPr algn="ctr">
              <a:buNone/>
            </a:pPr>
            <a:r>
              <a:rPr lang="ru-RU" sz="4400" b="1" dirty="0" smtClean="0"/>
              <a:t>Б. Изъяснительное</a:t>
            </a:r>
          </a:p>
          <a:p>
            <a:pPr algn="ctr">
              <a:buNone/>
            </a:pPr>
            <a:r>
              <a:rPr lang="ru-RU" sz="4400" b="1" dirty="0" smtClean="0"/>
              <a:t>В. Обстоятельственное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714612" y="6286520"/>
            <a:ext cx="3948130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3. Укажите вид придаточного предложения В СПП: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448311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Когда дорогу размыло дождём, по краям образовались рытвины.</a:t>
            </a:r>
          </a:p>
          <a:p>
            <a:pPr algn="ctr">
              <a:buNone/>
            </a:pPr>
            <a:r>
              <a:rPr lang="ru-RU" sz="4400" b="1" dirty="0" smtClean="0"/>
              <a:t>А. Определительное</a:t>
            </a:r>
          </a:p>
          <a:p>
            <a:pPr algn="ctr">
              <a:buNone/>
            </a:pPr>
            <a:r>
              <a:rPr lang="ru-RU" sz="4400" b="1" dirty="0" smtClean="0"/>
              <a:t>Б. Изъяснительное</a:t>
            </a:r>
          </a:p>
          <a:p>
            <a:pPr algn="ctr">
              <a:buNone/>
            </a:pPr>
            <a:r>
              <a:rPr lang="ru-RU" sz="4400" b="1" dirty="0" smtClean="0"/>
              <a:t>В. Обстоятельственное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714612" y="6356350"/>
            <a:ext cx="4000528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СПП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478634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43200"/>
                <a:gridCol w="2743200"/>
                <a:gridCol w="2743200"/>
              </a:tblGrid>
              <a:tr h="1627493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Что знаю?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000" kern="1200" dirty="0" smtClean="0"/>
                        <a:t>Что хочу узнать?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000" kern="1200" dirty="0" smtClean="0"/>
                        <a:t>Что узнал?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3112">
                <a:tc>
                  <a:txBody>
                    <a:bodyPr/>
                    <a:lstStyle/>
                    <a:p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57488" y="6286520"/>
            <a:ext cx="3733816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МОКУ СОШ п. Безбожник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4. Найдите четвёртое лишнее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5007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А. Он с нетерпением дожидался этого мгновения, с которого начиналась его самостоятельная жизнь.</a:t>
            </a:r>
          </a:p>
          <a:p>
            <a:pPr algn="just">
              <a:buNone/>
            </a:pPr>
            <a:r>
              <a:rPr lang="ru-RU" b="1" dirty="0" smtClean="0"/>
              <a:t>Б. Я посмотрел на клён и увидел, как медленно и плавно отделился от него красный лист.</a:t>
            </a:r>
          </a:p>
          <a:p>
            <a:pPr algn="just">
              <a:buNone/>
            </a:pPr>
            <a:r>
              <a:rPr lang="ru-RU" b="1" dirty="0" smtClean="0"/>
              <a:t>В. Никогда не забывайте, что театр живёт не блеском огней, а идеями драматурга.</a:t>
            </a:r>
          </a:p>
          <a:p>
            <a:pPr algn="just">
              <a:buNone/>
            </a:pPr>
            <a:r>
              <a:rPr lang="ru-RU" b="1" dirty="0" smtClean="0"/>
              <a:t>Г. Всю ночь мы лежали у костра и слушали, как бушевало море.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57488" y="6356350"/>
            <a:ext cx="3857652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5. Верно ли определён вид придаточного предложения?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Опадает листва, чтобы теплее укутать землю.     (СПП с придаточным определительным)</a:t>
            </a:r>
          </a:p>
          <a:p>
            <a:pPr algn="ctr">
              <a:buNone/>
            </a:pPr>
            <a:endParaRPr lang="ru-RU" sz="4400" b="1" i="1" dirty="0" smtClean="0"/>
          </a:p>
          <a:p>
            <a:pPr algn="ctr">
              <a:buNone/>
            </a:pPr>
            <a:r>
              <a:rPr lang="ru-RU" sz="4400" b="1" i="1" dirty="0" smtClean="0"/>
              <a:t>А. Верно</a:t>
            </a:r>
          </a:p>
          <a:p>
            <a:pPr algn="ctr">
              <a:buNone/>
            </a:pPr>
            <a:r>
              <a:rPr lang="ru-RU" sz="4400" b="1" i="1" dirty="0" smtClean="0"/>
              <a:t>Б. Неверно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714612" y="6356350"/>
            <a:ext cx="3857652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6. Найдите СПП с грамматической ошибкой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А.</a:t>
            </a:r>
            <a:r>
              <a:rPr lang="ru-RU" dirty="0" smtClean="0"/>
              <a:t>  </a:t>
            </a:r>
            <a:r>
              <a:rPr lang="ru-RU" b="1" dirty="0" smtClean="0"/>
              <a:t>Он довольствовался тем, что написано в тетрадке.</a:t>
            </a:r>
          </a:p>
          <a:p>
            <a:pPr>
              <a:buNone/>
            </a:pPr>
            <a:r>
              <a:rPr lang="ru-RU" b="1" dirty="0" smtClean="0"/>
              <a:t>Б. Когда солнце скрылось за мельницей, в раскрытые окна повеяло прохладой.</a:t>
            </a:r>
          </a:p>
          <a:p>
            <a:pPr>
              <a:buNone/>
            </a:pPr>
            <a:r>
              <a:rPr lang="ru-RU" b="1" dirty="0" smtClean="0"/>
              <a:t>В. Эта книга научила меня ценить и уважать друзей, которую я прочитал в детстве.</a:t>
            </a:r>
          </a:p>
          <a:p>
            <a:pPr>
              <a:buNone/>
            </a:pPr>
            <a:r>
              <a:rPr lang="ru-RU" b="1" dirty="0" smtClean="0"/>
              <a:t>Г. Чёрт в одну минуту похудел и сделался таким маленьким, что без труда влез к нему в карман.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500298" y="6356350"/>
            <a:ext cx="4071966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Ключ к тесту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357298"/>
            <a:ext cx="4757742" cy="52864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800" b="1" dirty="0" smtClean="0"/>
              <a:t>Б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b="1" dirty="0" smtClean="0"/>
              <a:t>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b="1" dirty="0" smtClean="0"/>
              <a:t>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b="1" dirty="0" smtClean="0"/>
              <a:t>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b="1" dirty="0" smtClean="0"/>
              <a:t>Б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b="1" dirty="0" smtClean="0"/>
              <a:t>В</a:t>
            </a:r>
            <a:endParaRPr lang="ru-RU" sz="48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43174" y="6356350"/>
            <a:ext cx="3786214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429684" cy="5357850"/>
          </a:xfrm>
        </p:spPr>
        <p:txBody>
          <a:bodyPr>
            <a:normAutofit/>
          </a:bodyPr>
          <a:lstStyle/>
          <a:p>
            <a:r>
              <a:rPr lang="ru-RU" sz="3600" b="1" smtClean="0">
                <a:solidFill>
                  <a:srgbClr val="C00000"/>
                </a:solidFill>
              </a:rPr>
              <a:t>«Теоретики</a:t>
            </a:r>
            <a:r>
              <a:rPr lang="ru-RU" sz="3600" b="1" dirty="0" smtClean="0">
                <a:solidFill>
                  <a:srgbClr val="C00000"/>
                </a:solidFill>
              </a:rPr>
              <a:t>»:   </a:t>
            </a:r>
            <a:r>
              <a:rPr lang="ru-RU" sz="3600" b="1" dirty="0" smtClean="0"/>
              <a:t>выучить таблицу, заполнить последний столбик предложениями из учебника, стр. 44-45, 51, 57-59.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«Исследователи»:</a:t>
            </a:r>
            <a:r>
              <a:rPr lang="ru-RU" sz="3600" b="1" dirty="0" smtClean="0"/>
              <a:t>    учебник, стр. 44-45, 51, 57-59, выучить. Составить по 5 предложений на каждый вид придаточного, используя разные средства связи.</a:t>
            </a:r>
            <a:endParaRPr lang="ru-RU" sz="36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57488" y="6356350"/>
            <a:ext cx="3714776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Какая фраза тебе близка?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715436" cy="535785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Как приятно знать, что ты что-то узнал!     </a:t>
            </a:r>
            <a:r>
              <a:rPr lang="ru-RU" dirty="0" smtClean="0"/>
              <a:t>(</a:t>
            </a:r>
            <a:r>
              <a:rPr lang="ru-RU" i="1" dirty="0" smtClean="0"/>
              <a:t>Мольер)</a:t>
            </a:r>
            <a:endParaRPr lang="ru-RU" dirty="0" smtClean="0"/>
          </a:p>
          <a:p>
            <a:r>
              <a:rPr lang="ru-RU" b="1" dirty="0" smtClean="0"/>
              <a:t>Наука - дело очень нелегкое…  </a:t>
            </a:r>
            <a:r>
              <a:rPr lang="ru-RU" dirty="0" smtClean="0"/>
              <a:t>(</a:t>
            </a:r>
            <a:r>
              <a:rPr lang="ru-RU" i="1" dirty="0" smtClean="0"/>
              <a:t>Мишель де Монтень)</a:t>
            </a:r>
            <a:endParaRPr lang="ru-RU" dirty="0" smtClean="0"/>
          </a:p>
          <a:p>
            <a:r>
              <a:rPr lang="ru-RU" b="1" dirty="0" smtClean="0"/>
              <a:t>Чем далее мы продвигаемся в глубину изучаемого объекта, тем сложнее становится дальнейшее продвижение.  </a:t>
            </a:r>
            <a:r>
              <a:rPr lang="ru-RU" dirty="0" smtClean="0"/>
              <a:t>(</a:t>
            </a:r>
            <a:r>
              <a:rPr lang="ru-RU" i="1" dirty="0" err="1" smtClean="0"/>
              <a:t>Этьен</a:t>
            </a:r>
            <a:r>
              <a:rPr lang="ru-RU" i="1" dirty="0" smtClean="0"/>
              <a:t>   Анри </a:t>
            </a:r>
            <a:r>
              <a:rPr lang="ru-RU" i="1" dirty="0" err="1" smtClean="0"/>
              <a:t>Жильсон</a:t>
            </a:r>
            <a:r>
              <a:rPr lang="ru-RU" i="1" dirty="0" smtClean="0"/>
              <a:t>)</a:t>
            </a:r>
            <a:endParaRPr lang="ru-RU" dirty="0" smtClean="0"/>
          </a:p>
          <a:p>
            <a:r>
              <a:rPr lang="ru-RU" b="1" dirty="0" smtClean="0"/>
              <a:t>В моих знаниях есть пробелы, потому что я стеснялся задавать вопросы ….  </a:t>
            </a:r>
            <a:r>
              <a:rPr lang="ru-RU" dirty="0" smtClean="0"/>
              <a:t>(</a:t>
            </a:r>
            <a:r>
              <a:rPr lang="ru-RU" i="1" dirty="0" err="1" smtClean="0"/>
              <a:t>Абу-ль-Фарадж</a:t>
            </a:r>
            <a:r>
              <a:rPr lang="ru-RU" i="1" dirty="0" smtClean="0"/>
              <a:t>)</a:t>
            </a:r>
            <a:endParaRPr lang="ru-RU" dirty="0" smtClean="0"/>
          </a:p>
          <a:p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786050" y="6356350"/>
            <a:ext cx="3929090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СПП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478634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43200"/>
                <a:gridCol w="2743200"/>
                <a:gridCol w="2743200"/>
              </a:tblGrid>
              <a:tr h="1627493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Что знаю?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000" kern="1200" dirty="0" smtClean="0"/>
                        <a:t>Что хочу узнать?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000" kern="1200" dirty="0" smtClean="0"/>
                        <a:t>Что узнал?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Определение СПП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3112">
                <a:tc>
                  <a:txBody>
                    <a:bodyPr/>
                    <a:lstStyle/>
                    <a:p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05254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СПП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478634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43200"/>
                <a:gridCol w="2743200"/>
                <a:gridCol w="2743200"/>
              </a:tblGrid>
              <a:tr h="1627493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Что знаю?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000" kern="1200" dirty="0" smtClean="0"/>
                        <a:t>Что хочу узнать?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000" kern="1200" dirty="0" smtClean="0"/>
                        <a:t>Что узнал?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Определение СПП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/>
                        <a:t>Структура СПП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3112">
                <a:tc>
                  <a:txBody>
                    <a:bodyPr/>
                    <a:lstStyle/>
                    <a:p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57488" y="6286520"/>
            <a:ext cx="3876692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СПП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4786345"/>
        </p:xfrm>
        <a:graphic>
          <a:graphicData uri="http://schemas.openxmlformats.org/drawingml/2006/table">
            <a:tbl>
              <a:tblPr firstRow="1" bandRow="1">
                <a:noFill/>
                <a:tableStyleId>{5DA37D80-6434-44D0-A028-1B22A696006F}</a:tableStyleId>
              </a:tblPr>
              <a:tblGrid>
                <a:gridCol w="2743200"/>
                <a:gridCol w="2743200"/>
                <a:gridCol w="2743200"/>
              </a:tblGrid>
              <a:tr h="1627493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Что знаю?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000" kern="1200" dirty="0" smtClean="0"/>
                        <a:t>Что хочу узнать?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000" kern="1200" dirty="0" smtClean="0"/>
                        <a:t>Что узнал?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СПП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 СПП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Пунктуация в СПП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3112">
                <a:tc>
                  <a:txBody>
                    <a:bodyPr/>
                    <a:lstStyle/>
                    <a:p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14612" y="6356350"/>
            <a:ext cx="3929090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СПП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27771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43200"/>
                <a:gridCol w="2743200"/>
                <a:gridCol w="2743200"/>
              </a:tblGrid>
              <a:tr h="1627493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Что знаю?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000" kern="1200" dirty="0" smtClean="0"/>
                        <a:t>Что хочу узнать?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000" kern="1200" dirty="0" smtClean="0"/>
                        <a:t>Что узнал?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Определение СПП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 СПП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Пунктуация в СПП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31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связи простых предложений в составе СПП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71736" y="6356350"/>
            <a:ext cx="3929090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СПП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40209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43200"/>
                <a:gridCol w="2743200"/>
                <a:gridCol w="2743200"/>
              </a:tblGrid>
              <a:tr h="1627493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Что знаю?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000" kern="1200" dirty="0" smtClean="0"/>
                        <a:t>Что хочу узнать?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4000" kern="1200" dirty="0" smtClean="0"/>
                        <a:t>Что узнал?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Определение СПП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Группы СПП по значению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 СПП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Пунктуация в СПП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31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связи простых предложений в составе СПП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14612" y="6492875"/>
            <a:ext cx="4000528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«Теоретики»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175736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Учебник, стр. 44-45, 51, 57-59.  Пользуясь материалом учебника, заполните 2, 3, 4 колонки таблицы.</a:t>
            </a:r>
            <a:endParaRPr lang="ru-RU" sz="40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31432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«Исследователи»</a:t>
            </a:r>
            <a:endParaRPr lang="ru-RU" sz="4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4429132"/>
            <a:ext cx="8229600" cy="1757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4000" b="1" dirty="0" smtClean="0"/>
              <a:t>Проанализировав предложения, данные на карточке, сделайте вывод, ответив на вопросы.</a:t>
            </a:r>
            <a:endParaRPr lang="ru-RU" sz="4000" b="1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714612" y="6356350"/>
            <a:ext cx="3929090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Группы СПП по значению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357430"/>
            <a:ext cx="3786214" cy="132873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  СПП </a:t>
            </a:r>
          </a:p>
          <a:p>
            <a:pPr algn="ctr">
              <a:buNone/>
            </a:pPr>
            <a:r>
              <a:rPr lang="ru-RU" b="1" dirty="0" smtClean="0"/>
              <a:t>с придаточным определительным</a:t>
            </a:r>
            <a:endParaRPr lang="ru-RU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71736" y="4714884"/>
            <a:ext cx="4143404" cy="13287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ru-RU" sz="3500" b="1" dirty="0" smtClean="0"/>
              <a:t>СПП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500" b="1" dirty="0" smtClean="0"/>
              <a:t>с придаточным обстоятельственным</a:t>
            </a:r>
            <a:endParaRPr lang="ru-RU" sz="3500" b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628" y="2357430"/>
            <a:ext cx="3786214" cy="13287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СПП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придаточным изъяснительным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571612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858016" y="1571612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357686" y="1928802"/>
            <a:ext cx="428628" cy="22145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2357422" y="6356350"/>
            <a:ext cx="4071966" cy="365125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 Брызгалова Е.В. </a:t>
            </a:r>
            <a:r>
              <a:rPr lang="ru-RU" dirty="0" smtClean="0"/>
              <a:t>МОКУ СОШ п.Безбожник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979</Words>
  <PresentationFormat>Экран (4:3)</PresentationFormat>
  <Paragraphs>154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Урок в 9 классе Группы СПП  по их значению</vt:lpstr>
      <vt:lpstr>СПП</vt:lpstr>
      <vt:lpstr>СПП</vt:lpstr>
      <vt:lpstr>СПП</vt:lpstr>
      <vt:lpstr>СПП</vt:lpstr>
      <vt:lpstr>СПП</vt:lpstr>
      <vt:lpstr>СПП</vt:lpstr>
      <vt:lpstr>«Теоретики»</vt:lpstr>
      <vt:lpstr>Группы СПП по значению</vt:lpstr>
      <vt:lpstr>Как определить вид придаточного предложения?</vt:lpstr>
      <vt:lpstr>СПП</vt:lpstr>
      <vt:lpstr>СПП</vt:lpstr>
      <vt:lpstr>Составьте из двух простых предложений СПП, определите вид придаточного предложения в нём</vt:lpstr>
      <vt:lpstr>Составьте из двух простых предложений СПП, определите вид придаточного предложения в нём</vt:lpstr>
      <vt:lpstr>Составьте из двух простых предложений СПП, определите вид придаточного предложения в нём</vt:lpstr>
      <vt:lpstr>Проверь себя</vt:lpstr>
      <vt:lpstr>1. Укажите вид придаточного предложения В СПП:</vt:lpstr>
      <vt:lpstr>2. Укажите вид придаточного предложения В СПП:</vt:lpstr>
      <vt:lpstr>3. Укажите вид придаточного предложения В СПП:</vt:lpstr>
      <vt:lpstr>4. Найдите четвёртое лишнее</vt:lpstr>
      <vt:lpstr>5. Верно ли определён вид придаточного предложения?</vt:lpstr>
      <vt:lpstr>6. Найдите СПП с грамматической ошибкой</vt:lpstr>
      <vt:lpstr>Ключ к тесту</vt:lpstr>
      <vt:lpstr>Домашнее задание</vt:lpstr>
      <vt:lpstr>Какая фраза тебе близка?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Группы СПП по их значению</dc:title>
  <cp:lastModifiedBy>123</cp:lastModifiedBy>
  <cp:revision>34</cp:revision>
  <dcterms:modified xsi:type="dcterms:W3CDTF">2012-12-21T08:02:14Z</dcterms:modified>
</cp:coreProperties>
</file>