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75" r:id="rId9"/>
    <p:sldId id="273" r:id="rId10"/>
    <p:sldId id="263" r:id="rId11"/>
    <p:sldId id="264" r:id="rId12"/>
    <p:sldId id="274" r:id="rId13"/>
    <p:sldId id="266" r:id="rId14"/>
    <p:sldId id="276" r:id="rId15"/>
    <p:sldId id="267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4F9FE2-1B9B-4967-9453-507380030C9A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45F0C9-2676-4BE6-853E-44E6B0FAA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55B2D-B653-42C4-B9F8-B8C335C81D56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6AF8D-1B39-4BBE-8BD8-867984C7D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7162-A97F-4F20-B615-73A449FF6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199EA-C9A7-4590-94D6-7BBBA287A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830D-B5AE-4F56-9F23-F0B6ACC82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F3C54-3BFC-4329-8939-97B838284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91068-EF3D-44A5-BDBC-81EFA754A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F654-D21C-4090-ABCC-68561AAEC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1473-B31C-49A9-8764-68B044C00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C492-7DE9-47EF-9F03-3C6CA7C52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5956-FF2D-489F-B287-C698E8B67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4208-45B3-451C-BC0F-06E50C5E2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CF238-FF14-4999-AAE6-2288C1A2B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6508DE5-C69B-4268-9925-AF5C266A9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438400"/>
            <a:ext cx="61722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bg1">
                    <a:lumMod val="75000"/>
                  </a:schemeClr>
                </a:solidFill>
              </a:rPr>
              <a:t>Внутренние воды </a:t>
            </a:r>
            <a:br>
              <a:rPr lang="ru-RU" sz="40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bg1">
                    <a:lumMod val="75000"/>
                  </a:schemeClr>
                </a:solidFill>
              </a:rPr>
              <a:t>Африки.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943600"/>
            <a:ext cx="57150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Работу выполнили ученики 7 класса «А», Лицея №17, </a:t>
            </a:r>
            <a:r>
              <a:rPr lang="ru-RU" sz="2000" dirty="0" err="1" smtClean="0"/>
              <a:t>г.о.Химки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Руководитель: </a:t>
            </a:r>
            <a:r>
              <a:rPr lang="ru-RU" sz="2000" dirty="0" err="1" smtClean="0"/>
              <a:t>Шульженко.Н.Ю</a:t>
            </a:r>
            <a:r>
              <a:rPr lang="ru-RU" sz="2000" dirty="0" smtClean="0"/>
              <a:t>.</a:t>
            </a:r>
          </a:p>
        </p:txBody>
      </p:sp>
      <p:pic>
        <p:nvPicPr>
          <p:cNvPr id="2052" name="Picture 5" descr="okavango-delta_okavango-delta_top_147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99150" y="3352800"/>
            <a:ext cx="324485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s640x48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3600" y="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BeautifulBotswanaItinerary1TailormadeHolidaysAfrica-85151262788168_800_6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5" descr="1_cd754c2112fbbbfa358389066d9461d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710113"/>
            <a:ext cx="2743200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6477000" y="2971800"/>
            <a:ext cx="1722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Река Окаванго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09600" y="4343400"/>
            <a:ext cx="985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Оз. Чад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20574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Болото. Дельта реки </a:t>
            </a:r>
            <a:r>
              <a:rPr lang="ru-RU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Окаванго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899150" y="2362200"/>
            <a:ext cx="324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Ледники влк. Килиманджаро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Озёра: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6324600" cy="3200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smtClean="0"/>
              <a:t>Много озёр на Восточно -  Африканском плоскогорье</a:t>
            </a:r>
            <a:endParaRPr lang="ru-RU" sz="2400" b="1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b="1" smtClean="0"/>
              <a:t>Танганьика- </a:t>
            </a:r>
            <a:r>
              <a:rPr lang="ru-RU" sz="2400" smtClean="0"/>
              <a:t>озеро ширина которого 50-80 км., длина - 650 км. Глубина - 1435м.</a:t>
            </a:r>
            <a:endParaRPr lang="ru-RU" sz="2400" b="1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400" b="1" smtClean="0"/>
              <a:t>Виктория-</a:t>
            </a:r>
            <a:r>
              <a:rPr lang="ru-RU" sz="2400" smtClean="0"/>
              <a:t>самое большое по площади.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Котловина этого озера находится в прогибе платформы. Глубина 40 м, берега пологие, изрезаны.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Ураганные ветры, которые часто сопровождают грозы, вызывают на озере сильнейшие штормы.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chemeClr val="hlink"/>
                </a:solidFill>
              </a:rPr>
              <a:t>4.</a:t>
            </a:r>
            <a:r>
              <a:rPr lang="ru-RU" sz="2400" b="1" smtClean="0"/>
              <a:t>  Чад</a:t>
            </a:r>
            <a:r>
              <a:rPr lang="ru-RU" sz="2400" smtClean="0"/>
              <a:t>- мелководное, глубина  4-7 м. Площадь зависит от осадков,разлива впадающих рек. Берега заболочены.</a:t>
            </a:r>
          </a:p>
        </p:txBody>
      </p:sp>
      <p:pic>
        <p:nvPicPr>
          <p:cNvPr id="11268" name="Picture 5" descr="69740653_Lake_Tanganyik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2766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1242579453_9ad51deca1edbbbee6bc0e6e546617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1613" y="0"/>
            <a:ext cx="259238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9" descr="Sunset%20over%20the%20River%20Char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1200" y="3962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858000" y="6491288"/>
            <a:ext cx="98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Оз. Чад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447800" y="0"/>
            <a:ext cx="179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Оз. Танганьика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453313" y="2667000"/>
            <a:ext cx="1576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Оз. Виктория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Значение рек и озёр: 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4114800" cy="3048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1</a:t>
            </a:r>
            <a:r>
              <a:rPr lang="ru-RU" b="1" dirty="0" smtClean="0"/>
              <a:t>.</a:t>
            </a:r>
            <a:r>
              <a:rPr lang="ru-RU" dirty="0" smtClean="0"/>
              <a:t>Орошение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2.ГЭС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3.Лов рыбы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4.Водоснабженеи</a:t>
            </a:r>
          </a:p>
          <a:p>
            <a:pPr eaLnBrk="1" hangingPunct="1">
              <a:defRPr/>
            </a:pPr>
            <a:r>
              <a:rPr lang="ru-RU" dirty="0" smtClean="0"/>
              <a:t>5.Водные пути</a:t>
            </a:r>
          </a:p>
        </p:txBody>
      </p:sp>
      <p:pic>
        <p:nvPicPr>
          <p:cNvPr id="12292" name="Picture 5" descr="02111092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4800" y="4495800"/>
            <a:ext cx="4762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eea07b0a9da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1295400"/>
            <a:ext cx="38671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495800" y="6172200"/>
            <a:ext cx="180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ГЭС на р. Нил</a:t>
            </a:r>
          </a:p>
        </p:txBody>
      </p:sp>
      <p:pic>
        <p:nvPicPr>
          <p:cNvPr id="12295" name="Picture 12" descr="geo_lak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2000" y="4419600"/>
            <a:ext cx="29718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066800" y="6248400"/>
            <a:ext cx="1970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Оз. Танганьика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Выводы: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5181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b="1" smtClean="0"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/>
              </a:rPr>
              <a:t>1.Сформировали  представление о внутренних водах Африки.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/>
              </a:rPr>
              <a:t>2.Выяснили  факторы, влияющие на внутренние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/>
              </a:rPr>
              <a:t> воды материка.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/>
              </a:rPr>
              <a:t>3.Развивали умение работать с географической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/>
              </a:rPr>
              <a:t> картой.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  <p:pic>
        <p:nvPicPr>
          <p:cNvPr id="13316" name="Picture 4" descr="4094585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76875" y="1219200"/>
            <a:ext cx="36671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dreamstime_6550607-agu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8768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1.Самая длинная река Африканского континента.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2.Какая река два раза пересекает экватор?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3.На какой реке находится </a:t>
            </a:r>
            <a:r>
              <a:rPr lang="ru-RU" sz="2000" dirty="0" err="1" smtClean="0"/>
              <a:t>вдп</a:t>
            </a:r>
            <a:r>
              <a:rPr lang="ru-RU" sz="2000" dirty="0" smtClean="0"/>
              <a:t>. Виктория?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4.Какое озеро называет кочующим?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5.Какие озера Африки «родственники» нашего озера Байкал?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6.Древние египтяне называли ее «священной рекой», обожествляли ее.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7.В этой строчке </a:t>
            </a:r>
            <a:r>
              <a:rPr lang="ru-RU" sz="2000" dirty="0" err="1" smtClean="0"/>
              <a:t>И.К.Чуковского</a:t>
            </a:r>
            <a:r>
              <a:rPr lang="ru-RU" sz="2000" dirty="0" smtClean="0"/>
              <a:t> есть название одной Африканской реки. </a:t>
            </a:r>
            <a:r>
              <a:rPr lang="ru-RU" sz="2000" i="1" dirty="0" smtClean="0"/>
              <a:t>«И сел на орла Айболит. И одно только слово твердит -..., ..., ...»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8.Назовите озеро, котловина которого находится в </a:t>
            </a:r>
            <a:r>
              <a:rPr lang="ru-RU" sz="2000" dirty="0" err="1" smtClean="0"/>
              <a:t>пологм</a:t>
            </a:r>
            <a:r>
              <a:rPr lang="ru-RU" sz="2000" dirty="0" smtClean="0"/>
              <a:t> прогибе платформы.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9.Какая река впадает в Гвинейский залив?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10.Какая река впадает в оз. Чад?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28800" y="381000"/>
            <a:ext cx="5329238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Нанесите на контурную карту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ответы на вопросы: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010400" y="1574800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(Нил)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743200" y="3733800"/>
            <a:ext cx="14430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(Нил)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172200" y="1905000"/>
            <a:ext cx="1054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(Конго)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096000" y="22098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(Замбези)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257800" y="2514600"/>
            <a:ext cx="814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(Чад)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219200" y="3124200"/>
            <a:ext cx="2551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(Танганьика, Ньяса)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066800" y="4495800"/>
            <a:ext cx="1981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(Лимпопо)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5029200"/>
            <a:ext cx="1905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(Виктория)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834063" y="5229225"/>
            <a:ext cx="13319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(Нигер)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572000" y="5629275"/>
            <a:ext cx="1262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(Шари)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  <p:bldP spid="15369" grpId="0"/>
      <p:bldP spid="15370" grpId="0"/>
      <p:bldP spid="15372" grpId="0"/>
      <p:bldP spid="15373" grpId="0"/>
      <p:bldP spid="15374" grpId="0"/>
      <p:bldP spid="153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http://www.exsupirit.ru/wp-content/uploads/2011/07/%D0%90%D1%84%D1%80%D0%B8%D0%BA%D0%B0-6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85888" y="-36513"/>
            <a:ext cx="69342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ле 3"/>
          <p:cNvSpPr txBox="1"/>
          <p:nvPr/>
        </p:nvSpPr>
        <p:spPr>
          <a:xfrm>
            <a:off x="5791200" y="1524000"/>
            <a:ext cx="271463" cy="27146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1</a:t>
            </a:r>
          </a:p>
        </p:txBody>
      </p:sp>
      <p:sp>
        <p:nvSpPr>
          <p:cNvPr id="7" name="Поле 6"/>
          <p:cNvSpPr txBox="1"/>
          <p:nvPr/>
        </p:nvSpPr>
        <p:spPr>
          <a:xfrm>
            <a:off x="4235450" y="2332038"/>
            <a:ext cx="295275" cy="2190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4</a:t>
            </a:r>
          </a:p>
        </p:txBody>
      </p:sp>
      <p:sp>
        <p:nvSpPr>
          <p:cNvPr id="10" name="Поле 4"/>
          <p:cNvSpPr txBox="1"/>
          <p:nvPr/>
        </p:nvSpPr>
        <p:spPr>
          <a:xfrm>
            <a:off x="4200525" y="3740150"/>
            <a:ext cx="260350" cy="238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2</a:t>
            </a:r>
          </a:p>
        </p:txBody>
      </p:sp>
      <p:sp>
        <p:nvSpPr>
          <p:cNvPr id="12" name="Поле 7"/>
          <p:cNvSpPr txBox="1"/>
          <p:nvPr/>
        </p:nvSpPr>
        <p:spPr>
          <a:xfrm>
            <a:off x="6062663" y="4114800"/>
            <a:ext cx="26035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ea typeface="Calibri"/>
                <a:cs typeface="Times New Roman"/>
              </a:rPr>
              <a:t>5</a:t>
            </a:r>
          </a:p>
        </p:txBody>
      </p:sp>
      <p:sp>
        <p:nvSpPr>
          <p:cNvPr id="13" name="Поле 8"/>
          <p:cNvSpPr txBox="1"/>
          <p:nvPr/>
        </p:nvSpPr>
        <p:spPr>
          <a:xfrm>
            <a:off x="6477000" y="4479925"/>
            <a:ext cx="260350" cy="238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5</a:t>
            </a:r>
          </a:p>
        </p:txBody>
      </p:sp>
      <p:sp>
        <p:nvSpPr>
          <p:cNvPr id="14" name="Поле 5"/>
          <p:cNvSpPr txBox="1"/>
          <p:nvPr/>
        </p:nvSpPr>
        <p:spPr>
          <a:xfrm>
            <a:off x="6343650" y="4721225"/>
            <a:ext cx="266700" cy="257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4056063"/>
            <a:ext cx="27813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Если 10-9 правильных, оценка «5».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1600" y="4754563"/>
            <a:ext cx="26289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Если 8-7 правильных ответов, оценка «4».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5562600"/>
            <a:ext cx="26289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Если 6-5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правильных ответов, оценка «3».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1000"/>
            <a:ext cx="25161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Реки и озёра Африки</a:t>
            </a:r>
            <a:r>
              <a:rPr lang="ru-RU" dirty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20" name="Поле 1"/>
          <p:cNvSpPr txBox="1"/>
          <p:nvPr/>
        </p:nvSpPr>
        <p:spPr>
          <a:xfrm>
            <a:off x="6157913" y="2170113"/>
            <a:ext cx="319087" cy="26828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6</a:t>
            </a:r>
          </a:p>
        </p:txBody>
      </p:sp>
      <p:sp>
        <p:nvSpPr>
          <p:cNvPr id="21" name="Поле 1"/>
          <p:cNvSpPr txBox="1"/>
          <p:nvPr/>
        </p:nvSpPr>
        <p:spPr>
          <a:xfrm>
            <a:off x="5926138" y="5124450"/>
            <a:ext cx="266700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7</a:t>
            </a:r>
          </a:p>
        </p:txBody>
      </p:sp>
      <p:sp>
        <p:nvSpPr>
          <p:cNvPr id="22" name="Поле 1"/>
          <p:cNvSpPr txBox="1"/>
          <p:nvPr/>
        </p:nvSpPr>
        <p:spPr>
          <a:xfrm>
            <a:off x="6024563" y="3702050"/>
            <a:ext cx="266700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8</a:t>
            </a:r>
          </a:p>
        </p:txBody>
      </p:sp>
      <p:sp>
        <p:nvSpPr>
          <p:cNvPr id="23" name="Поле 1"/>
          <p:cNvSpPr txBox="1"/>
          <p:nvPr/>
        </p:nvSpPr>
        <p:spPr>
          <a:xfrm>
            <a:off x="2973388" y="2303463"/>
            <a:ext cx="266700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>
                <a:ea typeface="Calibri"/>
                <a:cs typeface="Times New Roman"/>
              </a:rPr>
              <a:t>9</a:t>
            </a:r>
          </a:p>
        </p:txBody>
      </p:sp>
      <p:sp>
        <p:nvSpPr>
          <p:cNvPr id="24" name="Поле 1"/>
          <p:cNvSpPr txBox="1"/>
          <p:nvPr/>
        </p:nvSpPr>
        <p:spPr>
          <a:xfrm>
            <a:off x="4530725" y="2844800"/>
            <a:ext cx="352425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ea typeface="Calibri"/>
                <a:cs typeface="Times New Roman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819400"/>
            <a:ext cx="4267200" cy="9001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Д. з. №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 Создать настоящую презентацию по данной теме. </a:t>
            </a:r>
          </a:p>
        </p:txBody>
      </p:sp>
      <p:pic>
        <p:nvPicPr>
          <p:cNvPr id="2" name="Picture 5" descr="south_africa_060820092031_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3505200"/>
            <a:ext cx="31432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5245d649d6a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505200" y="381000"/>
            <a:ext cx="1319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Р. Замбези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481763" y="3079750"/>
            <a:ext cx="2217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Водопад  Виктория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marL="457200" indent="-34290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effectLst/>
                <a:latin typeface="Times New Roman"/>
                <a:ea typeface="Calibri"/>
                <a:cs typeface="Times New Roman"/>
              </a:rPr>
              <a:t>Мы следуем следующим правилам создания презентации: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/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1.Титульный лист.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2.Цель.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3.Аккуратность оформления.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4.Слайдоменты.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5.Сочетать цвет  текста с фоном.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6.Не заниматься бессмысленным украшательством.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7.Выбирать рисунки только «по теме».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8.Применять  осмысленную анимацию.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9. Выполнять макет презентации в едином стиле.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10.Размещать объекты равномерно относительно текста.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11.Использовать только стандартный шрифт «</a:t>
            </a: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symbol</a:t>
            </a: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», «</a:t>
            </a: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wingdings</a:t>
            </a: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».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12.Слайды не должны быть информационно избыточными.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13.Подкреплять информацию образами (текст плюс образ).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14.Не злоупотреблять списками.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15.Не использовать в презентации сканированный текст.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16.Рисунки, видео, звук должны быть высокого качества.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17.Не бояться пустого пространства.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18.При переходе от слайда к слайду не злоупотреблять эффектами.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19.Один слайд - один тезис, факт, мысль.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20.Темный фон «работает» лучше.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21.Возможно использование контрастных элементов.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Цели: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5410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effectLst/>
              </a:rPr>
              <a:t>1.Сформировать представление о внутренних водах Африки.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effectLst/>
              </a:rPr>
              <a:t>2.Выяснить факторы, влияющие на внутренние воды материка.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effectLst/>
              </a:rPr>
              <a:t>3.Развивать умение работать с географической картой.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</p:txBody>
      </p:sp>
      <p:pic>
        <p:nvPicPr>
          <p:cNvPr id="3076" name="Picture 19" descr="MM900283596[1]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43200" y="4572000"/>
            <a:ext cx="2133600" cy="2133600"/>
          </a:xfrm>
        </p:spPr>
      </p:pic>
      <p:pic>
        <p:nvPicPr>
          <p:cNvPr id="3077" name="Picture 21" descr="4094585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76875" y="1219200"/>
            <a:ext cx="36671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4038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 Африке много крупных рек.</a:t>
            </a:r>
            <a:br>
              <a:rPr lang="ru-RU" sz="4000" dirty="0" smtClean="0"/>
            </a:br>
            <a:r>
              <a:rPr lang="ru-RU" sz="4000" dirty="0" smtClean="0"/>
              <a:t>Реки распределены неравномерно.</a:t>
            </a:r>
          </a:p>
        </p:txBody>
      </p:sp>
      <p:pic>
        <p:nvPicPr>
          <p:cNvPr id="4099" name="Picture 5" descr="Afrik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609600"/>
            <a:ext cx="4240213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ff9cfaf109099343966afc47bcb08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3276600"/>
            <a:ext cx="47720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590800" y="6461125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Р. Лимпопо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4000" b="1" dirty="0" smtClean="0"/>
              <a:t>Нил-(6671км)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5867400" cy="4114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Исток  </a:t>
            </a:r>
            <a:r>
              <a:rPr lang="ru-RU" sz="2000" dirty="0" err="1" smtClean="0"/>
              <a:t>Восточно</a:t>
            </a:r>
            <a:r>
              <a:rPr lang="ru-RU" sz="2000" dirty="0" smtClean="0"/>
              <a:t>–Африканское плоскогорье, протекает через оз. Виктория.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Верховья  и средняя часть горные, много порогов и водопадов.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В  нижнем течении течёт по равнине: медленно, спокойно- это Белый Нил.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У г. Хартум  сливается с Голубым Нилом, стекающим с Эфиопского нагорья.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После слияния р. Нил, широкий, полноводный.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Нил, течёт через плато, много порогов и водопадов. Для судоходства и выработке энергии построена плотина в близи  г. Асуан.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Впадает Нил в Средиземное море,  образует дельту.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Нил загадка для местных жителей, т.к.  полноводна.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000" dirty="0" smtClean="0"/>
              <a:t>Значение:  орошение, судоходство, транспортный путь, лов рыбы, энергия.</a:t>
            </a:r>
          </a:p>
        </p:txBody>
      </p:sp>
      <p:pic>
        <p:nvPicPr>
          <p:cNvPr id="5124" name="Picture 7" descr="7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3600" y="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%D0%A0%D0%B5%D0%BA%D0%B0_%D0%9D%D0%B8%D0%BB_%D0%90%D1%84%D1%80%D0%B8%D0%BA%D0%B0-Nile_river_Africa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3600" y="41148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4000" b="1" dirty="0" smtClean="0"/>
              <a:t>Конго (Заир) (4320 км)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44196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Пересекает два раза экватор.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Многоводна  весь год.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Протекает по уступам   плоскогорий, много   водопадов и порогов.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Нет дельты.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Устье Атлантический океан.</a:t>
            </a:r>
          </a:p>
        </p:txBody>
      </p:sp>
      <p:pic>
        <p:nvPicPr>
          <p:cNvPr id="6148" name="Picture 5" descr="1112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1143000"/>
            <a:ext cx="4343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566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4114800"/>
            <a:ext cx="434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4000" b="1" dirty="0" smtClean="0"/>
              <a:t>Нигер (4180 км)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3200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В среднем течении – равнинная река, в верховьях и низовьях  много порогов и водопадов.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ru-RU" sz="2800" dirty="0" smtClean="0"/>
              <a:t>Значение: орошение</a:t>
            </a:r>
          </a:p>
        </p:txBody>
      </p:sp>
      <p:pic>
        <p:nvPicPr>
          <p:cNvPr id="7172" name="Picture 5" descr="photo-01-niamey-nig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33800" y="1676400"/>
            <a:ext cx="5410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/>
              <a:t>Замбези (2574 км)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019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Река, впадающая в Индийский океан.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Водопад Виктория: ширина 1800м, высота 120м.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Гул, грохот, много брызг- радуга. Местные называют водопад «гремящий дым».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Значение: плотины. ГЭС, водохранилища.</a:t>
            </a:r>
          </a:p>
        </p:txBody>
      </p:sp>
      <p:pic>
        <p:nvPicPr>
          <p:cNvPr id="8196" name="Picture 5" descr="1288374982_zambez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006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fs520x520px-17408151364d88b2eb99bf283075765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3886200"/>
            <a:ext cx="480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69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2200" y="457200"/>
            <a:ext cx="29718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00800" y="152400"/>
            <a:ext cx="170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Вдп. Виктория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Практическая работа «Описание реки по плану»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dirty="0" smtClean="0"/>
              <a:t>Оборудование: </a:t>
            </a:r>
            <a:r>
              <a:rPr lang="ru-RU" sz="2800" dirty="0" smtClean="0"/>
              <a:t>учебник, физическая карта Африки, контурная карта, ручка, карандаш.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827" name="Group 171"/>
          <p:cNvGraphicFramePr>
            <a:graphicFrameLocks noGrp="1"/>
          </p:cNvGraphicFramePr>
          <p:nvPr/>
        </p:nvGraphicFramePr>
        <p:xfrm>
          <a:off x="0" y="0"/>
          <a:ext cx="9144000" cy="7138989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518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Название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р. Нил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р. Шари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Р. Замбези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Исток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Восточно-Африканское плоскогорье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Слиянием рек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Уам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Баминги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Грибинги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болота Замбии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Устье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м. Средиземное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Атлантического океана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оз. Чад область внутреннего стока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Мозамбикский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пролив Индийского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4.Направление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 ю на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 ю-в на с-з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 з на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3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 Влияние рельефа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характер течения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Верховья горные, низовья равнинные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Равнинная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Порожистая, с водопадами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 Питание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Атмосферные осадки, подземные 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Приток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Логон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и др. притоки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дождевое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7. Режим реки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Полноводна весь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Паводок летом, пересыхает - вади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 сезон дождей - наводнения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226</TotalTime>
  <Words>896</Words>
  <Application>Microsoft Office PowerPoint</Application>
  <PresentationFormat>Экран (4:3)</PresentationFormat>
  <Paragraphs>161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Times New Roman</vt:lpstr>
      <vt:lpstr>Текстура</vt:lpstr>
      <vt:lpstr>Внутренние воды  Африки. </vt:lpstr>
      <vt:lpstr>Цели:</vt:lpstr>
      <vt:lpstr>В Африке много крупных рек. Реки распределены неравномерно.</vt:lpstr>
      <vt:lpstr>Нил-(6671км) </vt:lpstr>
      <vt:lpstr>Конго (Заир) (4320 км) </vt:lpstr>
      <vt:lpstr>Нигер (4180 км) </vt:lpstr>
      <vt:lpstr>Замбези (2574 км)</vt:lpstr>
      <vt:lpstr>Практическая работа «Описание реки по плану»</vt:lpstr>
      <vt:lpstr>Слайд 9</vt:lpstr>
      <vt:lpstr>Озёра:</vt:lpstr>
      <vt:lpstr>Значение рек и озёр:  </vt:lpstr>
      <vt:lpstr>Выводы:</vt:lpstr>
      <vt:lpstr>Слайд 13</vt:lpstr>
      <vt:lpstr>Слайд 14</vt:lpstr>
      <vt:lpstr>Слайд 15</vt:lpstr>
      <vt:lpstr>Мы следуем следующим правилам создания презентации: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25</cp:revision>
  <cp:lastPrinted>1601-01-01T00:00:00Z</cp:lastPrinted>
  <dcterms:created xsi:type="dcterms:W3CDTF">1601-01-01T00:00:00Z</dcterms:created>
  <dcterms:modified xsi:type="dcterms:W3CDTF">2013-02-13T13:12:53Z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