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61" r:id="rId3"/>
    <p:sldId id="260" r:id="rId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66FF"/>
    <a:srgbClr val="660033"/>
    <a:srgbClr val="CC3399"/>
    <a:srgbClr val="CCECFF"/>
    <a:srgbClr val="CCFF33"/>
    <a:srgbClr val="3333FF"/>
    <a:srgbClr val="00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7" autoAdjust="0"/>
    <p:restoredTop sz="94635" autoAdjust="0"/>
  </p:normalViewPr>
  <p:slideViewPr>
    <p:cSldViewPr>
      <p:cViewPr varScale="1">
        <p:scale>
          <a:sx n="65" d="100"/>
          <a:sy n="65" d="100"/>
        </p:scale>
        <p:origin x="-8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9088" y="1752600"/>
            <a:ext cx="8824912" cy="5129213"/>
            <a:chOff x="201" y="1104"/>
            <a:chExt cx="5559" cy="3231"/>
          </a:xfrm>
        </p:grpSpPr>
        <p:sp>
          <p:nvSpPr>
            <p:cNvPr id="5" name="Freeform 3"/>
            <p:cNvSpPr>
              <a:spLocks/>
            </p:cNvSpPr>
            <p:nvPr/>
          </p:nvSpPr>
          <p:spPr bwMode="ltGray">
            <a:xfrm>
              <a:off x="210" y="1104"/>
              <a:ext cx="5550" cy="3216"/>
            </a:xfrm>
            <a:custGeom>
              <a:avLst/>
              <a:gdLst/>
              <a:ahLst/>
              <a:cxnLst>
                <a:cxn ang="0">
                  <a:pos x="335" y="0"/>
                </a:cxn>
                <a:cxn ang="0">
                  <a:pos x="333" y="1290"/>
                </a:cxn>
                <a:cxn ang="0">
                  <a:pos x="0" y="1290"/>
                </a:cxn>
                <a:cxn ang="0">
                  <a:pos x="6" y="3210"/>
                </a:cxn>
                <a:cxn ang="0">
                  <a:pos x="5550" y="3216"/>
                </a:cxn>
                <a:cxn ang="0">
                  <a:pos x="5550" y="0"/>
                </a:cxn>
                <a:cxn ang="0">
                  <a:pos x="335" y="0"/>
                </a:cxn>
                <a:cxn ang="0">
                  <a:pos x="335" y="0"/>
                </a:cxn>
              </a:cxnLst>
              <a:rect l="0" t="0" r="r" b="b"/>
              <a:pathLst>
                <a:path w="5550" h="3216">
                  <a:moveTo>
                    <a:pt x="335" y="0"/>
                  </a:moveTo>
                  <a:lnTo>
                    <a:pt x="333" y="1290"/>
                  </a:lnTo>
                  <a:lnTo>
                    <a:pt x="0" y="1290"/>
                  </a:lnTo>
                  <a:lnTo>
                    <a:pt x="6" y="3210"/>
                  </a:lnTo>
                  <a:lnTo>
                    <a:pt x="5550" y="3216"/>
                  </a:lnTo>
                  <a:lnTo>
                    <a:pt x="5550" y="0"/>
                  </a:lnTo>
                  <a:lnTo>
                    <a:pt x="335" y="0"/>
                  </a:lnTo>
                  <a:lnTo>
                    <a:pt x="335" y="0"/>
                  </a:lnTo>
                  <a:close/>
                </a:path>
              </a:pathLst>
            </a:custGeom>
            <a:solidFill>
              <a:schemeClr val="bg2">
                <a:alpha val="39999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6" name="Freeform 4"/>
            <p:cNvSpPr>
              <a:spLocks/>
            </p:cNvSpPr>
            <p:nvPr/>
          </p:nvSpPr>
          <p:spPr bwMode="ltGray">
            <a:xfrm>
              <a:off x="528" y="2400"/>
              <a:ext cx="5232" cy="192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7" name="Freeform 5"/>
            <p:cNvSpPr>
              <a:spLocks/>
            </p:cNvSpPr>
            <p:nvPr/>
          </p:nvSpPr>
          <p:spPr bwMode="ltGray">
            <a:xfrm>
              <a:off x="201" y="2377"/>
              <a:ext cx="3455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8" name="Freeform 6"/>
            <p:cNvSpPr>
              <a:spLocks/>
            </p:cNvSpPr>
            <p:nvPr/>
          </p:nvSpPr>
          <p:spPr bwMode="ltGray">
            <a:xfrm>
              <a:off x="528" y="1104"/>
              <a:ext cx="4894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9" name="Freeform 7"/>
            <p:cNvSpPr>
              <a:spLocks/>
            </p:cNvSpPr>
            <p:nvPr/>
          </p:nvSpPr>
          <p:spPr bwMode="ltGray">
            <a:xfrm>
              <a:off x="201" y="2377"/>
              <a:ext cx="30" cy="195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10" name="Freeform 8"/>
            <p:cNvSpPr>
              <a:spLocks/>
            </p:cNvSpPr>
            <p:nvPr/>
          </p:nvSpPr>
          <p:spPr bwMode="ltGray">
            <a:xfrm>
              <a:off x="528" y="1104"/>
              <a:ext cx="29" cy="32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6153" name="Rectangle 9"/>
          <p:cNvSpPr>
            <a:spLocks noGrp="1" noChangeArrowheads="1"/>
          </p:cNvSpPr>
          <p:nvPr>
            <p:ph type="ctrTitle" sz="quarter"/>
          </p:nvPr>
        </p:nvSpPr>
        <p:spPr>
          <a:xfrm>
            <a:off x="990600" y="1905000"/>
            <a:ext cx="7772400" cy="1736725"/>
          </a:xfrm>
        </p:spPr>
        <p:txBody>
          <a:bodyPr anchor="t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154" name="Rectangle 10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990600" y="3962400"/>
            <a:ext cx="6781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11" name="Rectangle 11"/>
          <p:cNvSpPr>
            <a:spLocks noGrp="1" noChangeArrowheads="1"/>
          </p:cNvSpPr>
          <p:nvPr>
            <p:ph type="dt" sz="quarter" idx="10"/>
          </p:nvPr>
        </p:nvSpPr>
        <p:spPr>
          <a:xfrm>
            <a:off x="990600" y="6245225"/>
            <a:ext cx="1901825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2" name="Rectangle 12"/>
          <p:cNvSpPr>
            <a:spLocks noGrp="1" noChangeArrowheads="1"/>
          </p:cNvSpPr>
          <p:nvPr>
            <p:ph type="ftr" sz="quarter" idx="11"/>
          </p:nvPr>
        </p:nvSpPr>
        <p:spPr>
          <a:xfrm>
            <a:off x="3468688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AC85177-7075-4EF6-8091-9F71DDAB94B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E3760B7-56B2-4FD7-B992-3ABB0EEDBC6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48463" y="244475"/>
            <a:ext cx="2097087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44475"/>
            <a:ext cx="6138863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27E6EC-E272-47A9-9C04-1ACC425E54C0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 preserve="1">
  <p:cSld name="Заголовок, текст и 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4918075" y="19050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3"/>
          </p:nvPr>
        </p:nvSpPr>
        <p:spPr>
          <a:xfrm>
            <a:off x="4918075" y="4076700"/>
            <a:ext cx="3927475" cy="20193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7BDD10-25A9-41F8-8FBC-3A148E9288C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44475"/>
            <a:ext cx="8385175" cy="14319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5E7546-2B63-449D-B7BE-1E4E346DDFA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4B3E36F-02A9-4B59-809F-105AE0F0C54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BFC903A-43CE-4870-B57A-DCEEA8D41A1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918075" y="1905000"/>
            <a:ext cx="3927475" cy="419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B4698B-13DE-4C9A-8C4C-7C98A023BBB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515039-E4B6-46CC-BEA2-32F87E4820F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E5F09DA-8EFB-4882-ABE0-1F6C1E1D42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A44F34-0A65-4E04-9E00-FE8D471785D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5CB791E-6BAC-4F79-B013-193AE70A80C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11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12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13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888B26E-81A4-4C99-AB18-008FC282242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chemeClr val="accent2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319088" y="1828800"/>
            <a:ext cx="8824912" cy="5029200"/>
            <a:chOff x="201" y="1152"/>
            <a:chExt cx="5559" cy="3168"/>
          </a:xfrm>
        </p:grpSpPr>
        <p:sp>
          <p:nvSpPr>
            <p:cNvPr id="5123" name="Freeform 3"/>
            <p:cNvSpPr>
              <a:spLocks/>
            </p:cNvSpPr>
            <p:nvPr/>
          </p:nvSpPr>
          <p:spPr bwMode="ltGray">
            <a:xfrm>
              <a:off x="528" y="2909"/>
              <a:ext cx="5232" cy="1411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4" name="Freeform 4"/>
            <p:cNvSpPr>
              <a:spLocks/>
            </p:cNvSpPr>
            <p:nvPr/>
          </p:nvSpPr>
          <p:spPr bwMode="ltGray">
            <a:xfrm>
              <a:off x="210" y="1152"/>
              <a:ext cx="5550" cy="3168"/>
            </a:xfrm>
            <a:custGeom>
              <a:avLst/>
              <a:gdLst/>
              <a:ahLst/>
              <a:cxnLst>
                <a:cxn ang="0">
                  <a:pos x="330" y="1764"/>
                </a:cxn>
                <a:cxn ang="0">
                  <a:pos x="0" y="1764"/>
                </a:cxn>
                <a:cxn ang="0">
                  <a:pos x="0" y="3168"/>
                </a:cxn>
                <a:cxn ang="0">
                  <a:pos x="5550" y="3168"/>
                </a:cxn>
                <a:cxn ang="0">
                  <a:pos x="5550" y="0"/>
                </a:cxn>
                <a:cxn ang="0">
                  <a:pos x="330" y="0"/>
                </a:cxn>
                <a:cxn ang="0">
                  <a:pos x="330" y="1764"/>
                </a:cxn>
              </a:cxnLst>
              <a:rect l="0" t="0" r="r" b="b"/>
              <a:pathLst>
                <a:path w="5550" h="3168">
                  <a:moveTo>
                    <a:pt x="330" y="1764"/>
                  </a:moveTo>
                  <a:lnTo>
                    <a:pt x="0" y="1764"/>
                  </a:lnTo>
                  <a:lnTo>
                    <a:pt x="0" y="3168"/>
                  </a:lnTo>
                  <a:lnTo>
                    <a:pt x="5550" y="3168"/>
                  </a:lnTo>
                  <a:lnTo>
                    <a:pt x="5550" y="0"/>
                  </a:lnTo>
                  <a:lnTo>
                    <a:pt x="330" y="0"/>
                  </a:lnTo>
                  <a:lnTo>
                    <a:pt x="330" y="1764"/>
                  </a:lnTo>
                  <a:close/>
                </a:path>
              </a:pathLst>
            </a:custGeom>
            <a:solidFill>
              <a:schemeClr val="bg2">
                <a:alpha val="3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5" name="Freeform 5"/>
            <p:cNvSpPr>
              <a:spLocks/>
            </p:cNvSpPr>
            <p:nvPr/>
          </p:nvSpPr>
          <p:spPr bwMode="ltGray">
            <a:xfrm>
              <a:off x="528" y="2932"/>
              <a:ext cx="5232" cy="13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82"/>
                </a:cxn>
                <a:cxn ang="0">
                  <a:pos x="4897" y="2182"/>
                </a:cxn>
                <a:cxn ang="0">
                  <a:pos x="489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4897" h="2182">
                  <a:moveTo>
                    <a:pt x="0" y="0"/>
                  </a:moveTo>
                  <a:lnTo>
                    <a:pt x="0" y="2182"/>
                  </a:lnTo>
                  <a:lnTo>
                    <a:pt x="4897" y="2182"/>
                  </a:lnTo>
                  <a:lnTo>
                    <a:pt x="489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alpha val="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6" name="Freeform 6"/>
            <p:cNvSpPr>
              <a:spLocks/>
            </p:cNvSpPr>
            <p:nvPr/>
          </p:nvSpPr>
          <p:spPr bwMode="ltGray">
            <a:xfrm>
              <a:off x="528" y="1152"/>
              <a:ext cx="4607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7" name="Freeform 7"/>
            <p:cNvSpPr>
              <a:spLocks/>
            </p:cNvSpPr>
            <p:nvPr/>
          </p:nvSpPr>
          <p:spPr bwMode="ltGray">
            <a:xfrm>
              <a:off x="528" y="1152"/>
              <a:ext cx="29" cy="178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2161"/>
                </a:cxn>
                <a:cxn ang="0">
                  <a:pos x="29" y="2161"/>
                </a:cxn>
                <a:cxn ang="0">
                  <a:pos x="27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29" h="2161">
                  <a:moveTo>
                    <a:pt x="0" y="0"/>
                  </a:moveTo>
                  <a:lnTo>
                    <a:pt x="0" y="2161"/>
                  </a:lnTo>
                  <a:lnTo>
                    <a:pt x="29" y="2161"/>
                  </a:lnTo>
                  <a:lnTo>
                    <a:pt x="27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/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8" name="Freeform 8"/>
            <p:cNvSpPr>
              <a:spLocks/>
            </p:cNvSpPr>
            <p:nvPr/>
          </p:nvSpPr>
          <p:spPr bwMode="ltGray">
            <a:xfrm>
              <a:off x="527" y="2904"/>
              <a:ext cx="29" cy="1416"/>
            </a:xfrm>
            <a:custGeom>
              <a:avLst/>
              <a:gdLst/>
              <a:ahLst/>
              <a:cxnLst>
                <a:cxn ang="0">
                  <a:pos x="0" y="1416"/>
                </a:cxn>
                <a:cxn ang="0">
                  <a:pos x="29" y="1416"/>
                </a:cxn>
                <a:cxn ang="0">
                  <a:pos x="28" y="24"/>
                </a:cxn>
                <a:cxn ang="0">
                  <a:pos x="0" y="0"/>
                </a:cxn>
                <a:cxn ang="0">
                  <a:pos x="0" y="1416"/>
                </a:cxn>
              </a:cxnLst>
              <a:rect l="0" t="0" r="r" b="b"/>
              <a:pathLst>
                <a:path w="29" h="1416">
                  <a:moveTo>
                    <a:pt x="0" y="1416"/>
                  </a:moveTo>
                  <a:lnTo>
                    <a:pt x="29" y="1416"/>
                  </a:lnTo>
                  <a:lnTo>
                    <a:pt x="28" y="24"/>
                  </a:lnTo>
                  <a:lnTo>
                    <a:pt x="0" y="0"/>
                  </a:lnTo>
                  <a:lnTo>
                    <a:pt x="0" y="1416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0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29" name="Freeform 9"/>
            <p:cNvSpPr>
              <a:spLocks/>
            </p:cNvSpPr>
            <p:nvPr/>
          </p:nvSpPr>
          <p:spPr bwMode="ltGray">
            <a:xfrm>
              <a:off x="201" y="2904"/>
              <a:ext cx="2879" cy="29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9"/>
                </a:cxn>
                <a:cxn ang="0">
                  <a:pos x="5387" y="149"/>
                </a:cxn>
                <a:cxn ang="0">
                  <a:pos x="5387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387" h="149">
                  <a:moveTo>
                    <a:pt x="0" y="0"/>
                  </a:moveTo>
                  <a:lnTo>
                    <a:pt x="0" y="149"/>
                  </a:lnTo>
                  <a:lnTo>
                    <a:pt x="5387" y="149"/>
                  </a:lnTo>
                  <a:lnTo>
                    <a:pt x="5387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alpha val="0"/>
                  </a:schemeClr>
                </a:gs>
                <a:gs pos="100000">
                  <a:schemeClr val="bg2">
                    <a:gamma/>
                    <a:shade val="81961"/>
                    <a:invGamma/>
                  </a:schemeClr>
                </a:gs>
              </a:gsLst>
              <a:lin ang="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sp>
          <p:nvSpPr>
            <p:cNvPr id="5130" name="Freeform 10"/>
            <p:cNvSpPr>
              <a:spLocks/>
            </p:cNvSpPr>
            <p:nvPr/>
          </p:nvSpPr>
          <p:spPr bwMode="ltGray">
            <a:xfrm>
              <a:off x="201" y="2904"/>
              <a:ext cx="30" cy="141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416"/>
                </a:cxn>
                <a:cxn ang="0">
                  <a:pos x="29" y="1416"/>
                </a:cxn>
                <a:cxn ang="0">
                  <a:pos x="30" y="27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30" h="1416">
                  <a:moveTo>
                    <a:pt x="0" y="0"/>
                  </a:moveTo>
                  <a:lnTo>
                    <a:pt x="0" y="1416"/>
                  </a:lnTo>
                  <a:lnTo>
                    <a:pt x="29" y="1416"/>
                  </a:lnTo>
                  <a:lnTo>
                    <a:pt x="30" y="27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1">
              <a:gsLst>
                <a:gs pos="0">
                  <a:schemeClr val="bg2">
                    <a:gamma/>
                    <a:tint val="87843"/>
                    <a:invGamma/>
                  </a:schemeClr>
                </a:gs>
                <a:gs pos="100000">
                  <a:schemeClr val="bg2">
                    <a:alpha val="10001"/>
                  </a:schemeClr>
                </a:gs>
              </a:gsLst>
              <a:lin ang="5400000" scaled="1"/>
            </a:gradFill>
            <a:ln w="9525" cap="flat" cmpd="sng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</p:grpSp>
      <p:sp>
        <p:nvSpPr>
          <p:cNvPr id="5131" name="Rectangle 11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838200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2" name="Rectangle 1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290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33" name="Rectangle 1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937375" y="6245225"/>
            <a:ext cx="190182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464931E1-2653-41EF-86AF-30ED9A814B0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  <p:sp>
        <p:nvSpPr>
          <p:cNvPr id="5134" name="Rectangle 14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44475"/>
            <a:ext cx="8385175" cy="1431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35" name="Rectangle 15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838200" y="1905000"/>
            <a:ext cx="800735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718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 Black" pitchFamily="34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Font typeface="Wingdings" pitchFamily="2" charset="2"/>
        <a:buChar char="§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en.wikipedia.org/wiki/Direct_action" TargetMode="Externa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 idx="4294967295"/>
          </p:nvPr>
        </p:nvSpPr>
        <p:spPr>
          <a:xfrm>
            <a:off x="1371600" y="188913"/>
            <a:ext cx="7772400" cy="1008062"/>
          </a:xfrm>
        </p:spPr>
        <p:txBody>
          <a:bodyPr/>
          <a:lstStyle/>
          <a:p>
            <a:pPr eaLnBrk="1" hangingPunct="1">
              <a:defRPr/>
            </a:pPr>
            <a:r>
              <a:rPr lang="en-US" smtClean="0"/>
              <a:t>Greenpeace</a:t>
            </a:r>
            <a:endParaRPr lang="ru-RU" smtClean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647700" y="1484313"/>
            <a:ext cx="8496300" cy="4518025"/>
          </a:xfrm>
        </p:spPr>
        <p:txBody>
          <a:bodyPr/>
          <a:lstStyle/>
          <a:p>
            <a:pPr eaLnBrk="1" hangingPunct="1">
              <a:defRPr/>
            </a:pPr>
            <a:r>
              <a:rPr lang="ru-RU" smtClean="0"/>
              <a:t>  Greenpeace </a:t>
            </a:r>
            <a:r>
              <a:rPr lang="en-US" smtClean="0"/>
              <a:t>c’est</a:t>
            </a:r>
            <a:r>
              <a:rPr lang="ru-RU" smtClean="0"/>
              <a:t> </a:t>
            </a:r>
            <a:r>
              <a:rPr lang="en-US" smtClean="0"/>
              <a:t>l’</a:t>
            </a:r>
            <a:r>
              <a:rPr lang="ru-RU" smtClean="0"/>
              <a:t>organisation internationale non-gouvernementale de l'environnement</a:t>
            </a:r>
            <a:r>
              <a:rPr lang="en-US" smtClean="0"/>
              <a:t> cr</a:t>
            </a:r>
            <a:r>
              <a:rPr lang="ru-RU" smtClean="0"/>
              <a:t>éé</a:t>
            </a:r>
            <a:r>
              <a:rPr lang="en-US" smtClean="0"/>
              <a:t>e</a:t>
            </a:r>
            <a:r>
              <a:rPr lang="ru-RU" smtClean="0"/>
              <a:t> à Vancouver </a:t>
            </a:r>
            <a:endParaRPr lang="en-US" smtClean="0"/>
          </a:p>
          <a:p>
            <a:pPr eaLnBrk="1" hangingPunct="1">
              <a:defRPr/>
            </a:pPr>
            <a:r>
              <a:rPr lang="en-US" smtClean="0"/>
              <a:t> le</a:t>
            </a:r>
            <a:r>
              <a:rPr lang="ru-RU" smtClean="0"/>
              <a:t>15 septembre 1971.</a:t>
            </a:r>
            <a:endParaRPr lang="en-US" smtClean="0">
              <a:solidFill>
                <a:srgbClr val="000000"/>
              </a:solidFill>
              <a:effectLst>
                <a:outerShdw blurRad="38100" dist="38100" dir="2700000" algn="tl">
                  <a:srgbClr val="FFFFFF"/>
                </a:outerShdw>
              </a:effectLst>
            </a:endParaRPr>
          </a:p>
          <a:p>
            <a:pPr eaLnBrk="1" hangingPunct="1">
              <a:defRPr/>
            </a:pPr>
            <a:r>
              <a:rPr lang="en-US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mtClean="0">
                <a:solidFill>
                  <a:srgbClr val="000000"/>
                </a:solidFill>
                <a:effectLst>
                  <a:outerShdw blurRad="38100" dist="38100" dir="2700000" algn="tl">
                    <a:srgbClr val="FFFFFF"/>
                  </a:outerShdw>
                </a:effectLst>
              </a:rPr>
              <a:t> </a:t>
            </a:r>
            <a:r>
              <a:rPr lang="ru-RU" smtClean="0"/>
              <a:t>Son créateur </a:t>
            </a:r>
            <a:r>
              <a:rPr lang="en-US" smtClean="0"/>
              <a:t>est</a:t>
            </a:r>
            <a:r>
              <a:rPr lang="ru-RU" smtClean="0"/>
              <a:t> David McTaggart. </a:t>
            </a:r>
          </a:p>
        </p:txBody>
      </p:sp>
      <p:pic>
        <p:nvPicPr>
          <p:cNvPr id="3076" name="Picture 6" descr="kfufdyriygfyckgvu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619250" y="4365625"/>
            <a:ext cx="5668963" cy="16652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Прямоугольник 1"/>
          <p:cNvSpPr>
            <a:spLocks noChangeArrowheads="1"/>
          </p:cNvSpPr>
          <p:nvPr/>
        </p:nvSpPr>
        <p:spPr bwMode="auto">
          <a:xfrm>
            <a:off x="428625" y="285750"/>
            <a:ext cx="8715375" cy="15700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400"/>
              <a:t>G</a:t>
            </a:r>
            <a:r>
              <a:rPr lang="fr-FR" sz="2400"/>
              <a:t>reenpeace est connue pour ses </a:t>
            </a:r>
            <a:r>
              <a:rPr lang="fr-FR" sz="2400">
                <a:hlinkClick r:id="rId2" tooltip="L'action directe"/>
              </a:rPr>
              <a:t>actions directes </a:t>
            </a:r>
            <a:r>
              <a:rPr lang="fr-FR" sz="2400"/>
              <a:t> et a été décrite comme l'organisation la plus visible de l'environnement dans le monde. Greenpeace a soulevé des questions environnementales à la connaissance du public</a:t>
            </a:r>
            <a:r>
              <a:rPr lang="fr-FR"/>
              <a:t>,</a:t>
            </a:r>
            <a:endParaRPr lang="ru-RU"/>
          </a:p>
        </p:txBody>
      </p:sp>
      <p:pic>
        <p:nvPicPr>
          <p:cNvPr id="4099" name="Рисунок 2" descr="250px-Gp-esso.jpg"/>
          <p:cNvPicPr>
            <a:picLocks noChangeAspect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71500" y="1928813"/>
            <a:ext cx="2286000" cy="2862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Рисунок 4" descr="i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786438" y="2071688"/>
            <a:ext cx="3000375" cy="2014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1" name="Рисунок 5" descr="500-greenpeace-volunteers-crea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2571750" y="3857625"/>
            <a:ext cx="4024313" cy="2676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3"/>
          <p:cNvSpPr>
            <a:spLocks noGrp="1" noRot="1" noChangeArrowheads="1"/>
          </p:cNvSpPr>
          <p:nvPr>
            <p:ph type="body" sz="half" idx="4294967295"/>
          </p:nvPr>
        </p:nvSpPr>
        <p:spPr>
          <a:xfrm>
            <a:off x="0" y="260350"/>
            <a:ext cx="4535488" cy="3455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en-US" sz="2800" smtClean="0"/>
              <a:t>   "Greenpeace" a plus de 2, 5 millions de sympathisants à travers le monde. "Greenpeace" possède une représentation dans plus de 40 pays à travers le monde.</a:t>
            </a:r>
            <a:endParaRPr lang="ru-RU" sz="2800" smtClean="0"/>
          </a:p>
        </p:txBody>
      </p:sp>
      <p:pic>
        <p:nvPicPr>
          <p:cNvPr id="5123" name="Picture 4" descr="102746761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5214938" y="642938"/>
            <a:ext cx="2100262" cy="2019300"/>
          </a:xfrm>
          <a:noFill/>
        </p:spPr>
      </p:pic>
      <p:pic>
        <p:nvPicPr>
          <p:cNvPr id="5124" name="Picture 7" descr="Green capacity"/>
          <p:cNvPicPr>
            <a:picLocks noChangeAspect="1" noChangeArrowheads="1"/>
          </p:cNvPicPr>
          <p:nvPr>
            <p:ph sz="quarter" idx="4294967295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1000125" y="3929063"/>
            <a:ext cx="1785938" cy="2019300"/>
          </a:xfrm>
          <a:noFill/>
        </p:spPr>
      </p:pic>
      <p:pic>
        <p:nvPicPr>
          <p:cNvPr id="5125" name="Picture 10" descr="x_f2748d12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851275" y="3357563"/>
            <a:ext cx="4953000" cy="3305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рава">
  <a:themeElements>
    <a:clrScheme name="Трава 4">
      <a:dk1>
        <a:srgbClr val="006600"/>
      </a:dk1>
      <a:lt1>
        <a:srgbClr val="FFFFFF"/>
      </a:lt1>
      <a:dk2>
        <a:srgbClr val="008000"/>
      </a:dk2>
      <a:lt2>
        <a:srgbClr val="FFFFB7"/>
      </a:lt2>
      <a:accent1>
        <a:srgbClr val="99CC00"/>
      </a:accent1>
      <a:accent2>
        <a:srgbClr val="00CC00"/>
      </a:accent2>
      <a:accent3>
        <a:srgbClr val="AAC0AA"/>
      </a:accent3>
      <a:accent4>
        <a:srgbClr val="DADADA"/>
      </a:accent4>
      <a:accent5>
        <a:srgbClr val="CAE2AA"/>
      </a:accent5>
      <a:accent6>
        <a:srgbClr val="00B900"/>
      </a:accent6>
      <a:hlink>
        <a:srgbClr val="99FF66"/>
      </a:hlink>
      <a:folHlink>
        <a:srgbClr val="FFFF66"/>
      </a:folHlink>
    </a:clrScheme>
    <a:fontScheme name="Трава">
      <a:majorFont>
        <a:latin typeface="Arial Black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Трава 1">
        <a:dk1>
          <a:srgbClr val="FF9900"/>
        </a:dk1>
        <a:lt1>
          <a:srgbClr val="FFFFFF"/>
        </a:lt1>
        <a:dk2>
          <a:srgbClr val="FFCC66"/>
        </a:dk2>
        <a:lt2>
          <a:srgbClr val="CC6600"/>
        </a:lt2>
        <a:accent1>
          <a:srgbClr val="F05000"/>
        </a:accent1>
        <a:accent2>
          <a:srgbClr val="B28300"/>
        </a:accent2>
        <a:accent3>
          <a:srgbClr val="FFE2B8"/>
        </a:accent3>
        <a:accent4>
          <a:srgbClr val="DADADA"/>
        </a:accent4>
        <a:accent5>
          <a:srgbClr val="F6B3AA"/>
        </a:accent5>
        <a:accent6>
          <a:srgbClr val="A17600"/>
        </a:accent6>
        <a:hlink>
          <a:srgbClr val="99CC00"/>
        </a:hlink>
        <a:folHlink>
          <a:srgbClr val="0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2">
        <a:dk1>
          <a:srgbClr val="BB5F03"/>
        </a:dk1>
        <a:lt1>
          <a:srgbClr val="FFFFFF"/>
        </a:lt1>
        <a:dk2>
          <a:srgbClr val="993300"/>
        </a:dk2>
        <a:lt2>
          <a:srgbClr val="FEEC94"/>
        </a:lt2>
        <a:accent1>
          <a:srgbClr val="FF9900"/>
        </a:accent1>
        <a:accent2>
          <a:srgbClr val="B76A03"/>
        </a:accent2>
        <a:accent3>
          <a:srgbClr val="CAADAA"/>
        </a:accent3>
        <a:accent4>
          <a:srgbClr val="DADADA"/>
        </a:accent4>
        <a:accent5>
          <a:srgbClr val="FFCAAA"/>
        </a:accent5>
        <a:accent6>
          <a:srgbClr val="A65F02"/>
        </a:accent6>
        <a:hlink>
          <a:srgbClr val="FFFF00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3">
        <a:dk1>
          <a:srgbClr val="56925A"/>
        </a:dk1>
        <a:lt1>
          <a:srgbClr val="FFFFFF"/>
        </a:lt1>
        <a:dk2>
          <a:srgbClr val="6FB56D"/>
        </a:dk2>
        <a:lt2>
          <a:srgbClr val="FFFFCC"/>
        </a:lt2>
        <a:accent1>
          <a:srgbClr val="2B877C"/>
        </a:accent1>
        <a:accent2>
          <a:srgbClr val="5A9A5F"/>
        </a:accent2>
        <a:accent3>
          <a:srgbClr val="BBD7BA"/>
        </a:accent3>
        <a:accent4>
          <a:srgbClr val="DADADA"/>
        </a:accent4>
        <a:accent5>
          <a:srgbClr val="ACC3BF"/>
        </a:accent5>
        <a:accent6>
          <a:srgbClr val="518B55"/>
        </a:accent6>
        <a:hlink>
          <a:srgbClr val="99FF33"/>
        </a:hlink>
        <a:folHlink>
          <a:srgbClr val="DDFFBB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4">
        <a:dk1>
          <a:srgbClr val="006600"/>
        </a:dk1>
        <a:lt1>
          <a:srgbClr val="FFFFFF"/>
        </a:lt1>
        <a:dk2>
          <a:srgbClr val="008000"/>
        </a:dk2>
        <a:lt2>
          <a:srgbClr val="FFFFB7"/>
        </a:lt2>
        <a:accent1>
          <a:srgbClr val="99CC00"/>
        </a:accent1>
        <a:accent2>
          <a:srgbClr val="00CC00"/>
        </a:accent2>
        <a:accent3>
          <a:srgbClr val="AAC0AA"/>
        </a:accent3>
        <a:accent4>
          <a:srgbClr val="DADADA"/>
        </a:accent4>
        <a:accent5>
          <a:srgbClr val="CAE2AA"/>
        </a:accent5>
        <a:accent6>
          <a:srgbClr val="00B900"/>
        </a:accent6>
        <a:hlink>
          <a:srgbClr val="99FF66"/>
        </a:hlink>
        <a:folHlink>
          <a:srgbClr val="FFFF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5">
        <a:dk1>
          <a:srgbClr val="000000"/>
        </a:dk1>
        <a:lt1>
          <a:srgbClr val="CCECFF"/>
        </a:lt1>
        <a:dk2>
          <a:srgbClr val="000000"/>
        </a:dk2>
        <a:lt2>
          <a:srgbClr val="D6EDEE"/>
        </a:lt2>
        <a:accent1>
          <a:srgbClr val="E8F0F4"/>
        </a:accent1>
        <a:accent2>
          <a:srgbClr val="8EAAFA"/>
        </a:accent2>
        <a:accent3>
          <a:srgbClr val="E2F4FF"/>
        </a:accent3>
        <a:accent4>
          <a:srgbClr val="000000"/>
        </a:accent4>
        <a:accent5>
          <a:srgbClr val="F2F6F8"/>
        </a:accent5>
        <a:accent6>
          <a:srgbClr val="809AE3"/>
        </a:accent6>
        <a:hlink>
          <a:srgbClr val="0066FF"/>
        </a:hlink>
        <a:folHlink>
          <a:srgbClr val="9947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Трава 6">
        <a:dk1>
          <a:srgbClr val="48486A"/>
        </a:dk1>
        <a:lt1>
          <a:srgbClr val="FFFFFF"/>
        </a:lt1>
        <a:dk2>
          <a:srgbClr val="000099"/>
        </a:dk2>
        <a:lt2>
          <a:srgbClr val="F8F8F8"/>
        </a:lt2>
        <a:accent1>
          <a:srgbClr val="6699FF"/>
        </a:accent1>
        <a:accent2>
          <a:srgbClr val="0000FF"/>
        </a:accent2>
        <a:accent3>
          <a:srgbClr val="AAAACA"/>
        </a:accent3>
        <a:accent4>
          <a:srgbClr val="DADADA"/>
        </a:accent4>
        <a:accent5>
          <a:srgbClr val="B8CAFF"/>
        </a:accent5>
        <a:accent6>
          <a:srgbClr val="0000E7"/>
        </a:accent6>
        <a:hlink>
          <a:srgbClr val="3DCCFF"/>
        </a:hlink>
        <a:folHlink>
          <a:srgbClr val="CCE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7">
        <a:dk1>
          <a:srgbClr val="573F8B"/>
        </a:dk1>
        <a:lt1>
          <a:srgbClr val="FFFFFF"/>
        </a:lt1>
        <a:dk2>
          <a:srgbClr val="666699"/>
        </a:dk2>
        <a:lt2>
          <a:srgbClr val="D9D9FF"/>
        </a:lt2>
        <a:accent1>
          <a:srgbClr val="CC99FF"/>
        </a:accent1>
        <a:accent2>
          <a:srgbClr val="9933FF"/>
        </a:accent2>
        <a:accent3>
          <a:srgbClr val="B8B8CA"/>
        </a:accent3>
        <a:accent4>
          <a:srgbClr val="DADADA"/>
        </a:accent4>
        <a:accent5>
          <a:srgbClr val="E2CAFF"/>
        </a:accent5>
        <a:accent6>
          <a:srgbClr val="8A2DE7"/>
        </a:accent6>
        <a:hlink>
          <a:srgbClr val="99F3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Трава 8">
        <a:dk1>
          <a:srgbClr val="000000"/>
        </a:dk1>
        <a:lt1>
          <a:srgbClr val="EAEAEA"/>
        </a:lt1>
        <a:dk2>
          <a:srgbClr val="000000"/>
        </a:dk2>
        <a:lt2>
          <a:srgbClr val="C1C2CB"/>
        </a:lt2>
        <a:accent1>
          <a:srgbClr val="F1F1F7"/>
        </a:accent1>
        <a:accent2>
          <a:srgbClr val="8C8CB4"/>
        </a:accent2>
        <a:accent3>
          <a:srgbClr val="F3F3F3"/>
        </a:accent3>
        <a:accent4>
          <a:srgbClr val="000000"/>
        </a:accent4>
        <a:accent5>
          <a:srgbClr val="F7F7FA"/>
        </a:accent5>
        <a:accent6>
          <a:srgbClr val="7E7EA3"/>
        </a:accent6>
        <a:hlink>
          <a:srgbClr val="A3FFFF"/>
        </a:hlink>
        <a:folHlink>
          <a:srgbClr val="9E99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Glass Layers</Template>
  <TotalTime>106</TotalTime>
  <Words>13</Words>
  <Application>Microsoft Office PowerPoint</Application>
  <PresentationFormat>Экран (4:3)</PresentationFormat>
  <Paragraphs>6</Paragraphs>
  <Slides>3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8" baseType="lpstr">
      <vt:lpstr>Arial</vt:lpstr>
      <vt:lpstr>Arial Black</vt:lpstr>
      <vt:lpstr>Wingdings</vt:lpstr>
      <vt:lpstr>Calibri</vt:lpstr>
      <vt:lpstr>Трава</vt:lpstr>
      <vt:lpstr>Greenpeace</vt:lpstr>
      <vt:lpstr>Слайд 2</vt:lpstr>
      <vt:lpstr>Слайд 3</vt:lpstr>
    </vt:vector>
  </TitlesOfParts>
  <Company>*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Greenpeace</dc:title>
  <dc:creator>1</dc:creator>
  <cp:lastModifiedBy>revaz</cp:lastModifiedBy>
  <cp:revision>20</cp:revision>
  <dcterms:created xsi:type="dcterms:W3CDTF">2012-03-20T12:04:54Z</dcterms:created>
  <dcterms:modified xsi:type="dcterms:W3CDTF">2013-03-03T17:33:02Z</dcterms:modified>
</cp:coreProperties>
</file>