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5" r:id="rId9"/>
    <p:sldId id="264" r:id="rId10"/>
    <p:sldId id="268" r:id="rId11"/>
    <p:sldId id="266" r:id="rId12"/>
    <p:sldId id="267" r:id="rId13"/>
    <p:sldId id="271" r:id="rId14"/>
    <p:sldId id="272" r:id="rId15"/>
    <p:sldId id="261" r:id="rId16"/>
    <p:sldId id="26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0E538D-8FC1-4161-A541-8BE3632A59B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1696A7-4C81-4188-92D1-E15C7678F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214422"/>
            <a:ext cx="6743704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Интегрированный урок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история</a:t>
            </a:r>
            <a:r>
              <a:rPr lang="en-US" dirty="0" smtClean="0"/>
              <a:t>,</a:t>
            </a:r>
            <a:r>
              <a:rPr lang="ru-RU" dirty="0" smtClean="0"/>
              <a:t> ОБЖ</a:t>
            </a:r>
            <a:r>
              <a:rPr lang="en-US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обществознание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В группе 1П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29132"/>
            <a:ext cx="91440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Россия в </a:t>
            </a:r>
            <a:r>
              <a:rPr lang="en-US" sz="3500" b="1" dirty="0" smtClean="0">
                <a:solidFill>
                  <a:srgbClr val="FF0000"/>
                </a:solidFill>
              </a:rPr>
              <a:t>XVII</a:t>
            </a:r>
            <a:r>
              <a:rPr lang="ru-RU" sz="3500" b="1" dirty="0" smtClean="0">
                <a:solidFill>
                  <a:srgbClr val="FF0000"/>
                </a:solidFill>
              </a:rPr>
              <a:t> веке. Смутное время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7290" y="3857628"/>
            <a:ext cx="6743704" cy="1357322"/>
          </a:xfrm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43174" y="5572140"/>
            <a:ext cx="6315060" cy="114300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00510" y="5357826"/>
            <a:ext cx="5243490" cy="98583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Преподаватели</a:t>
            </a: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tx2">
                    <a:shade val="75000"/>
                  </a:schemeClr>
                </a:solidFill>
              </a:rPr>
              <a:t>истории – </a:t>
            </a:r>
            <a:r>
              <a:rPr lang="ru-RU" sz="2400" dirty="0" err="1" smtClean="0">
                <a:solidFill>
                  <a:schemeClr val="tx2">
                    <a:shade val="75000"/>
                  </a:schemeClr>
                </a:solidFill>
              </a:rPr>
              <a:t>Ледовская</a:t>
            </a:r>
            <a:r>
              <a:rPr lang="ru-RU" sz="2400" dirty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shade val="75000"/>
                  </a:schemeClr>
                </a:solidFill>
              </a:rPr>
              <a:t>Н.А.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dirty="0">
                <a:solidFill>
                  <a:schemeClr val="tx2">
                    <a:shade val="75000"/>
                  </a:schemeClr>
                </a:solidFill>
              </a:rPr>
              <a:t>о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бществознания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Рябова Н.А.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aseline="0" dirty="0" smtClean="0">
                <a:solidFill>
                  <a:schemeClr val="tx2">
                    <a:shade val="75000"/>
                  </a:schemeClr>
                </a:solidFill>
              </a:rPr>
              <a:t>ОБЖ – Воронова Н.А.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28926" y="6286520"/>
            <a:ext cx="2786082" cy="5714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Патриарх </a:t>
            </a:r>
            <a:r>
              <a:rPr lang="ru-RU" sz="36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Гермоген</a:t>
            </a:r>
            <a:endParaRPr lang="ru-RU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714332"/>
            <a:ext cx="57054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14942" y="928670"/>
            <a:ext cx="3571900" cy="3714776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pPr algn="just"/>
            <a:r>
              <a:rPr lang="ru-RU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КУЗЬМа</a:t>
            </a:r>
            <a:r>
              <a:rPr lang="ru-RU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МИНИН – </a:t>
            </a:r>
            <a:r>
              <a:rPr lang="ru-RU" sz="3200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руководитель второго народного ополчения</a:t>
            </a:r>
            <a:endParaRPr lang="ru-RU" sz="3200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4357718" cy="646586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95106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857720" y="500042"/>
            <a:ext cx="4286280" cy="84933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дмитрий</a:t>
            </a:r>
            <a:r>
              <a:rPr lang="ru-RU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пожарский</a:t>
            </a:r>
            <a:endParaRPr lang="ru-RU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66"/>
            <a:ext cx="4643470" cy="60900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942" y="1928802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руководитель второго народного ополчения</a:t>
            </a:r>
            <a:endParaRPr lang="ru-RU" sz="4000" dirty="0">
              <a:ln w="3175"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459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Патриарх </a:t>
            </a:r>
            <a:r>
              <a:rPr lang="ru-RU" sz="36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Гермоген</a:t>
            </a:r>
            <a:endParaRPr lang="ru-RU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714332"/>
            <a:ext cx="57054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CC00"/>
                </a:solidFill>
              </a:rPr>
              <a:t>4 ноября – День народного единства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9151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21 февраля 1613 год.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0152" y="2143116"/>
            <a:ext cx="4133848" cy="39370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Земский собор – избран царь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Михаил Романов </a:t>
            </a:r>
            <a:r>
              <a:rPr lang="ru-RU" dirty="0" smtClean="0"/>
              <a:t>(1613-1645)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– начало династии Романовых.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42148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928802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1.Хозяйственное разорение страны и экономический кризис.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2.Усиление Боярской Думы и Земского Собора.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3.Воцарение новой династии Романовых.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4.Усиление позиции дворянства.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5.Сохранение независимости страны, но потеря территории.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8572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Последствия Смуты</a:t>
            </a:r>
            <a:r>
              <a:rPr lang="ru-RU" sz="1200" dirty="0" smtClean="0"/>
              <a:t>: 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28860" y="1000108"/>
            <a:ext cx="39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Историческое значение Смутного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00306"/>
            <a:ext cx="8686800" cy="357981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Русский народ отстоял независимость своей страны</a:t>
            </a:r>
            <a:r>
              <a:rPr lang="en-US" sz="4800" dirty="0" smtClean="0"/>
              <a:t>,</a:t>
            </a:r>
            <a:r>
              <a:rPr lang="ru-RU" sz="4800" dirty="0" smtClean="0"/>
              <a:t> но очень дорогой ценой.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Причины и признаки Смуты.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Смена царей.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Крестьянская война под руководством Ивана </a:t>
            </a:r>
            <a:r>
              <a:rPr lang="ru-RU" dirty="0" err="1" smtClean="0"/>
              <a:t>Болотникова</a:t>
            </a:r>
            <a:r>
              <a:rPr lang="ru-RU" dirty="0" smtClean="0"/>
              <a:t>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Борьба русского народа против польско-шведской интервенции.</a:t>
            </a:r>
          </a:p>
          <a:p>
            <a:pPr marL="914400" lvl="1" indent="-514350">
              <a:buClrTx/>
              <a:buNone/>
            </a:pPr>
            <a:r>
              <a:rPr lang="ru-RU" sz="1900" dirty="0" smtClean="0"/>
              <a:t>а)    </a:t>
            </a:r>
            <a:r>
              <a:rPr lang="ru-RU" dirty="0" smtClean="0"/>
              <a:t>патриарх </a:t>
            </a:r>
            <a:r>
              <a:rPr lang="ru-RU" dirty="0" err="1" smtClean="0"/>
              <a:t>Гермоген</a:t>
            </a:r>
            <a:r>
              <a:rPr lang="ru-RU" dirty="0" smtClean="0"/>
              <a:t>;</a:t>
            </a:r>
          </a:p>
          <a:p>
            <a:pPr marL="914400" lvl="1" indent="-514350">
              <a:buClrTx/>
              <a:buNone/>
            </a:pPr>
            <a:r>
              <a:rPr lang="ru-RU" sz="1900" dirty="0" smtClean="0"/>
              <a:t>б)    </a:t>
            </a:r>
            <a:r>
              <a:rPr lang="ru-RU" dirty="0" smtClean="0"/>
              <a:t>второе народное ополчение под руководством К.Минина и Д. Пожарского</a:t>
            </a:r>
            <a:r>
              <a:rPr lang="en-US" dirty="0" smtClean="0"/>
              <a:t>;</a:t>
            </a:r>
            <a:endParaRPr lang="ru-RU" dirty="0" smtClean="0"/>
          </a:p>
          <a:p>
            <a:pPr marL="914400" lvl="1" indent="-514350">
              <a:buClrTx/>
              <a:buNone/>
            </a:pPr>
            <a:r>
              <a:rPr lang="ru-RU" sz="1900" dirty="0" smtClean="0"/>
              <a:t>в)    </a:t>
            </a:r>
            <a:r>
              <a:rPr lang="ru-RU" dirty="0" smtClean="0"/>
              <a:t>русское оружие </a:t>
            </a:r>
            <a:r>
              <a:rPr lang="en-US" dirty="0" smtClean="0"/>
              <a:t>XVI </a:t>
            </a:r>
            <a:r>
              <a:rPr lang="ru-RU" dirty="0" smtClean="0"/>
              <a:t>–</a:t>
            </a:r>
            <a:r>
              <a:rPr lang="en-US" dirty="0" smtClean="0"/>
              <a:t>XVII</a:t>
            </a:r>
            <a:r>
              <a:rPr lang="ru-RU" dirty="0" smtClean="0"/>
              <a:t> </a:t>
            </a:r>
            <a:r>
              <a:rPr lang="ru-RU" dirty="0" err="1" smtClean="0"/>
              <a:t>вв</a:t>
            </a:r>
            <a:r>
              <a:rPr lang="en-US" dirty="0" smtClean="0"/>
              <a:t>;</a:t>
            </a:r>
            <a:endParaRPr lang="ru-RU" dirty="0" smtClean="0"/>
          </a:p>
          <a:p>
            <a:pPr marL="914400" lvl="1" indent="-514350">
              <a:buClrTx/>
              <a:buNone/>
            </a:pPr>
            <a:r>
              <a:rPr lang="ru-RU" sz="1900" dirty="0" smtClean="0"/>
              <a:t>г)    </a:t>
            </a:r>
            <a:r>
              <a:rPr lang="ru-RU" dirty="0" smtClean="0"/>
              <a:t>воцарение Романовых. Иван Сусанин</a:t>
            </a:r>
            <a:r>
              <a:rPr lang="en-US" dirty="0" smtClean="0"/>
              <a:t>;</a:t>
            </a:r>
            <a:endParaRPr lang="ru-RU" dirty="0" smtClean="0"/>
          </a:p>
          <a:p>
            <a:pPr marL="514350" lvl="0" indent="-514350">
              <a:buClrTx/>
              <a:buFont typeface="+mj-lt"/>
              <a:buAutoNum type="arabicPeriod" startAt="5"/>
            </a:pPr>
            <a:r>
              <a:rPr lang="ru-RU" dirty="0" smtClean="0"/>
              <a:t>События Смутного времени в литературе и искусстве. </a:t>
            </a:r>
          </a:p>
          <a:p>
            <a:pPr marL="514350" lvl="0" indent="-514350">
              <a:buClrTx/>
              <a:buFont typeface="+mj-lt"/>
              <a:buAutoNum type="arabicPeriod" startAt="6"/>
            </a:pPr>
            <a:r>
              <a:rPr lang="ru-RU" dirty="0" smtClean="0"/>
              <a:t>Дни воинской славы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Признаки Смуты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Слабость государственной власти (постоянная смена царей)</a:t>
            </a:r>
            <a:r>
              <a:rPr lang="en-US" dirty="0" smtClean="0"/>
              <a:t>: </a:t>
            </a:r>
            <a:r>
              <a:rPr lang="ru-RU" b="1" dirty="0" smtClean="0"/>
              <a:t>Борис Годунов (1598-1605)</a:t>
            </a:r>
            <a:endParaRPr lang="en-US" b="1" dirty="0" smtClean="0"/>
          </a:p>
          <a:p>
            <a:pPr lvl="6">
              <a:buNone/>
            </a:pPr>
            <a:r>
              <a:rPr lang="ru-RU" sz="3200" b="1" dirty="0" smtClean="0"/>
              <a:t> Лжедмитрий </a:t>
            </a:r>
            <a:r>
              <a:rPr lang="en-US" sz="3200" b="1" dirty="0" smtClean="0"/>
              <a:t>I</a:t>
            </a:r>
            <a:r>
              <a:rPr lang="ru-RU" sz="3200" b="1" dirty="0" smtClean="0"/>
              <a:t> (1605-1606)</a:t>
            </a:r>
          </a:p>
          <a:p>
            <a:pPr lvl="6">
              <a:buNone/>
            </a:pPr>
            <a:r>
              <a:rPr lang="ru-RU" sz="3200" b="1" dirty="0" smtClean="0"/>
              <a:t>Василий Шуйский (1606-1610)</a:t>
            </a:r>
          </a:p>
          <a:p>
            <a:pPr lvl="6">
              <a:buNone/>
            </a:pPr>
            <a:r>
              <a:rPr lang="ru-RU" sz="3200" b="1" dirty="0" smtClean="0"/>
              <a:t>Семибоярщина (1610-1613)</a:t>
            </a:r>
            <a:endParaRPr lang="ru-RU" dirty="0" smtClean="0"/>
          </a:p>
          <a:p>
            <a:pPr lvl="0"/>
            <a:r>
              <a:rPr lang="ru-RU" dirty="0" smtClean="0"/>
              <a:t>Самозванство.</a:t>
            </a:r>
          </a:p>
          <a:p>
            <a:pPr lvl="0"/>
            <a:r>
              <a:rPr lang="ru-RU" dirty="0" smtClean="0"/>
              <a:t>Гражданская война</a:t>
            </a:r>
            <a:r>
              <a:rPr lang="en-US" dirty="0" smtClean="0"/>
              <a:t>:</a:t>
            </a:r>
            <a:r>
              <a:rPr lang="ru-RU" dirty="0" smtClean="0"/>
              <a:t> крестьянская война под руководством Ивана </a:t>
            </a:r>
            <a:r>
              <a:rPr lang="ru-RU" dirty="0" err="1" smtClean="0"/>
              <a:t>Болотникова</a:t>
            </a:r>
            <a:r>
              <a:rPr lang="ru-RU" dirty="0" smtClean="0"/>
              <a:t> (1606-1607).</a:t>
            </a:r>
          </a:p>
          <a:p>
            <a:pPr lvl="0"/>
            <a:r>
              <a:rPr lang="ru-RU" dirty="0" smtClean="0"/>
              <a:t>Интервенция (вторжение) Польши и Швеции.</a:t>
            </a:r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Причины Смуты: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хозяйственное разорение страны в результате Ливонской войны и боярских междоусобиц</a:t>
            </a:r>
          </a:p>
          <a:p>
            <a:pPr lvl="0"/>
            <a:r>
              <a:rPr lang="ru-RU" dirty="0" smtClean="0"/>
              <a:t>опричнина</a:t>
            </a:r>
          </a:p>
          <a:p>
            <a:pPr lvl="0"/>
            <a:r>
              <a:rPr lang="ru-RU" dirty="0" smtClean="0"/>
              <a:t>стремление различных социальных групп общества улучшить свое положение</a:t>
            </a:r>
          </a:p>
          <a:p>
            <a:pPr lvl="0"/>
            <a:r>
              <a:rPr lang="ru-RU" dirty="0" smtClean="0"/>
              <a:t>представление народа о том, что власть должна принадлежать «природному царю»</a:t>
            </a:r>
          </a:p>
          <a:p>
            <a:pPr lvl="0"/>
            <a:r>
              <a:rPr lang="ru-RU" dirty="0" smtClean="0"/>
              <a:t>династический кризис – пресечение династии Рюриковичей(1598 – умер сын Ивана Грозного – Фёдор </a:t>
            </a:r>
            <a:r>
              <a:rPr lang="ru-RU" dirty="0" err="1" smtClean="0"/>
              <a:t>Иоанович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071546"/>
            <a:ext cx="485778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Фёдор </a:t>
            </a:r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Иоанович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 (1584-1598) , сын Ивана </a:t>
            </a:r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IV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 Грозного</a:t>
            </a:r>
            <a:endParaRPr lang="ru-RU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871543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Царевич Дмитрий, мл. сын Ивана </a:t>
            </a:r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IV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 и Марии Нагой. Погиб 15 Мая 1591г. в г. Угличе</a:t>
            </a:r>
            <a:endParaRPr lang="ru-RU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Борис Годунов (1598-1605)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54163"/>
            <a:ext cx="4491038" cy="4446606"/>
          </a:xfrm>
        </p:spPr>
        <p:txBody>
          <a:bodyPr/>
          <a:lstStyle/>
          <a:p>
            <a:r>
              <a:rPr lang="ru-RU" dirty="0" smtClean="0"/>
              <a:t>1589 год – введение патриаршества (Иов)</a:t>
            </a:r>
          </a:p>
          <a:p>
            <a:endParaRPr lang="en-US" dirty="0" smtClean="0"/>
          </a:p>
          <a:p>
            <a:r>
              <a:rPr lang="en-US" dirty="0" smtClean="0"/>
              <a:t>1597</a:t>
            </a:r>
            <a:r>
              <a:rPr lang="ru-RU" dirty="0" smtClean="0"/>
              <a:t> год – пятилетний сыск беглых крестьян-</a:t>
            </a:r>
            <a:r>
              <a:rPr lang="en-US" dirty="0" smtClean="0"/>
              <a:t>”</a:t>
            </a:r>
            <a:r>
              <a:rPr lang="ru-RU" dirty="0" smtClean="0"/>
              <a:t>урочные лета</a:t>
            </a:r>
            <a:r>
              <a:rPr lang="en-US" dirty="0" smtClean="0"/>
              <a:t>”</a:t>
            </a:r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4200"/>
            <a:ext cx="4286248" cy="55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00241"/>
            <a:ext cx="421481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9650" y="2000240"/>
            <a:ext cx="432435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35716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Лжедмитрий 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endParaRPr lang="ru-RU" sz="32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28572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Марина Мнишек</a:t>
            </a:r>
            <a:endParaRPr lang="ru-RU" sz="32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134960"/>
            <a:ext cx="4357686" cy="572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Василий Шуйский (1606-1610)</a:t>
            </a:r>
            <a:endParaRPr lang="ru-RU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368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Интегрированный урок:   история, ОБЖ,  обществознание  В группе 1П</vt:lpstr>
      <vt:lpstr>План урока:</vt:lpstr>
      <vt:lpstr>Признаки Смуты:  </vt:lpstr>
      <vt:lpstr>Причины Смуты: </vt:lpstr>
      <vt:lpstr>Слайд 5</vt:lpstr>
      <vt:lpstr>Слайд 6</vt:lpstr>
      <vt:lpstr>Борис Годунов (1598-1605)</vt:lpstr>
      <vt:lpstr>Слайд 8</vt:lpstr>
      <vt:lpstr>Слайд 9</vt:lpstr>
      <vt:lpstr>Слайд 10</vt:lpstr>
      <vt:lpstr>КУЗЬМа МИНИН – руководитель второго народного ополчения</vt:lpstr>
      <vt:lpstr>дмитрий пожарский</vt:lpstr>
      <vt:lpstr>Слайд 13</vt:lpstr>
      <vt:lpstr>4 ноября – День народного единства </vt:lpstr>
      <vt:lpstr>21 февраля 1613 год.</vt:lpstr>
      <vt:lpstr>Слайд 16</vt:lpstr>
      <vt:lpstr>Историческое значение Смутного времени</vt:lpstr>
    </vt:vector>
  </TitlesOfParts>
  <Company>БПУ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урок:   история, ОБЖ,  обществознание</dc:title>
  <dc:creator>Библиотека</dc:creator>
  <cp:lastModifiedBy>Roman</cp:lastModifiedBy>
  <cp:revision>25</cp:revision>
  <dcterms:created xsi:type="dcterms:W3CDTF">2012-10-17T07:49:41Z</dcterms:created>
  <dcterms:modified xsi:type="dcterms:W3CDTF">2013-01-29T19:28:15Z</dcterms:modified>
</cp:coreProperties>
</file>