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73" r:id="rId4"/>
    <p:sldId id="257" r:id="rId5"/>
    <p:sldId id="275" r:id="rId6"/>
    <p:sldId id="276" r:id="rId7"/>
    <p:sldId id="258" r:id="rId8"/>
    <p:sldId id="260" r:id="rId9"/>
    <p:sldId id="266" r:id="rId10"/>
    <p:sldId id="262" r:id="rId11"/>
    <p:sldId id="263" r:id="rId12"/>
    <p:sldId id="267" r:id="rId13"/>
    <p:sldId id="268" r:id="rId14"/>
    <p:sldId id="269" r:id="rId15"/>
    <p:sldId id="271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86" d="100"/>
          <a:sy n="86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4BFDCF-6D1A-4F19-A2A7-FBD5A0C90A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D7BF41-1EE8-4E8D-AD47-87352403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5;&#1080;&#1082;&#1080;&#1090;&#1072;\Desktop\Mihail_Ivanovich_Glinka_-_Hor_Slavsya_iz_opery_ZHizn_za_Carya_Ivan_Susanin_183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E20000"/>
                </a:solidFill>
              </a:rPr>
              <a:t>События смутного времени в искусстве и литературе</a:t>
            </a:r>
            <a:endParaRPr lang="ru-RU" sz="4000" b="1" dirty="0">
              <a:ln w="6350">
                <a:solidFill>
                  <a:sysClr val="windowText" lastClr="000000"/>
                </a:solidFill>
              </a:ln>
              <a:solidFill>
                <a:srgbClr val="E2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92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8031836" cy="1311534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Картина Юрия </a:t>
            </a:r>
            <a:r>
              <a:rPr lang="ru-RU" sz="4400" dirty="0" err="1">
                <a:solidFill>
                  <a:srgbClr val="FFFF00"/>
                </a:solidFill>
              </a:rPr>
              <a:t>Пантюхина</a:t>
            </a:r>
            <a:r>
              <a:rPr lang="ru-RU" sz="4400" dirty="0">
                <a:solidFill>
                  <a:srgbClr val="FFFF00"/>
                </a:solidFill>
              </a:rPr>
              <a:t> "Минин </a:t>
            </a:r>
            <a:r>
              <a:rPr lang="ru-RU" sz="4400" dirty="0" smtClean="0">
                <a:solidFill>
                  <a:srgbClr val="FFFF00"/>
                </a:solidFill>
              </a:rPr>
              <a:t>и Пожарский</a:t>
            </a:r>
            <a:r>
              <a:rPr lang="ru-RU" sz="4400" dirty="0">
                <a:solidFill>
                  <a:srgbClr val="FFFF00"/>
                </a:solidFill>
              </a:rPr>
              <a:t>. Освобождение Москвы"</a:t>
            </a:r>
          </a:p>
        </p:txBody>
      </p:sp>
    </p:spTree>
    <p:extLst>
      <p:ext uri="{BB962C8B-B14F-4D97-AF65-F5344CB8AC3E}">
        <p14:creationId xmlns="" xmlns:p14="http://schemas.microsoft.com/office/powerpoint/2010/main" val="1468075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2730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929882" cy="56207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FFCC00"/>
                </a:solidFill>
              </a:rPr>
              <a:t>М.И</a:t>
            </a:r>
            <a:r>
              <a:rPr lang="ru-RU" dirty="0">
                <a:solidFill>
                  <a:srgbClr val="FFCC00"/>
                </a:solidFill>
              </a:rPr>
              <a:t>. Скотти "Минин и </a:t>
            </a:r>
            <a:r>
              <a:rPr lang="ru-RU" dirty="0" smtClean="0">
                <a:solidFill>
                  <a:srgbClr val="FFCC00"/>
                </a:solidFill>
              </a:rPr>
              <a:t>Пожарский"</a:t>
            </a:r>
            <a:endParaRPr lang="ru-RU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414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501122" cy="740600"/>
          </a:xfrm>
        </p:spPr>
        <p:txBody>
          <a:bodyPr>
            <a:noAutofit/>
          </a:bodyPr>
          <a:lstStyle/>
          <a:p>
            <a:r>
              <a:rPr lang="ru-RU" sz="3600" dirty="0"/>
              <a:t>Поэма </a:t>
            </a:r>
            <a:r>
              <a:rPr lang="ru-RU" sz="3600" dirty="0" smtClean="0"/>
              <a:t>К. Рылеева </a:t>
            </a:r>
            <a:r>
              <a:rPr lang="ru-RU" sz="3600" dirty="0"/>
              <a:t>"Иван Сусанин"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«Куда ты ведешь нас?.. не видно ни </a:t>
            </a:r>
            <a:r>
              <a:rPr lang="ru-RU" sz="1600" dirty="0" err="1" smtClean="0"/>
              <a:t>зги</a:t>
            </a:r>
            <a:r>
              <a:rPr lang="ru-RU" sz="1600" dirty="0" smtClean="0"/>
              <a:t>!—</a:t>
            </a:r>
          </a:p>
          <a:p>
            <a:r>
              <a:rPr lang="ru-RU" sz="1600" dirty="0" smtClean="0"/>
              <a:t>Сусанину с сердцем вскричали враги: —</a:t>
            </a:r>
          </a:p>
          <a:p>
            <a:r>
              <a:rPr lang="ru-RU" sz="1600" dirty="0" smtClean="0"/>
              <a:t>Мы вязнем и тонем в сугробинах снега;</a:t>
            </a:r>
          </a:p>
          <a:p>
            <a:r>
              <a:rPr lang="ru-RU" sz="1600" dirty="0" smtClean="0"/>
              <a:t>Нам, знать, не добраться с тобой до ночлега.</a:t>
            </a:r>
          </a:p>
          <a:p>
            <a:r>
              <a:rPr lang="ru-RU" sz="1600" dirty="0" smtClean="0"/>
              <a:t>Ты сбился, брат, верно, нарочно с пути;</a:t>
            </a:r>
          </a:p>
          <a:p>
            <a:r>
              <a:rPr lang="ru-RU" sz="1600" dirty="0" smtClean="0"/>
              <a:t>Но тем Михаила тебе не спасти!</a:t>
            </a:r>
          </a:p>
          <a:p>
            <a:endParaRPr lang="ru-RU" sz="1600" dirty="0"/>
          </a:p>
          <a:p>
            <a:r>
              <a:rPr lang="ru-RU" sz="1600" dirty="0" smtClean="0"/>
              <a:t>Пусть мы заблудились, пусть вьюга бушует,</a:t>
            </a:r>
          </a:p>
          <a:p>
            <a:r>
              <a:rPr lang="ru-RU" sz="1600" dirty="0" smtClean="0"/>
              <a:t>Но смерти от ляхов ваш царь не минует!..</a:t>
            </a:r>
          </a:p>
          <a:p>
            <a:r>
              <a:rPr lang="ru-RU" sz="1600" dirty="0" smtClean="0"/>
              <a:t>Веди ж нас,— так будет тебе за труды;</a:t>
            </a:r>
          </a:p>
          <a:p>
            <a:r>
              <a:rPr lang="ru-RU" sz="1600" dirty="0" smtClean="0"/>
              <a:t>Иль бойся: не долго у нас до беды!</a:t>
            </a:r>
          </a:p>
          <a:p>
            <a:r>
              <a:rPr lang="ru-RU" sz="1600" dirty="0" smtClean="0"/>
              <a:t>Заставил всю ночь нас пробиться с метелью...</a:t>
            </a:r>
          </a:p>
          <a:p>
            <a:r>
              <a:rPr lang="ru-RU" sz="1600" dirty="0" smtClean="0"/>
              <a:t>Но что там чернеет в долине за елью?»</a:t>
            </a:r>
          </a:p>
          <a:p>
            <a:endParaRPr lang="ru-RU" sz="1600" dirty="0"/>
          </a:p>
          <a:p>
            <a:r>
              <a:rPr lang="ru-RU" sz="1600" dirty="0" smtClean="0"/>
              <a:t>«Деревня!— сарматам в ответ мужичок: —</a:t>
            </a:r>
          </a:p>
          <a:p>
            <a:r>
              <a:rPr lang="ru-RU" sz="1600" dirty="0" smtClean="0"/>
              <a:t>Вот гумна, заборы, а вот и мосток.</a:t>
            </a:r>
          </a:p>
          <a:p>
            <a:r>
              <a:rPr lang="ru-RU" sz="1600" dirty="0" smtClean="0"/>
              <a:t>За мною! в ворота!— избушечка эта</a:t>
            </a:r>
          </a:p>
          <a:p>
            <a:r>
              <a:rPr lang="ru-RU" sz="1600" dirty="0" smtClean="0"/>
              <a:t>Во всякое время для гостя нагрета.</a:t>
            </a:r>
          </a:p>
          <a:p>
            <a:r>
              <a:rPr lang="ru-RU" sz="1600" dirty="0" smtClean="0"/>
              <a:t>Войдите — не бойтесь!» — «Ну, то-то, москаль!..</a:t>
            </a:r>
          </a:p>
          <a:p>
            <a:r>
              <a:rPr lang="ru-RU" sz="1600" dirty="0" smtClean="0"/>
              <a:t>Какая же, братцы, чертовская даль!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07496" y="857232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Такой я проклятой не видывал ночи</a:t>
            </a:r>
          </a:p>
          <a:p>
            <a:r>
              <a:rPr lang="ru-RU" sz="1600" dirty="0" smtClean="0"/>
              <a:t>Слепились от снегу </a:t>
            </a:r>
            <a:r>
              <a:rPr lang="ru-RU" sz="1600" dirty="0" err="1" smtClean="0"/>
              <a:t>соколии</a:t>
            </a:r>
            <a:r>
              <a:rPr lang="ru-RU" sz="1600" dirty="0" smtClean="0"/>
              <a:t> очи...</a:t>
            </a:r>
          </a:p>
          <a:p>
            <a:r>
              <a:rPr lang="ru-RU" sz="1600" dirty="0" smtClean="0"/>
              <a:t>Жупан мой — хоть выжми, нет нитки сухой!—</a:t>
            </a:r>
          </a:p>
          <a:p>
            <a:r>
              <a:rPr lang="ru-RU" sz="1600" dirty="0" err="1" smtClean="0"/>
              <a:t>Вошед</a:t>
            </a:r>
            <a:r>
              <a:rPr lang="ru-RU" sz="1600" dirty="0" smtClean="0"/>
              <a:t>, проворчал так сармат молодой.—</a:t>
            </a:r>
          </a:p>
          <a:p>
            <a:r>
              <a:rPr lang="ru-RU" sz="1600" dirty="0" smtClean="0"/>
              <a:t>Вина нам, хозяин! мы смокли, иззябли!</a:t>
            </a:r>
          </a:p>
          <a:p>
            <a:r>
              <a:rPr lang="ru-RU" sz="1600" dirty="0" smtClean="0"/>
              <a:t>Скорей!.. не заставь нас приняться за сабли!»</a:t>
            </a:r>
          </a:p>
          <a:p>
            <a:endParaRPr lang="ru-RU" sz="1600" dirty="0"/>
          </a:p>
          <a:p>
            <a:r>
              <a:rPr lang="ru-RU" sz="1600" dirty="0" smtClean="0"/>
              <a:t>Вот скатерть простая на стол постлана;</a:t>
            </a:r>
          </a:p>
          <a:p>
            <a:r>
              <a:rPr lang="ru-RU" sz="1600" dirty="0" smtClean="0"/>
              <a:t>Поставлено пиво и кружка вина,</a:t>
            </a:r>
          </a:p>
          <a:p>
            <a:r>
              <a:rPr lang="ru-RU" sz="1600" dirty="0" smtClean="0"/>
              <a:t>И русская каша и щи пред гостями,</a:t>
            </a:r>
          </a:p>
          <a:p>
            <a:r>
              <a:rPr lang="ru-RU" sz="1600" dirty="0" smtClean="0"/>
              <a:t>И хлеб перед каждым большими ломтями.</a:t>
            </a:r>
          </a:p>
          <a:p>
            <a:r>
              <a:rPr lang="ru-RU" sz="1600" dirty="0" smtClean="0"/>
              <a:t>В </a:t>
            </a:r>
            <a:r>
              <a:rPr lang="ru-RU" sz="1600" dirty="0" err="1" smtClean="0"/>
              <a:t>окончины</a:t>
            </a:r>
            <a:r>
              <a:rPr lang="ru-RU" sz="1600" dirty="0" smtClean="0"/>
              <a:t> ветер, бушуя, стучит;</a:t>
            </a:r>
          </a:p>
          <a:p>
            <a:r>
              <a:rPr lang="ru-RU" sz="1600" dirty="0" smtClean="0"/>
              <a:t>Уныло и с треском лучина горит.</a:t>
            </a:r>
          </a:p>
          <a:p>
            <a:endParaRPr lang="ru-RU" sz="1600" dirty="0"/>
          </a:p>
          <a:p>
            <a:r>
              <a:rPr lang="ru-RU" sz="1600" dirty="0" smtClean="0"/>
              <a:t>Давно уж за полночь!.. Сном крепким объяты,</a:t>
            </a:r>
          </a:p>
          <a:p>
            <a:r>
              <a:rPr lang="ru-RU" sz="1600" dirty="0" smtClean="0"/>
              <a:t>Лежат беззаботно по лавкам сарматы.</a:t>
            </a:r>
          </a:p>
          <a:p>
            <a:r>
              <a:rPr lang="ru-RU" sz="1600" dirty="0" smtClean="0"/>
              <a:t>Все в дымной избушке вкушают покой;</a:t>
            </a:r>
          </a:p>
          <a:p>
            <a:r>
              <a:rPr lang="ru-RU" sz="1600" dirty="0" smtClean="0"/>
              <a:t>Один, настороже, Сусанин седой</a:t>
            </a:r>
          </a:p>
          <a:p>
            <a:r>
              <a:rPr lang="ru-RU" sz="1600" dirty="0" smtClean="0"/>
              <a:t>Вполголоса молит в углу у иконы</a:t>
            </a:r>
          </a:p>
          <a:p>
            <a:r>
              <a:rPr lang="ru-RU" sz="1600" dirty="0" smtClean="0"/>
              <a:t>Царю молодому святой обороны!..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085961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39" y="692696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Вдруг кто-то к воротам подъехал верхом.</a:t>
            </a:r>
          </a:p>
          <a:p>
            <a:r>
              <a:rPr lang="ru-RU" dirty="0" smtClean="0"/>
              <a:t>Сусанин поднялся и в двери тайком...</a:t>
            </a:r>
          </a:p>
          <a:p>
            <a:r>
              <a:rPr lang="ru-RU" dirty="0" smtClean="0"/>
              <a:t>«Ты ль это, родимый?.. А я за тобою!»</a:t>
            </a:r>
          </a:p>
          <a:p>
            <a:r>
              <a:rPr lang="ru-RU" dirty="0" smtClean="0"/>
              <a:t>«Куда ты уходишь ненастной порою?</a:t>
            </a:r>
          </a:p>
          <a:p>
            <a:r>
              <a:rPr lang="ru-RU" dirty="0" smtClean="0"/>
              <a:t>За полночь... а ветер еще не затих;</a:t>
            </a:r>
          </a:p>
          <a:p>
            <a:r>
              <a:rPr lang="ru-RU" dirty="0" smtClean="0"/>
              <a:t>Наводишь тоску лишь на сердце родных!»</a:t>
            </a:r>
          </a:p>
          <a:p>
            <a:endParaRPr lang="ru-RU" dirty="0"/>
          </a:p>
          <a:p>
            <a:r>
              <a:rPr lang="ru-RU" dirty="0" smtClean="0"/>
              <a:t>«Приводит сам бог тебя к этому дому,</a:t>
            </a:r>
          </a:p>
          <a:p>
            <a:r>
              <a:rPr lang="ru-RU" dirty="0" smtClean="0"/>
              <a:t>Мой сын, поспешай же к царю молодому,</a:t>
            </a:r>
          </a:p>
          <a:p>
            <a:r>
              <a:rPr lang="ru-RU" dirty="0" smtClean="0"/>
              <a:t>Скажи Михаилу, чтоб скрылся скорей,</a:t>
            </a:r>
          </a:p>
          <a:p>
            <a:r>
              <a:rPr lang="ru-RU" dirty="0" smtClean="0"/>
              <a:t>Что гордые ляхи, по злобе своей,</a:t>
            </a:r>
          </a:p>
          <a:p>
            <a:r>
              <a:rPr lang="ru-RU" dirty="0" smtClean="0"/>
              <a:t>Его потаенно убить замышляют</a:t>
            </a:r>
          </a:p>
          <a:p>
            <a:r>
              <a:rPr lang="ru-RU" dirty="0" smtClean="0"/>
              <a:t>И новой бедою Москве угрожают!</a:t>
            </a:r>
          </a:p>
          <a:p>
            <a:endParaRPr lang="ru-RU" dirty="0"/>
          </a:p>
          <a:p>
            <a:r>
              <a:rPr lang="ru-RU" dirty="0" smtClean="0"/>
              <a:t>Скажи, что Сусанин спасает царя,</a:t>
            </a:r>
          </a:p>
          <a:p>
            <a:r>
              <a:rPr lang="ru-RU" dirty="0" smtClean="0"/>
              <a:t>Любовью к отчизне и вере горя.</a:t>
            </a:r>
          </a:p>
          <a:p>
            <a:r>
              <a:rPr lang="ru-RU" dirty="0" smtClean="0"/>
              <a:t>Скажи, что спасенье в одном лишь побеге</a:t>
            </a:r>
          </a:p>
          <a:p>
            <a:r>
              <a:rPr lang="ru-RU" dirty="0" smtClean="0"/>
              <a:t>И что уж убийцы со мной на ночлеге».</a:t>
            </a:r>
          </a:p>
          <a:p>
            <a:r>
              <a:rPr lang="ru-RU" dirty="0" smtClean="0"/>
              <a:t>— «Но что ты затеял? подумай, родной!</a:t>
            </a:r>
          </a:p>
          <a:p>
            <a:r>
              <a:rPr lang="ru-RU" dirty="0" smtClean="0"/>
              <a:t>Убьют тебя ляхи... Что будет со мной?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968" y="692696"/>
            <a:ext cx="4536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с юной сестрою и с матерью хилой?»</a:t>
            </a:r>
          </a:p>
          <a:p>
            <a:r>
              <a:rPr lang="ru-RU" dirty="0" smtClean="0"/>
              <a:t>— «Творец защитит вас святой своей силой.</a:t>
            </a:r>
          </a:p>
          <a:p>
            <a:r>
              <a:rPr lang="ru-RU" dirty="0" smtClean="0"/>
              <a:t>Не даст он погибнуть, родимые, вам:</a:t>
            </a:r>
          </a:p>
          <a:p>
            <a:r>
              <a:rPr lang="ru-RU" dirty="0" smtClean="0"/>
              <a:t>Покров и помощник он всем сиротам.</a:t>
            </a:r>
          </a:p>
          <a:p>
            <a:r>
              <a:rPr lang="ru-RU" dirty="0" smtClean="0"/>
              <a:t>Прощай же, о сын мой, нам дорого время;</a:t>
            </a:r>
          </a:p>
          <a:p>
            <a:r>
              <a:rPr lang="ru-RU" dirty="0" smtClean="0"/>
              <a:t>И помни: я гибну за русское племя!»</a:t>
            </a:r>
          </a:p>
          <a:p>
            <a:endParaRPr lang="ru-RU" dirty="0"/>
          </a:p>
          <a:p>
            <a:r>
              <a:rPr lang="ru-RU" dirty="0" smtClean="0"/>
              <a:t>Рыдая, на лошадь Сусанин младой</a:t>
            </a:r>
          </a:p>
          <a:p>
            <a:r>
              <a:rPr lang="ru-RU" dirty="0" smtClean="0"/>
              <a:t>Вскочил и помчался свистящей стрелой.</a:t>
            </a:r>
          </a:p>
          <a:p>
            <a:r>
              <a:rPr lang="ru-RU" dirty="0" smtClean="0"/>
              <a:t>Луна между тем совершила полкруга;</a:t>
            </a:r>
          </a:p>
          <a:p>
            <a:r>
              <a:rPr lang="ru-RU" dirty="0" smtClean="0"/>
              <a:t>Свист ветра умолкнул, </a:t>
            </a:r>
            <a:r>
              <a:rPr lang="ru-RU" dirty="0" err="1" smtClean="0"/>
              <a:t>утихнула</a:t>
            </a:r>
            <a:r>
              <a:rPr lang="ru-RU" dirty="0" smtClean="0"/>
              <a:t> вьюга.</a:t>
            </a:r>
          </a:p>
          <a:p>
            <a:r>
              <a:rPr lang="ru-RU" dirty="0" smtClean="0"/>
              <a:t>На небе восточном зарделась заря,</a:t>
            </a:r>
          </a:p>
          <a:p>
            <a:r>
              <a:rPr lang="ru-RU" dirty="0" smtClean="0"/>
              <a:t>Проснулись сарматы — злодеи царя.</a:t>
            </a:r>
          </a:p>
          <a:p>
            <a:endParaRPr lang="ru-RU" dirty="0"/>
          </a:p>
          <a:p>
            <a:r>
              <a:rPr lang="ru-RU" dirty="0" smtClean="0"/>
              <a:t>«Сусанин!— вскричали,— что молишься богу?</a:t>
            </a:r>
          </a:p>
          <a:p>
            <a:r>
              <a:rPr lang="ru-RU" dirty="0" smtClean="0"/>
              <a:t>Теперь уж не время — пора нам в дорогу!»</a:t>
            </a:r>
          </a:p>
          <a:p>
            <a:r>
              <a:rPr lang="ru-RU" dirty="0" smtClean="0"/>
              <a:t>Оставив деревню шумящей толпой,</a:t>
            </a:r>
          </a:p>
          <a:p>
            <a:r>
              <a:rPr lang="ru-RU" dirty="0" smtClean="0"/>
              <a:t>В лес темный вступают окольной тропой.</a:t>
            </a:r>
          </a:p>
          <a:p>
            <a:r>
              <a:rPr lang="ru-RU" dirty="0" smtClean="0"/>
              <a:t>Сусанин ведет их... Вот утро настало,</a:t>
            </a:r>
          </a:p>
          <a:p>
            <a:r>
              <a:rPr lang="ru-RU" dirty="0" smtClean="0"/>
              <a:t>И солнце сквозь ветви в лесу засияло: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2085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35" y="692696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 скроется быстро, то ярко блеснет,</a:t>
            </a:r>
          </a:p>
          <a:p>
            <a:r>
              <a:rPr lang="ru-RU" dirty="0" smtClean="0"/>
              <a:t>То тускло засветит, то вновь пропадет.</a:t>
            </a:r>
          </a:p>
          <a:p>
            <a:r>
              <a:rPr lang="ru-RU" dirty="0" smtClean="0"/>
              <a:t>Стоят не </a:t>
            </a:r>
            <a:r>
              <a:rPr lang="ru-RU" dirty="0" err="1" smtClean="0"/>
              <a:t>шелохнясь</a:t>
            </a:r>
            <a:r>
              <a:rPr lang="ru-RU" dirty="0" smtClean="0"/>
              <a:t> и дуб и береза,</a:t>
            </a:r>
          </a:p>
          <a:p>
            <a:r>
              <a:rPr lang="ru-RU" dirty="0" smtClean="0"/>
              <a:t>Лишь снег под ногами скрипит от мороза,</a:t>
            </a:r>
          </a:p>
          <a:p>
            <a:r>
              <a:rPr lang="ru-RU" dirty="0" smtClean="0"/>
              <a:t>Лишь временно ворон, вспорхнув, прошумит,</a:t>
            </a:r>
          </a:p>
          <a:p>
            <a:r>
              <a:rPr lang="ru-RU" dirty="0" smtClean="0"/>
              <a:t>И дятел дуплистую иву долбит.</a:t>
            </a:r>
          </a:p>
          <a:p>
            <a:endParaRPr lang="ru-RU" dirty="0"/>
          </a:p>
          <a:p>
            <a:r>
              <a:rPr lang="ru-RU" dirty="0" smtClean="0"/>
              <a:t>Друг з</a:t>
            </a:r>
            <a:r>
              <a:rPr lang="ru-RU" b="1" dirty="0" smtClean="0"/>
              <a:t>а</a:t>
            </a:r>
            <a:r>
              <a:rPr lang="ru-RU" dirty="0" smtClean="0"/>
              <a:t> другом </a:t>
            </a:r>
            <a:r>
              <a:rPr lang="ru-RU" b="1" dirty="0" smtClean="0"/>
              <a:t>и</a:t>
            </a:r>
            <a:r>
              <a:rPr lang="ru-RU" dirty="0" smtClean="0"/>
              <a:t>дут в </a:t>
            </a:r>
            <a:r>
              <a:rPr lang="ru-RU" dirty="0" err="1" smtClean="0"/>
              <a:t>молчаньи</a:t>
            </a:r>
            <a:r>
              <a:rPr lang="ru-RU" dirty="0" smtClean="0"/>
              <a:t> сарматы;</a:t>
            </a:r>
          </a:p>
          <a:p>
            <a:r>
              <a:rPr lang="ru-RU" dirty="0" smtClean="0"/>
              <a:t>Всё </a:t>
            </a:r>
            <a:r>
              <a:rPr lang="ru-RU" dirty="0" err="1" smtClean="0"/>
              <a:t>дале</a:t>
            </a:r>
            <a:r>
              <a:rPr lang="ru-RU" dirty="0" smtClean="0"/>
              <a:t> и </a:t>
            </a:r>
            <a:r>
              <a:rPr lang="ru-RU" dirty="0" err="1" smtClean="0"/>
              <a:t>дале</a:t>
            </a:r>
            <a:r>
              <a:rPr lang="ru-RU" dirty="0" smtClean="0"/>
              <a:t> седой их вожатый.</a:t>
            </a:r>
          </a:p>
          <a:p>
            <a:r>
              <a:rPr lang="ru-RU" dirty="0" smtClean="0"/>
              <a:t>Уж солнце высоко сияет с небес —</a:t>
            </a:r>
          </a:p>
          <a:p>
            <a:r>
              <a:rPr lang="ru-RU" dirty="0" smtClean="0"/>
              <a:t>Всё глуше и диче становится лес!</a:t>
            </a:r>
          </a:p>
          <a:p>
            <a:r>
              <a:rPr lang="ru-RU" dirty="0" smtClean="0"/>
              <a:t>И вдруг пропадает тропинка пред ними:</a:t>
            </a:r>
          </a:p>
          <a:p>
            <a:r>
              <a:rPr lang="ru-RU" dirty="0" smtClean="0"/>
              <a:t>И сосны и ели, ветвями густыми</a:t>
            </a:r>
          </a:p>
          <a:p>
            <a:endParaRPr lang="ru-RU" dirty="0"/>
          </a:p>
          <a:p>
            <a:r>
              <a:rPr lang="ru-RU" dirty="0" smtClean="0"/>
              <a:t>Склонившись угрюмо до самой земли,</a:t>
            </a:r>
          </a:p>
          <a:p>
            <a:r>
              <a:rPr lang="ru-RU" dirty="0" err="1" smtClean="0"/>
              <a:t>Дебристую</a:t>
            </a:r>
            <a:r>
              <a:rPr lang="ru-RU" dirty="0" smtClean="0"/>
              <a:t> стену из сучьев сплели.</a:t>
            </a:r>
          </a:p>
          <a:p>
            <a:r>
              <a:rPr lang="ru-RU" dirty="0" smtClean="0"/>
              <a:t>Вотще настороже тревожное ухо:</a:t>
            </a:r>
          </a:p>
          <a:p>
            <a:r>
              <a:rPr lang="ru-RU" dirty="0" smtClean="0"/>
              <a:t>Всё в том захолустье и мертво и глухо...</a:t>
            </a:r>
          </a:p>
          <a:p>
            <a:r>
              <a:rPr lang="ru-RU" dirty="0" smtClean="0"/>
              <a:t>«Куда ты завел нас?» — лях старый вскричал.</a:t>
            </a:r>
          </a:p>
          <a:p>
            <a:r>
              <a:rPr lang="ru-RU" dirty="0" smtClean="0"/>
              <a:t>«Туда, куда нужно!— Сусанин сказал.—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50813" y="692696"/>
            <a:ext cx="44856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Убейте! замучьте!— моя здесь могила!</a:t>
            </a:r>
          </a:p>
          <a:p>
            <a:r>
              <a:rPr lang="ru-RU" dirty="0" smtClean="0"/>
              <a:t>Но знайте и рвитесь: я спас Михаила!</a:t>
            </a:r>
          </a:p>
          <a:p>
            <a:r>
              <a:rPr lang="ru-RU" dirty="0" smtClean="0"/>
              <a:t>Предателя, мнили, во мне вы нашли:</a:t>
            </a:r>
          </a:p>
          <a:p>
            <a:r>
              <a:rPr lang="ru-RU" dirty="0" smtClean="0"/>
              <a:t>Их нет и не будет на Русской земли!</a:t>
            </a:r>
          </a:p>
          <a:p>
            <a:r>
              <a:rPr lang="ru-RU" dirty="0" smtClean="0"/>
              <a:t>В ней каждый отчизну с младенчества любит</a:t>
            </a:r>
          </a:p>
          <a:p>
            <a:r>
              <a:rPr lang="ru-RU" dirty="0" smtClean="0"/>
              <a:t>И душу изменой свою не погубит».</a:t>
            </a:r>
          </a:p>
          <a:p>
            <a:endParaRPr lang="ru-RU" dirty="0"/>
          </a:p>
          <a:p>
            <a:r>
              <a:rPr lang="ru-RU" dirty="0" smtClean="0"/>
              <a:t>«Злодей!— закричали враги, закипев,—</a:t>
            </a:r>
          </a:p>
          <a:p>
            <a:r>
              <a:rPr lang="ru-RU" dirty="0" smtClean="0"/>
              <a:t>Умрешь под мечами!» — «Не страшен ваш гнев!</a:t>
            </a:r>
          </a:p>
          <a:p>
            <a:r>
              <a:rPr lang="ru-RU" dirty="0" smtClean="0"/>
              <a:t>Кто русский по сердцу, тот бодро, и смело,</a:t>
            </a:r>
          </a:p>
          <a:p>
            <a:r>
              <a:rPr lang="ru-RU" dirty="0" smtClean="0"/>
              <a:t>И радостно гибнет за правое дело!</a:t>
            </a:r>
          </a:p>
          <a:p>
            <a:r>
              <a:rPr lang="ru-RU" dirty="0" smtClean="0"/>
              <a:t>Ни казни, ни смерти и я не боюсь:</a:t>
            </a:r>
          </a:p>
          <a:p>
            <a:r>
              <a:rPr lang="ru-RU" dirty="0" smtClean="0"/>
              <a:t>Не дрогнув, умру за царя и за Русь!»</a:t>
            </a:r>
          </a:p>
          <a:p>
            <a:endParaRPr lang="ru-RU" dirty="0"/>
          </a:p>
          <a:p>
            <a:r>
              <a:rPr lang="ru-RU" dirty="0" smtClean="0"/>
              <a:t>«Умри же!— сарматы герою вскричали,</a:t>
            </a:r>
          </a:p>
          <a:p>
            <a:r>
              <a:rPr lang="ru-RU" dirty="0" smtClean="0"/>
              <a:t>И сабли над старцем, свистя, засверкали!—</a:t>
            </a:r>
          </a:p>
          <a:p>
            <a:r>
              <a:rPr lang="ru-RU" dirty="0" smtClean="0"/>
              <a:t>Погибни, предатель! Конец твой настал!»</a:t>
            </a:r>
          </a:p>
          <a:p>
            <a:r>
              <a:rPr lang="ru-RU" dirty="0" smtClean="0"/>
              <a:t>И твердый Сусанин весь в язвах упал!</a:t>
            </a:r>
          </a:p>
          <a:p>
            <a:r>
              <a:rPr lang="ru-RU" dirty="0" smtClean="0"/>
              <a:t>Снег чистый чистейшая кровь обагрила:</a:t>
            </a:r>
          </a:p>
          <a:p>
            <a:r>
              <a:rPr lang="ru-RU" dirty="0" smtClean="0"/>
              <a:t>Она для России спасла Михаила!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0491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29684" cy="228599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FFCC00"/>
                </a:solidFill>
              </a:rPr>
              <a:t>Опера М.И.Глинки «Иван </a:t>
            </a:r>
            <a:r>
              <a:rPr lang="ru-RU" dirty="0">
                <a:solidFill>
                  <a:srgbClr val="FFCC00"/>
                </a:solidFill>
              </a:rPr>
              <a:t>Сусанин</a:t>
            </a:r>
            <a:r>
              <a:rPr lang="ru-RU" dirty="0" smtClean="0">
                <a:solidFill>
                  <a:srgbClr val="FFCC00"/>
                </a:solidFill>
              </a:rPr>
              <a:t>»</a:t>
            </a:r>
            <a:r>
              <a:rPr lang="ru-RU" sz="4400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</a:rPr>
              <a:t> Отрывок «Славься» из оперы Глинки «Иван Сусанин» («жизнь за царя») </a:t>
            </a:r>
            <a:br>
              <a:rPr lang="ru-RU" sz="4400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>
              <a:solidFill>
                <a:srgbClr val="FFCC00"/>
              </a:solidFill>
            </a:endParaRPr>
          </a:p>
        </p:txBody>
      </p:sp>
      <p:pic>
        <p:nvPicPr>
          <p:cNvPr id="5" name="Mihail_Ivanovich_Glinka_-_Hor_Slavsya_iz_opery_ZHizn_za_Carya_Ivan_Susanin_18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286248" y="5072074"/>
            <a:ext cx="795342" cy="795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6947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1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FFCC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ДЕЙСТВУЮЩИЕ ЛИЦА: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ИВАН СУСАНИН, крестьянин села Домнина (бас)</a:t>
            </a:r>
          </a:p>
          <a:p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АНТОНИДА, его дочь (сопрано)</a:t>
            </a:r>
          </a:p>
          <a:p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ВАНЯ, его приемный сын (контральто)</a:t>
            </a:r>
          </a:p>
          <a:p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БОГДАН СОБИНИН, ратник, жених </a:t>
            </a:r>
            <a:r>
              <a:rPr lang="ru-RU" dirty="0" err="1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Антониды</a:t>
            </a:r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(тенор)</a:t>
            </a:r>
          </a:p>
          <a:p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НАЧАЛЬНИК ПОЛЬСКОГО ОТРЯДА (бас)</a:t>
            </a:r>
          </a:p>
          <a:p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ВЕСТНИК (тенор)</a:t>
            </a:r>
          </a:p>
          <a:p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НАЧАЛЬНИК РУССКОГО ОТРЯДА (бас)</a:t>
            </a:r>
          </a:p>
          <a:p>
            <a:pPr>
              <a:buNone/>
            </a:pPr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Время действия: 1612 - 1613 годы.</a:t>
            </a:r>
          </a:p>
          <a:p>
            <a:pPr>
              <a:buNone/>
            </a:pPr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 Место действия: село </a:t>
            </a:r>
            <a:r>
              <a:rPr lang="ru-RU" dirty="0" err="1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Домнино</a:t>
            </a:r>
            <a:r>
              <a:rPr lang="ru-RU" dirty="0" smtClean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, Полета, Москва 		(в эпилоге). </a:t>
            </a:r>
            <a:endParaRPr lang="ru-RU" dirty="0">
              <a:ln w="3175">
                <a:solidFill>
                  <a:srgbClr val="FFFF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473005"/>
            <a:ext cx="80010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Первое исполнение: Санкт-Петербург,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Мариинский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театр, 27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нoябpя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(9 декабря) 1836 года.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CC00"/>
                </a:solidFill>
              </a:rPr>
              <a:t>4 ноября – День народного единства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9151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868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Работу подготовили студенты группы 1П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Специальность 230701 «Прикладная информатика ( по отраслям)»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Коннов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Вадим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Винокуров Сергей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Руководитель: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преподаватель ВКК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Ледовская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Н.А.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54032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А.С. Пушкин «Борис Годунов»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357298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Событиям Смутного времени посвящена поэма А.С. Пушкина «Борис Годунов»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779394"/>
            <a:ext cx="3709763" cy="4833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2910" y="214311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Поэма написана в 1825 году .</a:t>
            </a:r>
          </a:p>
          <a:p>
            <a:r>
              <a:rPr lang="ru-RU" dirty="0" smtClean="0"/>
              <a:t>   В «Борисе Годунове» А.С. Пушкин развивал трагедию «судьбы народной».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М.П. Мусоргский. Опера  «Борис Годунов»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500306"/>
            <a:ext cx="2633675" cy="3974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428736"/>
            <a:ext cx="3286148" cy="4819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2093f_ad243b94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712968" cy="8492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Памятник Кузьме Минину и Дмитрию 	</a:t>
            </a:r>
            <a:r>
              <a:rPr lang="ru-RU" sz="3600" dirty="0" smtClean="0"/>
              <a:t>Пожарскому </a:t>
            </a:r>
            <a:r>
              <a:rPr lang="ru-RU" sz="3600" dirty="0"/>
              <a:t>в Москве</a:t>
            </a:r>
          </a:p>
        </p:txBody>
      </p:sp>
    </p:spTree>
    <p:extLst>
      <p:ext uri="{BB962C8B-B14F-4D97-AF65-F5344CB8AC3E}">
        <p14:creationId xmlns="" xmlns:p14="http://schemas.microsoft.com/office/powerpoint/2010/main" val="1046581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42747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Это один из наиболее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извеcтных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памятников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Моcквы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, находится на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Краcной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площади рядом с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cобором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Ваcилия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Блаженного. Автор памятника Минину и </a:t>
            </a:r>
            <a:r>
              <a:rPr lang="ru-RU" sz="2400" dirty="0" err="1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Пожарcкому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- известный скульптор И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. П. </a:t>
            </a:r>
            <a:r>
              <a:rPr lang="ru-RU" sz="2400" dirty="0" err="1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Мартоc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. Этот памятник был 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первым 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в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Моcкве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, поставленным не в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чеcть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гоcударя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, а в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чеcть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народных героев.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Cредства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на 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него 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были </a:t>
            </a:r>
            <a:r>
              <a:rPr lang="ru-RU" sz="2400" dirty="0" err="1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cобраны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вcем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народом.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Мартоc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работал над памятником c 1804 по 1817 годы. Это лучшее творение 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скульптора,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cумевшего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воплотить в нем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выcокие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идеалы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гражданcкой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доблести и патриотизма. 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Автор 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изобразил момент, когда Кузьма 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Минин указывает 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рукой на </a:t>
            </a:r>
            <a:r>
              <a:rPr lang="ru-RU" sz="2400" dirty="0" err="1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Моcкву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и 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вручает князю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Пожарcкому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старинный </a:t>
            </a:r>
            <a:r>
              <a:rPr lang="ru-RU" sz="2400" dirty="0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меч, призывая 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его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вcтать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во главе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руcского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войска.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Опираяcь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на щит, раненый воевода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приподнимаетcя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со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cвоего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ложа, что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cимволизирует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пробуждение народного </a:t>
            </a:r>
            <a:r>
              <a:rPr lang="ru-RU" sz="2400" dirty="0" err="1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cамосознания</a:t>
            </a:r>
            <a:r>
              <a:rPr lang="ru-RU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 в трудный для Отечества </a:t>
            </a:r>
            <a:r>
              <a:rPr lang="ru-RU" sz="2400" dirty="0" err="1" smtClean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чаc</a:t>
            </a:r>
            <a:r>
              <a:rPr lang="en-US" sz="2400" dirty="0">
                <a:ln w="3175">
                  <a:solidFill>
                    <a:srgbClr val="00B0F0"/>
                  </a:solidFill>
                </a:ln>
                <a:solidFill>
                  <a:srgbClr val="92D050"/>
                </a:solidFill>
              </a:rPr>
              <a:t>.</a:t>
            </a:r>
            <a:endParaRPr lang="ru-RU" sz="2400" dirty="0">
              <a:ln w="3175">
                <a:solidFill>
                  <a:srgbClr val="00B0F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создания памятника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К.Минину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Д.Пожарскому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263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581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14942" y="571480"/>
            <a:ext cx="3571900" cy="3714776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pPr algn="just"/>
            <a:r>
              <a:rPr lang="ru-RU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КУЗЬМа</a:t>
            </a:r>
            <a:r>
              <a:rPr lang="ru-RU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МИНИН – </a:t>
            </a:r>
            <a:r>
              <a:rPr lang="ru-RU" sz="3200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руководитель второго народного ополчения</a:t>
            </a:r>
            <a:endParaRPr lang="ru-RU" sz="3200" dirty="0">
              <a:ln w="3175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25947"/>
            <a:ext cx="4357718" cy="646586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95106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43438" y="1071546"/>
            <a:ext cx="4286280" cy="84933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дмитрий</a:t>
            </a:r>
            <a:r>
              <a:rPr lang="ru-RU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пожарский</a:t>
            </a:r>
            <a:endParaRPr lang="ru-RU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5728"/>
            <a:ext cx="4643470" cy="60900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2066" y="2143116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smtClean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руководитель второго народного ополчения</a:t>
            </a:r>
            <a:endParaRPr lang="ru-RU" sz="4000" dirty="0">
              <a:ln w="3175"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459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143272" cy="6429420"/>
          </a:xfrm>
        </p:spPr>
        <p:txBody>
          <a:bodyPr>
            <a:noAutofit/>
          </a:bodyPr>
          <a:lstStyle/>
          <a:p>
            <a:r>
              <a:rPr lang="ru-RU" sz="2400" dirty="0">
                <a:ln w="3175"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В 1911 году в России праздновали 300-летие народного ополчения. Поэтом Серебряного века Борисом Садовским был написан гимн в честь героев Нижегородского ополчения.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101284"/>
            <a:ext cx="5214974" cy="6756716"/>
          </a:xfrm>
        </p:spPr>
      </p:pic>
    </p:spTree>
    <p:extLst>
      <p:ext uri="{BB962C8B-B14F-4D97-AF65-F5344CB8AC3E}">
        <p14:creationId xmlns="" xmlns:p14="http://schemas.microsoft.com/office/powerpoint/2010/main" val="3939115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473</TotalTime>
  <Words>1239</Words>
  <Application>Microsoft Office PowerPoint</Application>
  <PresentationFormat>Экран (4:3)</PresentationFormat>
  <Paragraphs>159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События смутного времени в искусстве и литературе</vt:lpstr>
      <vt:lpstr>А.С. Пушкин «Борис Годунов»</vt:lpstr>
      <vt:lpstr>Слайд 3</vt:lpstr>
      <vt:lpstr>Памятник Кузьме Минину и Дмитрию  Пожарскому в Москве</vt:lpstr>
      <vt:lpstr>Слайд 5</vt:lpstr>
      <vt:lpstr>Слайд 6</vt:lpstr>
      <vt:lpstr>КУЗЬМа МИНИН – руководитель второго народного ополчения</vt:lpstr>
      <vt:lpstr>дмитрий пожарский</vt:lpstr>
      <vt:lpstr>В 1911 году в России праздновали 300-летие народного ополчения. Поэтом Серебряного века Борисом Садовским был написан гимн в честь героев Нижегородского ополчения.</vt:lpstr>
      <vt:lpstr>Картина Юрия Пантюхина "Минин и Пожарский. Освобождение Москвы"</vt:lpstr>
      <vt:lpstr>М.И. Скотти "Минин и Пожарский"</vt:lpstr>
      <vt:lpstr>Поэма К. Рылеева "Иван Сусанин"</vt:lpstr>
      <vt:lpstr>Слайд 13</vt:lpstr>
      <vt:lpstr>Слайд 14</vt:lpstr>
      <vt:lpstr>Опера М.И.Глинки «Иван Сусанин» Отрывок «Славься» из оперы Глинки «Иван Сусанин» («жизнь за царя»)  </vt:lpstr>
      <vt:lpstr>ДЕЙСТВУЮЩИЕ ЛИЦА: </vt:lpstr>
      <vt:lpstr>4 ноября – День народного единства </vt:lpstr>
      <vt:lpstr>Слайд 18</vt:lpstr>
    </vt:vector>
  </TitlesOfParts>
  <Company>Home-2012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События смутного времени в искусстве и литературе</dc:title>
  <dc:creator>Admin</dc:creator>
  <cp:lastModifiedBy>Roman</cp:lastModifiedBy>
  <cp:revision>42</cp:revision>
  <dcterms:created xsi:type="dcterms:W3CDTF">2012-10-18T11:44:41Z</dcterms:created>
  <dcterms:modified xsi:type="dcterms:W3CDTF">2013-01-29T19:26:50Z</dcterms:modified>
</cp:coreProperties>
</file>