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67" r:id="rId3"/>
    <p:sldId id="259" r:id="rId4"/>
    <p:sldId id="260" r:id="rId5"/>
    <p:sldId id="288" r:id="rId6"/>
    <p:sldId id="295" r:id="rId7"/>
    <p:sldId id="289" r:id="rId8"/>
    <p:sldId id="291" r:id="rId9"/>
    <p:sldId id="292" r:id="rId10"/>
    <p:sldId id="297" r:id="rId11"/>
    <p:sldId id="298" r:id="rId12"/>
    <p:sldId id="294" r:id="rId13"/>
    <p:sldId id="299" r:id="rId14"/>
    <p:sldId id="313" r:id="rId15"/>
    <p:sldId id="274" r:id="rId16"/>
    <p:sldId id="264" r:id="rId17"/>
    <p:sldId id="309" r:id="rId18"/>
    <p:sldId id="273" r:id="rId19"/>
    <p:sldId id="256" r:id="rId20"/>
    <p:sldId id="305" r:id="rId21"/>
    <p:sldId id="314" r:id="rId22"/>
    <p:sldId id="275" r:id="rId23"/>
    <p:sldId id="300" r:id="rId24"/>
    <p:sldId id="315" r:id="rId25"/>
    <p:sldId id="316" r:id="rId26"/>
    <p:sldId id="302" r:id="rId27"/>
    <p:sldId id="317" r:id="rId28"/>
    <p:sldId id="318" r:id="rId29"/>
    <p:sldId id="303" r:id="rId30"/>
    <p:sldId id="319" r:id="rId31"/>
    <p:sldId id="310" r:id="rId32"/>
    <p:sldId id="276" r:id="rId33"/>
    <p:sldId id="278" r:id="rId34"/>
    <p:sldId id="277" r:id="rId35"/>
    <p:sldId id="308" r:id="rId36"/>
    <p:sldId id="327" r:id="rId37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3399FF"/>
    <a:srgbClr val="F7A7F1"/>
    <a:srgbClr val="C0C0C0"/>
    <a:srgbClr val="011219"/>
    <a:srgbClr val="FF99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1543" autoAdjust="0"/>
  </p:normalViewPr>
  <p:slideViewPr>
    <p:cSldViewPr>
      <p:cViewPr varScale="1">
        <p:scale>
          <a:sx n="71" d="100"/>
          <a:sy n="71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0538"/>
          </a:xfrm>
          <a:prstGeom prst="rect">
            <a:avLst/>
          </a:prstGeom>
        </p:spPr>
        <p:txBody>
          <a:bodyPr vert="horz" lIns="91462" tIns="45731" rIns="91462" bIns="4573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49575" cy="490538"/>
          </a:xfrm>
          <a:prstGeom prst="rect">
            <a:avLst/>
          </a:prstGeom>
        </p:spPr>
        <p:txBody>
          <a:bodyPr vert="horz" lIns="91462" tIns="45731" rIns="91462" bIns="45731" rtlCol="0"/>
          <a:lstStyle>
            <a:lvl1pPr algn="r">
              <a:defRPr sz="1200"/>
            </a:lvl1pPr>
          </a:lstStyle>
          <a:p>
            <a:pPr>
              <a:defRPr/>
            </a:pPr>
            <a:fld id="{BFC3D1B0-947D-4C84-9AC2-A9A8FA6E26A8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2" tIns="45731" rIns="91462" bIns="4573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5" y="4665663"/>
            <a:ext cx="5443538" cy="4421187"/>
          </a:xfrm>
          <a:prstGeom prst="rect">
            <a:avLst/>
          </a:prstGeom>
        </p:spPr>
        <p:txBody>
          <a:bodyPr vert="horz" lIns="91462" tIns="45731" rIns="91462" bIns="4573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49575" cy="490538"/>
          </a:xfrm>
          <a:prstGeom prst="rect">
            <a:avLst/>
          </a:prstGeom>
        </p:spPr>
        <p:txBody>
          <a:bodyPr vert="horz" lIns="91462" tIns="45731" rIns="91462" bIns="457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331325"/>
            <a:ext cx="2949575" cy="490538"/>
          </a:xfrm>
          <a:prstGeom prst="rect">
            <a:avLst/>
          </a:prstGeom>
        </p:spPr>
        <p:txBody>
          <a:bodyPr vert="horz" lIns="91462" tIns="45731" rIns="91462" bIns="45731" rtlCol="0" anchor="b"/>
          <a:lstStyle>
            <a:lvl1pPr algn="r">
              <a:defRPr sz="1200"/>
            </a:lvl1pPr>
          </a:lstStyle>
          <a:p>
            <a:pPr>
              <a:defRPr/>
            </a:pPr>
            <a:fld id="{739084B8-59E3-4872-8FAA-34843F41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56845D-446B-4D71-A6E6-D35FF72BF34C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37054-4E3D-4F1E-A76D-5EE4CA71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30AD-5E58-42B2-A0E4-D6D361552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9824-DD2D-4855-8F5E-C64297516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82CA-9782-470B-839D-27B71E9D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8FAF-96B1-4687-B647-EAB0F7C5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C3D5-3E4C-4469-BB6D-5E772FF7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AB3C-B73F-4857-95EA-B176C9CB8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EE32-A986-430E-8DC3-7146B6D9F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B3CF-8D87-439E-9D02-E8947001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718B-7C6F-48ED-B733-DC3AB7B64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7C6E-2D26-44CA-A06D-5F412A9F0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4852-D116-4D24-A745-69A9CD3F1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FCD962-F6D9-4D1D-90B2-B1DCABE7C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&#1083;&#1077;&#1089;%201%20&#1082;&#1086;&#1084;&#1072;&#1085;&#1076;&#1072;.ppt" TargetMode="External"/><Relationship Id="rId4" Type="http://schemas.openxmlformats.org/officeDocument/2006/relationships/hyperlink" Target="&#1083;&#1077;&#1089;%202%20&#1082;&#1086;&#1084;&#1072;&#1085;&#1076;&#1072;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908175" y="4508500"/>
            <a:ext cx="5545138" cy="15128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Times New Roman"/>
                <a:cs typeface="Times New Roman"/>
              </a:rPr>
              <a:t>c</a:t>
            </a:r>
            <a:r>
              <a:rPr lang="ru-RU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Times New Roman"/>
                <a:cs typeface="Times New Roman"/>
              </a:rPr>
              <a:t>истемы счисления</a:t>
            </a: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1763713" y="476250"/>
            <a:ext cx="5832475" cy="4105275"/>
          </a:xfrm>
          <a:custGeom>
            <a:avLst/>
            <a:gdLst>
              <a:gd name="T0" fmla="*/ 2147483647 w 4037"/>
              <a:gd name="T1" fmla="*/ 2147483647 h 2404"/>
              <a:gd name="T2" fmla="*/ 2147483647 w 4037"/>
              <a:gd name="T3" fmla="*/ 2147483647 h 2404"/>
              <a:gd name="T4" fmla="*/ 2147483647 w 4037"/>
              <a:gd name="T5" fmla="*/ 2147483647 h 2404"/>
              <a:gd name="T6" fmla="*/ 2147483647 w 4037"/>
              <a:gd name="T7" fmla="*/ 2147483647 h 2404"/>
              <a:gd name="T8" fmla="*/ 2147483647 w 4037"/>
              <a:gd name="T9" fmla="*/ 2147483647 h 2404"/>
              <a:gd name="T10" fmla="*/ 2147483647 w 4037"/>
              <a:gd name="T11" fmla="*/ 0 h 2404"/>
              <a:gd name="T12" fmla="*/ 2147483647 w 4037"/>
              <a:gd name="T13" fmla="*/ 2147483647 h 2404"/>
              <a:gd name="T14" fmla="*/ 2147483647 w 4037"/>
              <a:gd name="T15" fmla="*/ 2147483647 h 2404"/>
              <a:gd name="T16" fmla="*/ 2147483647 w 4037"/>
              <a:gd name="T17" fmla="*/ 2147483647 h 2404"/>
              <a:gd name="T18" fmla="*/ 2147483647 w 4037"/>
              <a:gd name="T19" fmla="*/ 2147483647 h 2404"/>
              <a:gd name="T20" fmla="*/ 2147483647 w 4037"/>
              <a:gd name="T21" fmla="*/ 2147483647 h 2404"/>
              <a:gd name="T22" fmla="*/ 2147483647 w 4037"/>
              <a:gd name="T23" fmla="*/ 2147483647 h 2404"/>
              <a:gd name="T24" fmla="*/ 2147483647 w 4037"/>
              <a:gd name="T25" fmla="*/ 2147483647 h 2404"/>
              <a:gd name="T26" fmla="*/ 0 w 4037"/>
              <a:gd name="T27" fmla="*/ 2147483647 h 24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37"/>
              <a:gd name="T43" fmla="*/ 0 h 2404"/>
              <a:gd name="T44" fmla="*/ 4037 w 4037"/>
              <a:gd name="T45" fmla="*/ 2404 h 24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37" h="2404">
                <a:moveTo>
                  <a:pt x="4037" y="2359"/>
                </a:moveTo>
                <a:lnTo>
                  <a:pt x="3991" y="1905"/>
                </a:lnTo>
                <a:lnTo>
                  <a:pt x="3810" y="1270"/>
                </a:lnTo>
                <a:lnTo>
                  <a:pt x="3311" y="545"/>
                </a:lnTo>
                <a:lnTo>
                  <a:pt x="2767" y="182"/>
                </a:lnTo>
                <a:lnTo>
                  <a:pt x="2086" y="0"/>
                </a:lnTo>
                <a:lnTo>
                  <a:pt x="1496" y="91"/>
                </a:lnTo>
                <a:lnTo>
                  <a:pt x="1088" y="272"/>
                </a:lnTo>
                <a:lnTo>
                  <a:pt x="861" y="454"/>
                </a:lnTo>
                <a:lnTo>
                  <a:pt x="589" y="726"/>
                </a:lnTo>
                <a:lnTo>
                  <a:pt x="408" y="998"/>
                </a:lnTo>
                <a:lnTo>
                  <a:pt x="136" y="1497"/>
                </a:lnTo>
                <a:lnTo>
                  <a:pt x="45" y="2041"/>
                </a:lnTo>
                <a:lnTo>
                  <a:pt x="0" y="240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692275" y="-579438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99FF"/>
                </a:solidFill>
              </a:rPr>
              <a:t>11</a:t>
            </a:r>
            <a:r>
              <a:rPr lang="en-US" sz="3200" b="1" i="1" baseline="-25000">
                <a:solidFill>
                  <a:srgbClr val="FF99FF"/>
                </a:solidFill>
              </a:rPr>
              <a:t>2</a:t>
            </a:r>
            <a:endParaRPr lang="ru-RU" sz="3200" b="1" i="1">
              <a:solidFill>
                <a:srgbClr val="FF99FF"/>
              </a:solidFill>
            </a:endParaRPr>
          </a:p>
        </p:txBody>
      </p:sp>
      <p:sp>
        <p:nvSpPr>
          <p:cNvPr id="2053" name="Text Box 19"/>
          <p:cNvSpPr txBox="1">
            <a:spLocks noChangeArrowheads="1"/>
          </p:cNvSpPr>
          <p:nvPr/>
        </p:nvSpPr>
        <p:spPr bwMode="auto">
          <a:xfrm>
            <a:off x="4427538" y="-579438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E20C58"/>
                </a:solidFill>
              </a:rPr>
              <a:t>X</a:t>
            </a:r>
            <a:endParaRPr lang="ru-RU" sz="3200" b="1" i="1">
              <a:solidFill>
                <a:srgbClr val="E20C58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227763" y="-579438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FF66"/>
                </a:solidFill>
              </a:rPr>
              <a:t>IV</a:t>
            </a:r>
            <a:endParaRPr lang="ru-RU" sz="3200" b="1" i="1">
              <a:solidFill>
                <a:srgbClr val="FFFF66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132138" y="-579438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11219"/>
                </a:solidFill>
              </a:rPr>
              <a:t>A1</a:t>
            </a:r>
            <a:r>
              <a:rPr lang="en-US" sz="3200" b="1" i="1" baseline="-25000">
                <a:solidFill>
                  <a:srgbClr val="011219"/>
                </a:solidFill>
              </a:rPr>
              <a:t>15</a:t>
            </a:r>
            <a:endParaRPr lang="ru-RU" sz="3200" b="1" i="1">
              <a:solidFill>
                <a:srgbClr val="011219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292725" y="-579438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99FF"/>
                </a:solidFill>
              </a:rPr>
              <a:t>71</a:t>
            </a:r>
            <a:r>
              <a:rPr lang="en-US" sz="3200" b="1" i="1" baseline="-25000">
                <a:solidFill>
                  <a:srgbClr val="FF99FF"/>
                </a:solidFill>
              </a:rPr>
              <a:t>8                           </a:t>
            </a:r>
            <a:endParaRPr lang="ru-RU" sz="3200" b="1" i="1">
              <a:solidFill>
                <a:srgbClr val="FF99FF"/>
              </a:solidFill>
            </a:endParaRPr>
          </a:p>
        </p:txBody>
      </p:sp>
      <p:sp>
        <p:nvSpPr>
          <p:cNvPr id="7192" name="Arc 24"/>
          <p:cNvSpPr>
            <a:spLocks/>
          </p:cNvSpPr>
          <p:nvPr/>
        </p:nvSpPr>
        <p:spPr bwMode="auto">
          <a:xfrm rot="10800000" flipH="1" flipV="1">
            <a:off x="1116013" y="-388938"/>
            <a:ext cx="431800" cy="388938"/>
          </a:xfrm>
          <a:custGeom>
            <a:avLst/>
            <a:gdLst>
              <a:gd name="T0" fmla="*/ 2126025 w 43200"/>
              <a:gd name="T1" fmla="*/ 1230414188 h 26014"/>
              <a:gd name="T2" fmla="*/ 426648472 w 43200"/>
              <a:gd name="T3" fmla="*/ 1299870534 h 26014"/>
              <a:gd name="T4" fmla="*/ 215600141 w 43200"/>
              <a:gd name="T5" fmla="*/ 1079310969 h 26014"/>
              <a:gd name="T6" fmla="*/ 0 60000 65536"/>
              <a:gd name="T7" fmla="*/ 0 60000 65536"/>
              <a:gd name="T8" fmla="*/ 0 60000 65536"/>
              <a:gd name="T9" fmla="*/ 0 w 43200"/>
              <a:gd name="T10" fmla="*/ 0 h 26014"/>
              <a:gd name="T11" fmla="*/ 43200 w 43200"/>
              <a:gd name="T12" fmla="*/ 26014 h 26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6014" fill="none" extrusionOk="0">
                <a:moveTo>
                  <a:pt x="212" y="24624"/>
                </a:moveTo>
                <a:cubicBezTo>
                  <a:pt x="71" y="23622"/>
                  <a:pt x="0" y="226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83"/>
                  <a:pt x="43047" y="24562"/>
                  <a:pt x="42744" y="26014"/>
                </a:cubicBezTo>
              </a:path>
              <a:path w="43200" h="26014" stroke="0" extrusionOk="0">
                <a:moveTo>
                  <a:pt x="212" y="24624"/>
                </a:moveTo>
                <a:cubicBezTo>
                  <a:pt x="71" y="23622"/>
                  <a:pt x="0" y="226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083"/>
                  <a:pt x="43047" y="24562"/>
                  <a:pt x="42744" y="26014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6804025" y="-360363"/>
            <a:ext cx="360363" cy="360363"/>
          </a:xfrm>
          <a:prstGeom prst="flowChartExtra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9 0.06042 C 0.02378 0.15694 0.05729 0.25417 0.05208 0.3331 C 0.04687 0.41227 -0.04948 0.4588 -0.04184 0.53495 C -0.03438 0.61111 0.09757 0.69375 0.09705 0.79074 C 0.0967 0.88773 -0.0316 1.04444 -0.04375 1.11782 C -0.05573 1.1912 -0.01597 1.21111 0.02396 1.2314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5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014 0.08171 C 0.00764 0.20509 -0.00486 0.3287 0.01076 0.38287 C 0.02639 0.4368 0.08229 0.37639 0.11406 0.40578 C 0.14601 0.43495 0.15191 0.58194 0.20226 0.55926 C 0.2526 0.53657 0.43715 0.16065 0.41649 0.26921 C 0.39583 0.37777 0.23698 0.79375 0.0783 1.21018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5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632 0.04954 C 0.04878 0.0588 0.03142 0.07315 0.02326 0.10069 C 0.01111 0.14144 0.02829 0.0956 0.01388 0.13148 C 0.01163 0.14838 0.00954 0.16319 0.00833 0.18032 C 0.00954 0.2088 0.00989 0.23727 0.01197 0.26551 C 0.01232 0.26991 0.01406 0.27315 0.01562 0.27685 C 0.03732 0.32407 0.01909 0.2831 0.05138 0.32245 C 0.05781 0.32986 0.06388 0.3375 0.07031 0.34491 C 0.07517 0.35093 0.07951 0.36319 0.08333 0.3706 C 0.08732 0.37824 0.09149 0.38009 0.09652 0.38773 C 0.09878 0.3912 0.09965 0.3963 0.10208 0.39907 C 0.10972 0.40741 0.12309 0.4162 0.13229 0.41921 C 0.14496 0.43171 0.146 0.42801 0.15486 0.45023 C 0.15954 0.48102 0.16145 0.51273 0.14913 0.54097 C 0.14843 0.54607 0.14895 0.55139 0.14722 0.55556 C 0.14079 0.56991 0.11979 0.5838 0.10972 0.58982 C 0.0993 0.5956 0.09062 0.60324 0.07968 0.60671 C 0.07291 0.61181 0.0651 0.61458 0.05902 0.62083 C 0.04236 0.63819 0.03003 0.66852 0.01197 0.68357 C -0.00573 0.69838 -0.01598 0.71157 -0.02743 0.73727 C -0.04115 0.76829 -0.04462 0.80648 -0.05556 0.83982 C -0.05504 0.85463 -0.05747 0.88912 -0.05 0.90787 C -0.03976 0.93264 -0.01962 0.9412 -0.00296 0.95324 C 0.01562 0.9669 0.01927 0.97107 0.0401 0.99051 C 0.04392 0.99398 0.04618 1.00046 0.04947 1.00463 C 0.09479 1.06134 0.03194 0.97894 0.07586 1.03032 C 0.0802 1.03495 0.08298 1.04259 0.08715 1.04699 C 0.0967 1.05857 0.10711 1.06806 0.11718 1.07847 C 0.12847 1.09005 0.13385 1.09722 0.14913 1.10139 C 0.16579 1.10625 0.19982 1.10995 0.19982 1.11019 C 0.20364 1.11296 0.20729 1.1162 0.21111 1.11852 C 0.21527 1.1206 0.22013 1.1213 0.22413 1.12407 C 0.23142 1.12917 0.24027 1.13935 0.2467 1.14676 C 0.25329 1.17593 0.25277 1.20255 0.24861 1.23495 C 0.2467 1.25046 0.23784 1.25857 0.23177 1.26921 C 0.22083 1.28796 0.21736 1.30995 0.21111 1.33171 C 0.20659 1.34815 0.20729 1.33357 0.20729 1.34583 L 0.19236 1.28611 " pathEditMode="relative" rAng="0" ptsTypes="ffffffffffffffffffffffffffffffffffffAA">
                                      <p:cBhvr>
                                        <p:cTn id="12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6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39 -3.7037E-7 C -0.00052 0.00857 -0.00226 0.01713 -0.00417 0.02569 C -0.00556 0.03218 -0.01181 0.04259 -0.01181 0.04282 C -0.01441 0.06204 -0.02083 0.07245 -0.02865 0.08773 C -0.0349 0.10046 -0.03924 0.11528 -0.04549 0.12778 C -0.05191 0.14051 -0.0592 0.15232 -0.06615 0.16458 C -0.07118 0.17384 -0.07639 0.18357 -0.08125 0.19306 C -0.08316 0.19676 -0.08698 0.20463 -0.08698 0.20486 C -0.0875 0.20741 -0.08767 0.21042 -0.08872 0.21319 C -0.09202 0.22176 -0.1 0.22708 -0.1 0.23866 C -0.09948 0.24722 -0.1 0.25602 -0.09809 0.26435 C -0.09202 0.29259 -0.06632 0.30023 -0.05313 0.31806 C -0.04948 0.32315 -0.04722 0.33032 -0.04358 0.33519 C -0.03976 0.34005 -0.03455 0.34236 -0.03056 0.34676 C -0.00573 0.37269 0.01528 0.40394 0.03524 0.4375 C 0.04253 0.44954 0.05191 0.45833 0.05781 0.47176 C 0.06233 0.48194 0.06649 0.49282 0.07083 0.50301 C 0.07361 0.50995 0.07847 0.51528 0.08038 0.52292 C 0.08489 0.54051 0.08212 0.53287 0.08767 0.54583 C 0.08993 0.56366 0.08958 0.55694 0.08958 0.56551 C 0.08351 0.58634 0.08125 0.60417 0.07639 0.62523 C 0.07465 0.6412 0.07274 0.66551 0.0691 0.68218 C 0.06823 0.68634 0.06649 0.68958 0.06528 0.69352 C 0.06319 0.7 0.06111 0.70648 0.05955 0.71343 C 0.05798 0.72083 0.05798 0.72894 0.0559 0.73611 C 0.04913 0.75972 0.02726 0.7912 0.01649 0.81273 C -0.00035 0.84676 -0.01441 0.89051 -0.04184 0.90671 C -0.05156 0.91829 -0.05955 0.93333 -0.06997 0.94375 C -0.0809 0.95486 -0.08455 0.95301 -0.09254 0.96921 C -0.10122 0.98727 -0.10538 1.00417 -0.11111 1.02338 C -0.09774 1.03148 -0.0967 1.04329 -0.0849 1.05741 C -0.06806 1.07778 -0.07205 1.07269 -0.05313 1.08866 C -0.05 1.09421 -0.04757 1.10139 -0.04358 1.10579 C -0.01563 1.13657 -0.03438 1.10486 -0.01181 1.13125 C -0.00747 1.13611 -0.00486 1.14398 -0.00052 1.14838 C 0.00469 1.15347 0.01111 1.15509 0.01649 1.15995 C 0.04479 1.18519 0.01996 1.16736 0.04097 1.19097 C 0.04496 1.1956 0.04965 1.19815 0.05399 1.20255 C 0.05538 1.20417 0.05642 1.20648 0.05781 1.2081 C 0.05955 1.21019 0.06302 1.21019 0.06337 1.21366 C 0.06528 1.23056 0.06337 1.24792 0.06337 1.26482 L 0.05017 1.2794 L 0.05017 1.17685 " pathEditMode="relative" rAng="0" ptsTypes="ffffffffffffffffffffffffffffffffffffffffAAA">
                                      <p:cBhvr>
                                        <p:cTn id="15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6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4954 C -0.00729 0.05718 -0.01424 0.06759 -0.01927 0.07801 C -0.02083 0.08148 -0.02118 0.08588 -0.02292 0.08912 C -0.0316 0.10602 -0.04219 0.11852 -0.04931 0.13773 C -0.05226 0.14583 -0.05417 0.15463 -0.05677 0.16319 C -0.06042 0.17477 -0.06806 0.19745 -0.06806 0.19769 C -0.07187 0.23148 -0.07344 0.23495 -0.06441 0.28542 C -0.06042 0.30671 -0.01719 0.35232 -0.01372 0.35648 C 0.01042 0.38588 0.04045 0.40718 0.06354 0.43889 C 0.07726 0.45787 0.08819 0.48982 0.09722 0.51296 C 0.10035 0.5206 0.10295 0.53843 0.10295 0.53889 C 0.10052 0.55556 0.10122 0.57454 0.09531 0.58982 C 0.09201 0.59861 0.08611 0.6044 0.08212 0.61227 C 0.07743 0.62199 0.07378 0.6338 0.06719 0.64097 C 0.05938 0.64907 0.04601 0.65556 0.03715 0.65787 C 0.02726 0.66065 0.00712 0.66366 0.00712 0.66389 C -0.00556 0.66898 -0.01806 0.67153 -0.03056 0.67778 C -0.03542 0.68357 -0.04115 0.68796 -0.04549 0.69468 C -0.05104 0.70301 -0.05417 0.7169 -0.05868 0.72616 C -0.06181 0.76319 -0.06406 0.80023 -0.06806 0.83704 C -0.06615 0.87315 -0.06562 0.90926 -0.0625 0.94491 C -0.05486 1.02963 -0.01615 1.11644 0.02969 1.16389 C 0.04132 1.17616 0.08264 1.22245 0.10469 1.2294 C 0.11632 1.2331 0.12847 1.23125 0.14045 1.23218 C 0.15417 1.22917 0.16806 1.22755 0.18177 1.22361 C 0.18403 1.22292 0.18524 1.21736 0.1875 1.21806 C 0.19097 1.21875 0.19358 1.22361 0.19688 1.22639 C 0.19306 1.23218 0.1875 1.23611 0.18559 1.24352 C 0.1842 1.24838 0.18368 1.25347 0.18177 1.25764 C 0.17917 1.26319 0.17431 1.26597 0.1724 1.27199 C 0.16858 1.28333 0.16441 1.29028 0.1592 1.30023 C 0.15712 1.31227 0.15434 1.32269 0.15174 1.33449 C 0.14913 1.34653 0.1474 1.35995 0.1441 1.37153 C 0.14271 1.37662 0.1401 1.38056 0.13854 1.38565 C 0.13646 1.39282 0.13229 1.42083 0.12917 1.42569 C 0.12778 1.42778 0.12552 1.42755 0.12361 1.42824 C 0.12153 1.43681 0.11858 1.44051 0.11597 1.44838 L 0.15365 1.25208 " pathEditMode="relative" rAng="0" ptsTypes="ffffffffffffffffffffffffffffffffffffAA">
                                      <p:cBhvr>
                                        <p:cTn id="18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6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1.11111E-6 C 0.06285 0.12153 0.12587 0.24375 0.09393 0.44907 C 0.06198 0.65393 -0.14427 1.10023 -0.19149 1.23079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6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81" grpId="0" animBg="1"/>
      <p:bldP spid="7186" grpId="0"/>
      <p:bldP spid="7188" grpId="0"/>
      <p:bldP spid="7190" grpId="0"/>
      <p:bldP spid="7191" grpId="0"/>
      <p:bldP spid="7192" grpId="0" animBg="1"/>
      <p:bldP spid="71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15368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539750" y="-1250950"/>
            <a:ext cx="8245475" cy="9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7.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Приведите примеры позиционных систем счисления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3" grpId="1" animBg="1"/>
      <p:bldP spid="61449" grpId="0" animBg="1"/>
      <p:bldP spid="614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17416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684213" y="-954088"/>
            <a:ext cx="8245475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8</a:t>
            </a: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.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Как записывается максимальное 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положительное четырехразрядное 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число  в троичной с.с.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62473" grpId="0" animBg="1"/>
      <p:bldP spid="624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18440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539750" y="-1250950"/>
            <a:ext cx="8245475" cy="9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9</a:t>
            </a: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.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Какие системы счисления используют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 специалисты для общения с ПК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1" grpId="1" animBg="1"/>
      <p:bldP spid="58377" grpId="0" animBg="1"/>
      <p:bldP spid="583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19464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WordArt 9"/>
          <p:cNvSpPr>
            <a:spLocks noChangeArrowheads="1" noChangeShapeType="1" noTextEdit="1"/>
          </p:cNvSpPr>
          <p:nvPr/>
        </p:nvSpPr>
        <p:spPr bwMode="auto">
          <a:xfrm>
            <a:off x="539750" y="-1611313"/>
            <a:ext cx="82454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10.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Какое минимальное 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основание должна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 иметь система счисления если в ней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 записаны цифры: 320, 156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  <p:bldP spid="63491" grpId="1" animBg="1"/>
      <p:bldP spid="63497" grpId="0" animBg="1"/>
      <p:bldP spid="6349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oud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933825"/>
            <a:ext cx="2889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53736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-0.03399 C 0.04618 -0.05202 0.05851 -0.06983 0.06875 -0.08046 C 0.079 -0.0911 0.08837 -0.08717 0.09566 -0.09734 C 0.10295 -0.10752 0.10799 -0.12439 0.1132 -0.14174 C 0.11841 -0.15908 0.12604 -0.19075 0.12743 -0.20093 " pathEditMode="relative" ptsTypes="aaaaA">
                                      <p:cBhvr>
                                        <p:cTn id="6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 descr="Полотно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sz="3200">
                <a:latin typeface="Batang" pitchFamily="18" charset="-127"/>
              </a:rPr>
              <a:t>2 тур </a:t>
            </a:r>
          </a:p>
          <a:p>
            <a:pPr algn="ctr"/>
            <a:r>
              <a:rPr lang="ru-RU" sz="3200">
                <a:latin typeface="Batang" pitchFamily="18" charset="-127"/>
              </a:rPr>
              <a:t>Подъем и спуск с горы.</a:t>
            </a:r>
          </a:p>
          <a:p>
            <a:pPr algn="ctr"/>
            <a:r>
              <a:rPr lang="ru-RU" sz="3200">
                <a:latin typeface="Batang" pitchFamily="18" charset="-127"/>
              </a:rPr>
              <a:t> Для подъема числа нужно расставить </a:t>
            </a:r>
          </a:p>
          <a:p>
            <a:pPr algn="ctr"/>
            <a:r>
              <a:rPr lang="ru-RU" sz="3200">
                <a:latin typeface="Batang" pitchFamily="18" charset="-127"/>
              </a:rPr>
              <a:t>в порядке возрастания. </a:t>
            </a:r>
          </a:p>
          <a:p>
            <a:pPr algn="ctr"/>
            <a:r>
              <a:rPr lang="ru-RU" sz="3200">
                <a:latin typeface="Batang" pitchFamily="18" charset="-127"/>
              </a:rPr>
              <a:t>Для спуска в порядке убывания</a:t>
            </a:r>
          </a:p>
          <a:p>
            <a:pPr algn="ctr"/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1" descr="BABY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27088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348" y="428604"/>
            <a:ext cx="1728787" cy="503238"/>
            <a:chOff x="385" y="255"/>
            <a:chExt cx="1089" cy="317"/>
          </a:xfrm>
        </p:grpSpPr>
        <p:sp>
          <p:nvSpPr>
            <p:cNvPr id="22562" name="Rectangle 13"/>
            <p:cNvSpPr>
              <a:spLocks noChangeArrowheads="1"/>
            </p:cNvSpPr>
            <p:nvPr/>
          </p:nvSpPr>
          <p:spPr bwMode="auto">
            <a:xfrm>
              <a:off x="521" y="255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101,1</a:t>
              </a:r>
              <a:r>
                <a:rPr lang="en-US" sz="1800" b="1" baseline="-25000"/>
                <a:t>2</a:t>
              </a:r>
              <a:endParaRPr lang="ru-RU" sz="1800" b="1"/>
            </a:p>
          </p:txBody>
        </p:sp>
        <p:sp>
          <p:nvSpPr>
            <p:cNvPr id="22563" name="Oval 23"/>
            <p:cNvSpPr>
              <a:spLocks noChangeArrowheads="1"/>
            </p:cNvSpPr>
            <p:nvPr/>
          </p:nvSpPr>
          <p:spPr bwMode="auto">
            <a:xfrm>
              <a:off x="385" y="255"/>
              <a:ext cx="363" cy="3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1</a:t>
              </a:r>
              <a:endParaRPr lang="ru-RU" sz="1800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84213" y="1123950"/>
            <a:ext cx="1728787" cy="504825"/>
            <a:chOff x="249" y="708"/>
            <a:chExt cx="1089" cy="318"/>
          </a:xfrm>
        </p:grpSpPr>
        <p:sp>
          <p:nvSpPr>
            <p:cNvPr id="22560" name="Rectangle 12"/>
            <p:cNvSpPr>
              <a:spLocks noChangeArrowheads="1"/>
            </p:cNvSpPr>
            <p:nvPr/>
          </p:nvSpPr>
          <p:spPr bwMode="auto">
            <a:xfrm>
              <a:off x="385" y="708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/>
                <a:t>11,2</a:t>
              </a:r>
              <a:r>
                <a:rPr lang="ru-RU" sz="1800" b="1" baseline="-25000"/>
                <a:t>5</a:t>
              </a:r>
              <a:endParaRPr lang="ru-RU" sz="1800" b="1"/>
            </a:p>
          </p:txBody>
        </p:sp>
        <p:sp>
          <p:nvSpPr>
            <p:cNvPr id="22561" name="Oval 24"/>
            <p:cNvSpPr>
              <a:spLocks noChangeArrowheads="1"/>
            </p:cNvSpPr>
            <p:nvPr/>
          </p:nvSpPr>
          <p:spPr bwMode="auto">
            <a:xfrm>
              <a:off x="249" y="708"/>
              <a:ext cx="363" cy="3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2</a:t>
              </a:r>
              <a:endParaRPr lang="ru-RU" sz="1800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84213" y="1844675"/>
            <a:ext cx="1728787" cy="504825"/>
            <a:chOff x="249" y="1162"/>
            <a:chExt cx="1089" cy="318"/>
          </a:xfrm>
        </p:grpSpPr>
        <p:sp>
          <p:nvSpPr>
            <p:cNvPr id="22558" name="Rectangle 11"/>
            <p:cNvSpPr>
              <a:spLocks noChangeArrowheads="1"/>
            </p:cNvSpPr>
            <p:nvPr/>
          </p:nvSpPr>
          <p:spPr bwMode="auto">
            <a:xfrm>
              <a:off x="385" y="1162"/>
              <a:ext cx="953" cy="318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1</a:t>
              </a:r>
              <a:r>
                <a:rPr lang="ru-RU" sz="1800" b="1"/>
                <a:t>0</a:t>
              </a:r>
              <a:r>
                <a:rPr lang="ru-RU" sz="1800" b="1" baseline="-25000"/>
                <a:t>8</a:t>
              </a:r>
              <a:endParaRPr lang="ru-RU" sz="1800" b="1"/>
            </a:p>
          </p:txBody>
        </p:sp>
        <p:sp>
          <p:nvSpPr>
            <p:cNvPr id="22559" name="Oval 25"/>
            <p:cNvSpPr>
              <a:spLocks noChangeArrowheads="1"/>
            </p:cNvSpPr>
            <p:nvPr/>
          </p:nvSpPr>
          <p:spPr bwMode="auto">
            <a:xfrm>
              <a:off x="249" y="1162"/>
              <a:ext cx="363" cy="3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3</a:t>
              </a:r>
              <a:endParaRPr lang="ru-RU" sz="180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11188" y="3429000"/>
            <a:ext cx="1728787" cy="504825"/>
            <a:chOff x="204" y="2160"/>
            <a:chExt cx="1089" cy="318"/>
          </a:xfrm>
        </p:grpSpPr>
        <p:sp>
          <p:nvSpPr>
            <p:cNvPr id="22556" name="Rectangle 15"/>
            <p:cNvSpPr>
              <a:spLocks noChangeArrowheads="1"/>
            </p:cNvSpPr>
            <p:nvPr/>
          </p:nvSpPr>
          <p:spPr bwMode="auto">
            <a:xfrm>
              <a:off x="340" y="2160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202</a:t>
              </a:r>
              <a:r>
                <a:rPr lang="en-US" sz="1800" b="1" baseline="-25000"/>
                <a:t>7</a:t>
              </a:r>
              <a:endParaRPr lang="ru-RU" sz="1800" b="1"/>
            </a:p>
          </p:txBody>
        </p:sp>
        <p:sp>
          <p:nvSpPr>
            <p:cNvPr id="22557" name="Oval 26"/>
            <p:cNvSpPr>
              <a:spLocks noChangeArrowheads="1"/>
            </p:cNvSpPr>
            <p:nvPr/>
          </p:nvSpPr>
          <p:spPr bwMode="auto">
            <a:xfrm>
              <a:off x="204" y="2160"/>
              <a:ext cx="363" cy="3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5</a:t>
              </a:r>
              <a:endParaRPr lang="ru-RU" sz="180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42910" y="2571744"/>
            <a:ext cx="1728787" cy="503238"/>
            <a:chOff x="249" y="1616"/>
            <a:chExt cx="1089" cy="317"/>
          </a:xfrm>
        </p:grpSpPr>
        <p:sp>
          <p:nvSpPr>
            <p:cNvPr id="22554" name="Rectangle 14"/>
            <p:cNvSpPr>
              <a:spLocks noChangeArrowheads="1"/>
            </p:cNvSpPr>
            <p:nvPr/>
          </p:nvSpPr>
          <p:spPr bwMode="auto">
            <a:xfrm>
              <a:off x="385" y="1616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/>
                <a:t>17</a:t>
              </a:r>
              <a:r>
                <a:rPr lang="ru-RU" sz="1800" b="1" baseline="-25000"/>
                <a:t>16</a:t>
              </a:r>
              <a:endParaRPr lang="ru-RU" sz="1800" b="1"/>
            </a:p>
          </p:txBody>
        </p:sp>
        <p:sp>
          <p:nvSpPr>
            <p:cNvPr id="22555" name="Oval 28"/>
            <p:cNvSpPr>
              <a:spLocks noChangeArrowheads="1"/>
            </p:cNvSpPr>
            <p:nvPr/>
          </p:nvSpPr>
          <p:spPr bwMode="auto">
            <a:xfrm>
              <a:off x="249" y="1616"/>
              <a:ext cx="363" cy="3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4</a:t>
              </a:r>
              <a:endParaRPr lang="ru-RU" sz="1800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929454" y="500042"/>
            <a:ext cx="1800225" cy="504825"/>
            <a:chOff x="4332" y="300"/>
            <a:chExt cx="1134" cy="318"/>
          </a:xfrm>
        </p:grpSpPr>
        <p:sp>
          <p:nvSpPr>
            <p:cNvPr id="22552" name="Rectangle 17"/>
            <p:cNvSpPr>
              <a:spLocks noChangeArrowheads="1"/>
            </p:cNvSpPr>
            <p:nvPr/>
          </p:nvSpPr>
          <p:spPr bwMode="auto">
            <a:xfrm>
              <a:off x="4513" y="300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/>
                <a:t>170</a:t>
              </a:r>
              <a:r>
                <a:rPr lang="ru-RU" sz="1800" b="1" baseline="-25000"/>
                <a:t>8</a:t>
              </a:r>
              <a:endParaRPr lang="ru-RU" sz="1800" b="1"/>
            </a:p>
          </p:txBody>
        </p:sp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4332" y="300"/>
              <a:ext cx="363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FFFF00"/>
                  </a:solidFill>
                </a:rPr>
                <a:t>1</a:t>
              </a:r>
              <a:endParaRPr lang="ru-RU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7000892" y="1285860"/>
            <a:ext cx="1728787" cy="503238"/>
            <a:chOff x="4377" y="754"/>
            <a:chExt cx="1089" cy="317"/>
          </a:xfrm>
        </p:grpSpPr>
        <p:sp>
          <p:nvSpPr>
            <p:cNvPr id="22550" name="Rectangle 16"/>
            <p:cNvSpPr>
              <a:spLocks noChangeArrowheads="1"/>
            </p:cNvSpPr>
            <p:nvPr/>
          </p:nvSpPr>
          <p:spPr bwMode="auto">
            <a:xfrm>
              <a:off x="4513" y="754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/>
                <a:t>А6</a:t>
              </a:r>
              <a:r>
                <a:rPr lang="ru-RU" sz="1800" b="1" baseline="-25000"/>
                <a:t>16</a:t>
              </a:r>
              <a:endParaRPr lang="ru-RU" sz="1800" b="1"/>
            </a:p>
          </p:txBody>
        </p:sp>
        <p:sp>
          <p:nvSpPr>
            <p:cNvPr id="22551" name="Oval 30"/>
            <p:cNvSpPr>
              <a:spLocks noChangeArrowheads="1"/>
            </p:cNvSpPr>
            <p:nvPr/>
          </p:nvSpPr>
          <p:spPr bwMode="auto">
            <a:xfrm>
              <a:off x="4377" y="754"/>
              <a:ext cx="363" cy="31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FFFF00"/>
                  </a:solidFill>
                </a:rPr>
                <a:t>2</a:t>
              </a:r>
              <a:endParaRPr lang="ru-RU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215188" y="2000251"/>
            <a:ext cx="1512888" cy="504825"/>
            <a:chOff x="4319" y="1260"/>
            <a:chExt cx="953" cy="318"/>
          </a:xfrm>
        </p:grpSpPr>
        <p:sp>
          <p:nvSpPr>
            <p:cNvPr id="22548" name="Rectangle 19"/>
            <p:cNvSpPr>
              <a:spLocks noChangeArrowheads="1"/>
            </p:cNvSpPr>
            <p:nvPr/>
          </p:nvSpPr>
          <p:spPr bwMode="auto">
            <a:xfrm>
              <a:off x="4319" y="1260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/>
                <a:t>1100,1</a:t>
              </a:r>
              <a:r>
                <a:rPr lang="ru-RU" sz="1800" b="1" baseline="-25000" dirty="0"/>
                <a:t>2</a:t>
              </a:r>
              <a:endParaRPr lang="ru-RU" sz="1800" b="1" dirty="0"/>
            </a:p>
          </p:txBody>
        </p:sp>
        <p:sp>
          <p:nvSpPr>
            <p:cNvPr id="22549" name="Oval 31"/>
            <p:cNvSpPr>
              <a:spLocks noChangeArrowheads="1"/>
            </p:cNvSpPr>
            <p:nvPr/>
          </p:nvSpPr>
          <p:spPr bwMode="auto">
            <a:xfrm>
              <a:off x="4319" y="1260"/>
              <a:ext cx="363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FFFF00"/>
                  </a:solidFill>
                </a:rPr>
                <a:t>3</a:t>
              </a:r>
              <a:endParaRPr lang="ru-RU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6858016" y="3571876"/>
            <a:ext cx="1800225" cy="504825"/>
            <a:chOff x="4195" y="2160"/>
            <a:chExt cx="1134" cy="318"/>
          </a:xfrm>
        </p:grpSpPr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4376" y="2160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/>
                <a:t>300,2</a:t>
              </a:r>
              <a:r>
                <a:rPr lang="ru-RU" sz="1800" b="1" baseline="-25000"/>
                <a:t>4</a:t>
              </a:r>
              <a:endParaRPr lang="ru-RU" sz="1800" b="1"/>
            </a:p>
          </p:txBody>
        </p:sp>
        <p:sp>
          <p:nvSpPr>
            <p:cNvPr id="22547" name="Oval 32"/>
            <p:cNvSpPr>
              <a:spLocks noChangeArrowheads="1"/>
            </p:cNvSpPr>
            <p:nvPr/>
          </p:nvSpPr>
          <p:spPr bwMode="auto">
            <a:xfrm>
              <a:off x="4195" y="2160"/>
              <a:ext cx="363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FFFF00"/>
                  </a:solidFill>
                </a:rPr>
                <a:t>5</a:t>
              </a:r>
              <a:endParaRPr lang="ru-RU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6929454" y="2714620"/>
            <a:ext cx="1800225" cy="503237"/>
            <a:chOff x="4241" y="1661"/>
            <a:chExt cx="1134" cy="317"/>
          </a:xfrm>
        </p:grpSpPr>
        <p:sp>
          <p:nvSpPr>
            <p:cNvPr id="22544" name="Rectangle 20"/>
            <p:cNvSpPr>
              <a:spLocks noChangeArrowheads="1"/>
            </p:cNvSpPr>
            <p:nvPr/>
          </p:nvSpPr>
          <p:spPr bwMode="auto">
            <a:xfrm>
              <a:off x="4422" y="1661"/>
              <a:ext cx="953" cy="317"/>
            </a:xfrm>
            <a:prstGeom prst="rect">
              <a:avLst/>
            </a:prstGeom>
            <a:solidFill>
              <a:srgbClr val="F7A7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/>
                <a:t>20</a:t>
              </a:r>
              <a:r>
                <a:rPr lang="ru-RU" sz="1800" b="1" baseline="-25000"/>
                <a:t>5</a:t>
              </a:r>
              <a:endParaRPr lang="ru-RU" sz="1800" b="1"/>
            </a:p>
          </p:txBody>
        </p:sp>
        <p:sp>
          <p:nvSpPr>
            <p:cNvPr id="22545" name="Oval 33"/>
            <p:cNvSpPr>
              <a:spLocks noChangeArrowheads="1"/>
            </p:cNvSpPr>
            <p:nvPr/>
          </p:nvSpPr>
          <p:spPr bwMode="auto">
            <a:xfrm>
              <a:off x="4241" y="1661"/>
              <a:ext cx="363" cy="31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FFFF00"/>
                  </a:solidFill>
                </a:rPr>
                <a:t>4</a:t>
              </a:r>
              <a:endParaRPr lang="ru-RU" sz="1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2948E-6 L -0.06284 0.75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2775E-6 L -0.00781 0.466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104E-6 L 0.07083 -0.110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2601E-6 L 0.0316 0.172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0531 L 0.11024 -0.372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91908E-6 L -0.26771 -0.11538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3237E-6 L -0.17726 0.183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647E-6 L -0.04323 -0.152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948E-6 L -0.01562 0.30405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6532E-6 L 0.05121 0.382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loud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933825"/>
            <a:ext cx="2889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38608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05202E-6 C 0.00156 -0.0007 0.00417 -7.05202E-6 0.00469 -0.00209 C 0.00625 -0.00879 0.00156 -0.01896 -0.00175 -0.02313 C -0.00279 -0.02729 -0.00522 -0.03145 -0.00487 -0.03584 C -0.00435 -0.04301 -0.0047 -0.05018 -0.00331 -0.05712 C -0.00157 -0.06636 0.01632 -0.06891 0.02049 -0.0696 C 0.02448 -0.07492 0.02917 -0.07908 0.03333 -0.0844 C 0.03385 -0.09434 0.03299 -0.10451 0.0349 -0.11399 C 0.03524 -0.11607 0.03802 -0.11538 0.03958 -0.11631 C 0.04479 -0.11931 0.05052 -0.12116 0.05556 -0.12463 C 0.05764 -0.12602 0.05972 -0.12764 0.06181 -0.12879 C 0.06493 -0.13041 0.07135 -0.13318 0.07135 -0.13318 C 0.07517 -0.12787 0.0776 -0.12555 0.07934 -0.11839 C 0.08438 -0.13873 0.07569 -0.15053 0.09358 -0.15631 C 0.1026 -0.15561 0.11458 -0.16324 0.12049 -0.15422 C 0.12743 -0.14359 0.12031 -0.12579 0.12222 -0.11191 C 0.12309 -0.10567 0.14392 -0.1022 0.14757 -0.10151 C 0.15139 -0.09619 0.15156 -0.09688 0.15382 -0.08879 C 0.15469 -0.08602 0.15365 -0.08162 0.15556 -0.08024 C 0.1599 -0.07746 0.1651 -0.07885 0.16979 -0.07816 C 0.17031 -0.07399 0.16944 -0.06891 0.17135 -0.06544 C 0.17257 -0.06313 0.17639 -0.06567 0.17778 -0.06336 C 0.18646 -0.04995 0.17674 -0.05064 0.18247 -0.05064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 descr="Водяные капли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i="1" dirty="0">
                <a:latin typeface="Batang" pitchFamily="18" charset="-127"/>
              </a:rPr>
              <a:t>3 тур </a:t>
            </a:r>
          </a:p>
          <a:p>
            <a:pPr algn="ctr"/>
            <a:r>
              <a:rPr lang="ru-RU" sz="3200" i="1" dirty="0" smtClean="0">
                <a:latin typeface="Batang" pitchFamily="18" charset="-127"/>
              </a:rPr>
              <a:t>Пройти </a:t>
            </a:r>
            <a:r>
              <a:rPr lang="ru-RU" sz="3200" i="1" dirty="0">
                <a:latin typeface="Batang" pitchFamily="18" charset="-127"/>
              </a:rPr>
              <a:t>через лес.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 Чтобы  в лесу </a:t>
            </a:r>
            <a:r>
              <a:rPr lang="ru-RU" sz="3200" i="1">
                <a:latin typeface="Batang" pitchFamily="18" charset="-127"/>
              </a:rPr>
              <a:t>не </a:t>
            </a:r>
            <a:r>
              <a:rPr lang="ru-RU" sz="3200" i="1" smtClean="0">
                <a:latin typeface="Batang" pitchFamily="18" charset="-127"/>
              </a:rPr>
              <a:t>заблудиться</a:t>
            </a:r>
            <a:r>
              <a:rPr lang="ru-RU" sz="3200" i="1" dirty="0">
                <a:latin typeface="Batang" pitchFamily="18" charset="-127"/>
              </a:rPr>
              <a:t>.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 Лес разбили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 на части 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наподобие шахматной доски. 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Ключом к </a:t>
            </a:r>
            <a:r>
              <a:rPr lang="ru-RU" sz="3200" i="1" dirty="0" smtClean="0">
                <a:latin typeface="Batang" pitchFamily="18" charset="-127"/>
              </a:rPr>
              <a:t>прохождению</a:t>
            </a:r>
            <a:endParaRPr lang="ru-RU" sz="3200" i="1" dirty="0">
              <a:latin typeface="Batang" pitchFamily="18" charset="-127"/>
            </a:endParaRPr>
          </a:p>
          <a:p>
            <a:pPr algn="ctr"/>
            <a:r>
              <a:rPr lang="ru-RU" sz="3200" i="1" dirty="0">
                <a:latin typeface="Batang" pitchFamily="18" charset="-127"/>
              </a:rPr>
              <a:t> через лес будет 10 шагов.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Для того чтобы узнать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 шаг</a:t>
            </a:r>
            <a:r>
              <a:rPr lang="ru-RU" sz="3200" i="1" dirty="0" smtClean="0">
                <a:latin typeface="Batang" pitchFamily="18" charset="-127"/>
              </a:rPr>
              <a:t>, нужно </a:t>
            </a:r>
            <a:r>
              <a:rPr lang="ru-RU" sz="3200" i="1" dirty="0">
                <a:latin typeface="Batang" pitchFamily="18" charset="-127"/>
              </a:rPr>
              <a:t>перевести число из </a:t>
            </a:r>
          </a:p>
          <a:p>
            <a:pPr algn="ctr"/>
            <a:r>
              <a:rPr lang="ru-RU" sz="3200" i="1" dirty="0">
                <a:latin typeface="Batang" pitchFamily="18" charset="-127"/>
              </a:rPr>
              <a:t>10 с.с в заданную и найти число в секторе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1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95" name="Group 147"/>
          <p:cNvGraphicFramePr>
            <a:graphicFrameLocks noGrp="1"/>
          </p:cNvGraphicFramePr>
          <p:nvPr>
            <p:ph type="tbl" idx="1"/>
          </p:nvPr>
        </p:nvGraphicFramePr>
        <p:xfrm>
          <a:off x="0" y="188913"/>
          <a:ext cx="9144000" cy="6738177"/>
        </p:xfrm>
        <a:graphic>
          <a:graphicData uri="http://schemas.openxmlformats.org/drawingml/2006/table">
            <a:tbl>
              <a:tblPr/>
              <a:tblGrid>
                <a:gridCol w="1524000"/>
                <a:gridCol w="1463675"/>
                <a:gridCol w="1584325"/>
                <a:gridCol w="1512888"/>
                <a:gridCol w="1535112"/>
                <a:gridCol w="15240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36,4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22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,3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2В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31,2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55,4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72,3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7" name="Picture 109" descr="BABY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52500" y="3500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3 0.64444 L 0.34185 0.81227 " pathEditMode="relative" ptsTypes="AA">
                                      <p:cBhvr>
                                        <p:cTn id="6" dur="2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ABY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58054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lou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3933825"/>
            <a:ext cx="2889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8555E-6 C 0.00052 -0.00555 -0.00017 -0.01179 0.00157 -0.01688 C 0.00226 -0.01896 0.00469 -0.0185 0.00625 -0.01896 C 0.01719 -0.0222 0.02657 -0.02381 0.03802 -0.0252 C 0.04011 -0.02821 0.04323 -0.03006 0.04445 -0.03376 C 0.04792 -0.04416 0.04341 -0.04324 0.04914 -0.05064 C 0.0533 -0.05595 0.0599 -0.05734 0.06511 -0.05919 C 0.07709 -0.06983 0.06771 -0.08555 0.07622 -0.09919 C 0.08021 -0.10543 0.08091 -0.1022 0.08559 -0.10566 C 0.09254 -0.11075 0.09671 -0.11676 0.10313 -0.12254 C 0.10643 -0.13572 0.10052 -0.15306 0.09358 -0.16277 C 0.0915 -0.1711 0.09202 -0.16694 0.09202 -0.17526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99" name="Group 67"/>
          <p:cNvGraphicFramePr>
            <a:graphicFrameLocks noGrp="1"/>
          </p:cNvGraphicFramePr>
          <p:nvPr>
            <p:ph type="tbl" idx="1"/>
          </p:nvPr>
        </p:nvGraphicFramePr>
        <p:xfrm>
          <a:off x="0" y="188913"/>
          <a:ext cx="9144000" cy="6695315"/>
        </p:xfrm>
        <a:graphic>
          <a:graphicData uri="http://schemas.openxmlformats.org/drawingml/2006/table">
            <a:tbl>
              <a:tblPr/>
              <a:tblGrid>
                <a:gridCol w="1524000"/>
                <a:gridCol w="1463675"/>
                <a:gridCol w="1584325"/>
                <a:gridCol w="1512888"/>
                <a:gridCol w="1535112"/>
                <a:gridCol w="15240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36,4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22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,3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2В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31,2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55,4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72,3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11,01</a:t>
                      </a:r>
                      <a:r>
                        <a:rPr kumimoji="0" 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10111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r>
                        <a:rPr kumimoji="0" 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1547813" y="1412875"/>
            <a:ext cx="143986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 шаг</a:t>
            </a:r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2987675" y="2636838"/>
            <a:ext cx="1439863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2 шаг</a:t>
            </a:r>
          </a:p>
        </p:txBody>
      </p:sp>
      <p:sp>
        <p:nvSpPr>
          <p:cNvPr id="69688" name="Rectangle 56"/>
          <p:cNvSpPr>
            <a:spLocks noChangeArrowheads="1"/>
          </p:cNvSpPr>
          <p:nvPr/>
        </p:nvSpPr>
        <p:spPr bwMode="auto">
          <a:xfrm>
            <a:off x="4572000" y="1341438"/>
            <a:ext cx="1439863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3 шаг</a:t>
            </a:r>
          </a:p>
        </p:txBody>
      </p:sp>
      <p:sp>
        <p:nvSpPr>
          <p:cNvPr id="69689" name="Rectangle 57"/>
          <p:cNvSpPr>
            <a:spLocks noChangeArrowheads="1"/>
          </p:cNvSpPr>
          <p:nvPr/>
        </p:nvSpPr>
        <p:spPr bwMode="auto">
          <a:xfrm>
            <a:off x="6084888" y="1412875"/>
            <a:ext cx="143986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4 шаг</a:t>
            </a:r>
          </a:p>
        </p:txBody>
      </p:sp>
      <p:sp>
        <p:nvSpPr>
          <p:cNvPr id="69690" name="Rectangle 58"/>
          <p:cNvSpPr>
            <a:spLocks noChangeArrowheads="1"/>
          </p:cNvSpPr>
          <p:nvPr/>
        </p:nvSpPr>
        <p:spPr bwMode="auto">
          <a:xfrm>
            <a:off x="3059113" y="5300663"/>
            <a:ext cx="1439862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2 шаг</a:t>
            </a:r>
          </a:p>
        </p:txBody>
      </p:sp>
      <p:sp>
        <p:nvSpPr>
          <p:cNvPr id="69691" name="Rectangle 59"/>
          <p:cNvSpPr>
            <a:spLocks noChangeArrowheads="1"/>
          </p:cNvSpPr>
          <p:nvPr/>
        </p:nvSpPr>
        <p:spPr bwMode="auto">
          <a:xfrm>
            <a:off x="1547813" y="6237288"/>
            <a:ext cx="1439862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 шаг</a:t>
            </a:r>
          </a:p>
        </p:txBody>
      </p:sp>
      <p:sp>
        <p:nvSpPr>
          <p:cNvPr id="69692" name="Rectangle 60"/>
          <p:cNvSpPr>
            <a:spLocks noChangeArrowheads="1"/>
          </p:cNvSpPr>
          <p:nvPr/>
        </p:nvSpPr>
        <p:spPr bwMode="auto">
          <a:xfrm>
            <a:off x="7704138" y="2565400"/>
            <a:ext cx="143986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5 шаг</a:t>
            </a:r>
          </a:p>
        </p:txBody>
      </p:sp>
      <p:sp>
        <p:nvSpPr>
          <p:cNvPr id="69693" name="Rectangle 61"/>
          <p:cNvSpPr>
            <a:spLocks noChangeArrowheads="1"/>
          </p:cNvSpPr>
          <p:nvPr/>
        </p:nvSpPr>
        <p:spPr bwMode="auto">
          <a:xfrm>
            <a:off x="4643438" y="5300663"/>
            <a:ext cx="1439862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3 шаг</a:t>
            </a:r>
          </a:p>
        </p:txBody>
      </p:sp>
      <p:sp>
        <p:nvSpPr>
          <p:cNvPr id="69694" name="Rectangle 62"/>
          <p:cNvSpPr>
            <a:spLocks noChangeArrowheads="1"/>
          </p:cNvSpPr>
          <p:nvPr/>
        </p:nvSpPr>
        <p:spPr bwMode="auto">
          <a:xfrm>
            <a:off x="6156325" y="5300663"/>
            <a:ext cx="1439863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4 шаг</a:t>
            </a: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7704138" y="4149725"/>
            <a:ext cx="1439862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5 шаг</a:t>
            </a:r>
          </a:p>
        </p:txBody>
      </p:sp>
      <p:pic>
        <p:nvPicPr>
          <p:cNvPr id="69696" name="Picture 64" descr="BABY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52500" y="3500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9" name="AutoShape 65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208963" y="6354763"/>
            <a:ext cx="935037" cy="5032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2 к</a:t>
            </a:r>
          </a:p>
        </p:txBody>
      </p:sp>
      <p:sp>
        <p:nvSpPr>
          <p:cNvPr id="26690" name="AutoShape 66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466725" y="6021388"/>
            <a:ext cx="865188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1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3 0.64444 L 0.34185 0.81227 " pathEditMode="relative" ptsTypes="AA">
                                      <p:cBhvr>
                                        <p:cTn id="55" dur="20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7 C 0.025 0.1459 0.04982 0.29133 0.1026 0.31676 C 0.1559 0.3422 0.22257 0.17919 0.31892 0.15214 C 0.41493 0.12532 0.58125 0.1822 0.68073 0.15468 C 0.78021 0.1274 0.85607 0.01572 0.91632 -0.01202 C 0.97621 -0.03977 1.00798 -0.00879 1.04045 -0.01202 C 1.07291 -0.01526 1.09201 -0.02358 1.11111 -0.03191 " pathEditMode="relative" rAng="0" ptsTypes="aaaaaaA">
                                      <p:cBhvr>
                                        <p:cTn id="59" dur="20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6" grpId="0" animBg="1"/>
      <p:bldP spid="69687" grpId="0" animBg="1"/>
      <p:bldP spid="69688" grpId="0" animBg="1"/>
      <p:bldP spid="69689" grpId="0" animBg="1"/>
      <p:bldP spid="69690" grpId="0" animBg="1"/>
      <p:bldP spid="69691" grpId="0" animBg="1"/>
      <p:bldP spid="69692" grpId="0" animBg="1"/>
      <p:bldP spid="69693" grpId="0" animBg="1"/>
      <p:bldP spid="69694" grpId="0" animBg="1"/>
      <p:bldP spid="696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loud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933825"/>
            <a:ext cx="2889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35004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4005263"/>
            <a:ext cx="1079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023 C 0.00052 0.00231 0.00087 0.00462 0.00174 0.0067 C 0.00365 0.01109 0.00799 0.01919 0.00799 0.01942 C 0.01024 0.03121 0.01129 0.0356 0.0191 0.04254 C 0.02656 0.05757 0.03958 0.05595 0.05243 0.05734 C 0.06701 0.06358 0.04479 0.05318 0.06354 0.06589 C 0.07344 0.0726 0.08629 0.07491 0.09688 0.07838 C 0.09931 0.08161 0.10087 0.08578 0.1033 0.08901 C 0.10712 0.0941 0.10938 0.09341 0.11441 0.09549 C 0.12222 0.09872 0.12865 0.10173 0.13663 0.10381 C 0.18993 0.09965 0.18889 0.12323 0.18889 0.09549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4 тур </a:t>
            </a:r>
          </a:p>
          <a:p>
            <a:pPr algn="ctr"/>
            <a:r>
              <a:rPr lang="ru-RU" sz="3200" dirty="0"/>
              <a:t>Строительство моста через реку. </a:t>
            </a:r>
          </a:p>
          <a:p>
            <a:pPr algn="ctr"/>
            <a:r>
              <a:rPr lang="ru-RU" sz="3200" dirty="0"/>
              <a:t>Каждая доска разбита на 3 части.</a:t>
            </a:r>
          </a:p>
          <a:p>
            <a:pPr algn="ctr"/>
            <a:r>
              <a:rPr lang="ru-RU" sz="3200" dirty="0"/>
              <a:t>Кладется доска после того </a:t>
            </a:r>
          </a:p>
          <a:p>
            <a:pPr algn="ctr"/>
            <a:r>
              <a:rPr lang="ru-RU" sz="3200" dirty="0"/>
              <a:t>как заполнятся все три </a:t>
            </a:r>
            <a:r>
              <a:rPr lang="ru-RU" sz="3200" dirty="0" smtClean="0"/>
              <a:t>ее составляющие</a:t>
            </a:r>
            <a:endParaRPr lang="ru-RU" sz="3200" dirty="0"/>
          </a:p>
          <a:p>
            <a:pPr algn="ctr"/>
            <a:r>
              <a:rPr lang="ru-RU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1628775"/>
            <a:ext cx="4727575" cy="503238"/>
            <a:chOff x="1610" y="799"/>
            <a:chExt cx="2978" cy="317"/>
          </a:xfrm>
        </p:grpSpPr>
        <p:pic>
          <p:nvPicPr>
            <p:cNvPr id="29707" name="Picture 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610" y="799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Text Box 4"/>
            <p:cNvSpPr txBox="1">
              <a:spLocks noChangeArrowheads="1"/>
            </p:cNvSpPr>
            <p:nvPr/>
          </p:nvSpPr>
          <p:spPr bwMode="auto">
            <a:xfrm>
              <a:off x="2593" y="845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?</a:t>
              </a:r>
              <a:r>
                <a:rPr lang="ru-RU" sz="1800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29709" name="Text Box 5"/>
            <p:cNvSpPr txBox="1">
              <a:spLocks noChangeArrowheads="1"/>
            </p:cNvSpPr>
            <p:nvPr/>
          </p:nvSpPr>
          <p:spPr bwMode="auto">
            <a:xfrm>
              <a:off x="3576" y="845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DE1024"/>
                  </a:solidFill>
                </a:rPr>
                <a:t>?</a:t>
              </a:r>
              <a:r>
                <a:rPr lang="ru-RU" sz="1800" b="1" baseline="-25000">
                  <a:solidFill>
                    <a:srgbClr val="DE1024"/>
                  </a:solidFill>
                </a:rPr>
                <a:t>16</a:t>
              </a:r>
              <a:endParaRPr lang="ru-RU" sz="1800" b="1">
                <a:solidFill>
                  <a:srgbClr val="DE1024"/>
                </a:solidFill>
              </a:endParaRPr>
            </a:p>
          </p:txBody>
        </p:sp>
        <p:sp>
          <p:nvSpPr>
            <p:cNvPr id="29710" name="Text Box 6"/>
            <p:cNvSpPr txBox="1">
              <a:spLocks noChangeArrowheads="1"/>
            </p:cNvSpPr>
            <p:nvPr/>
          </p:nvSpPr>
          <p:spPr bwMode="auto">
            <a:xfrm>
              <a:off x="1610" y="845"/>
              <a:ext cx="983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1011,111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466725" y="2133600"/>
            <a:ext cx="4754563" cy="503238"/>
            <a:chOff x="1746" y="1389"/>
            <a:chExt cx="2995" cy="317"/>
          </a:xfrm>
        </p:grpSpPr>
        <p:pic>
          <p:nvPicPr>
            <p:cNvPr id="29703" name="Picture 74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746" y="1389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Text Box 75"/>
            <p:cNvSpPr txBox="1">
              <a:spLocks noChangeArrowheads="1"/>
            </p:cNvSpPr>
            <p:nvPr/>
          </p:nvSpPr>
          <p:spPr bwMode="auto">
            <a:xfrm>
              <a:off x="2775" y="143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75,6</a:t>
              </a:r>
              <a:r>
                <a:rPr lang="ru-RU" sz="1800" baseline="-25000">
                  <a:solidFill>
                    <a:srgbClr val="000099"/>
                  </a:solidFill>
                </a:rPr>
                <a:t>8</a:t>
              </a:r>
              <a:r>
                <a:rPr lang="ru-RU" sz="1800">
                  <a:solidFill>
                    <a:srgbClr val="000099"/>
                  </a:solidFill>
                </a:rPr>
                <a:t>                   </a:t>
              </a:r>
            </a:p>
          </p:txBody>
        </p:sp>
        <p:sp>
          <p:nvSpPr>
            <p:cNvPr id="29705" name="Text Box 76"/>
            <p:cNvSpPr txBox="1">
              <a:spLocks noChangeArrowheads="1"/>
            </p:cNvSpPr>
            <p:nvPr/>
          </p:nvSpPr>
          <p:spPr bwMode="auto">
            <a:xfrm>
              <a:off x="3758" y="143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?</a:t>
              </a:r>
              <a:r>
                <a:rPr lang="ru-RU" sz="1800" baseline="-25000">
                  <a:solidFill>
                    <a:srgbClr val="000099"/>
                  </a:solidFill>
                </a:rPr>
                <a:t>16</a:t>
              </a:r>
              <a:endParaRPr lang="ru-RU" sz="1800">
                <a:solidFill>
                  <a:srgbClr val="000099"/>
                </a:solidFill>
              </a:endParaRPr>
            </a:p>
          </p:txBody>
        </p:sp>
        <p:sp>
          <p:nvSpPr>
            <p:cNvPr id="29706" name="Text Box 77"/>
            <p:cNvSpPr txBox="1">
              <a:spLocks noChangeArrowheads="1"/>
            </p:cNvSpPr>
            <p:nvPr/>
          </p:nvSpPr>
          <p:spPr bwMode="auto">
            <a:xfrm>
              <a:off x="1792" y="1434"/>
              <a:ext cx="983" cy="2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?</a:t>
              </a:r>
              <a:r>
                <a:rPr lang="ru-RU" sz="1800" b="1" baseline="-25000">
                  <a:solidFill>
                    <a:srgbClr val="000099"/>
                  </a:solidFill>
                </a:rPr>
                <a:t>2</a:t>
              </a:r>
              <a:endParaRPr lang="ru-RU" sz="1800" b="1">
                <a:solidFill>
                  <a:srgbClr val="000099"/>
                </a:solidFill>
              </a:endParaRPr>
            </a:p>
          </p:txBody>
        </p:sp>
      </p:grpSp>
      <p:sp>
        <p:nvSpPr>
          <p:cNvPr id="29702" name="Oval 90"/>
          <p:cNvSpPr>
            <a:spLocks noChangeArrowheads="1"/>
          </p:cNvSpPr>
          <p:nvPr/>
        </p:nvSpPr>
        <p:spPr bwMode="auto">
          <a:xfrm>
            <a:off x="179388" y="0"/>
            <a:ext cx="1079500" cy="574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chemeClr val="accent3"/>
                </a:solidFill>
              </a:rPr>
              <a:t>1 задание</a:t>
            </a:r>
            <a:endParaRPr lang="ru-RU" sz="1800" dirty="0">
              <a:solidFill>
                <a:schemeClr val="accent3"/>
              </a:solidFill>
            </a:endParaRPr>
          </a:p>
        </p:txBody>
      </p:sp>
      <p:sp>
        <p:nvSpPr>
          <p:cNvPr id="20" name="Овал 19">
            <a:hlinkClick r:id="rId4" action="ppaction://hlinksldjump"/>
          </p:cNvPr>
          <p:cNvSpPr/>
          <p:nvPr/>
        </p:nvSpPr>
        <p:spPr>
          <a:xfrm>
            <a:off x="785786" y="5286388"/>
            <a:ext cx="1428760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Ответы  </a:t>
            </a:r>
            <a:r>
              <a:rPr lang="ru-RU" sz="1000" dirty="0" smtClean="0">
                <a:latin typeface="+mj-lt"/>
              </a:rPr>
              <a:t>1 к</a:t>
            </a:r>
            <a:endParaRPr lang="ru-RU" sz="1000" dirty="0">
              <a:latin typeface="+mj-lt"/>
            </a:endParaRPr>
          </a:p>
        </p:txBody>
      </p:sp>
      <p:sp>
        <p:nvSpPr>
          <p:cNvPr id="21" name="Овал 20">
            <a:hlinkClick r:id="rId5" action="ppaction://hlinksldjump"/>
          </p:cNvPr>
          <p:cNvSpPr/>
          <p:nvPr/>
        </p:nvSpPr>
        <p:spPr>
          <a:xfrm>
            <a:off x="6215074" y="5214950"/>
            <a:ext cx="1428760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Ответы  </a:t>
            </a:r>
            <a:r>
              <a:rPr lang="ru-RU" sz="1000" dirty="0" smtClean="0">
                <a:latin typeface="+mj-lt"/>
              </a:rPr>
              <a:t>2 к</a:t>
            </a:r>
            <a:endParaRPr lang="ru-RU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1628775"/>
            <a:ext cx="4727575" cy="503238"/>
            <a:chOff x="1610" y="799"/>
            <a:chExt cx="2978" cy="317"/>
          </a:xfrm>
        </p:grpSpPr>
        <p:pic>
          <p:nvPicPr>
            <p:cNvPr id="30736" name="Picture 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610" y="799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7" name="Text Box 4"/>
            <p:cNvSpPr txBox="1">
              <a:spLocks noChangeArrowheads="1"/>
            </p:cNvSpPr>
            <p:nvPr/>
          </p:nvSpPr>
          <p:spPr bwMode="auto">
            <a:xfrm>
              <a:off x="2593" y="845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А</a:t>
              </a:r>
              <a:r>
                <a:rPr lang="ru-RU" sz="1800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0738" name="Text Box 5"/>
            <p:cNvSpPr txBox="1">
              <a:spLocks noChangeArrowheads="1"/>
            </p:cNvSpPr>
            <p:nvPr/>
          </p:nvSpPr>
          <p:spPr bwMode="auto">
            <a:xfrm>
              <a:off x="3576" y="845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DE1024"/>
                  </a:solidFill>
                </a:rPr>
                <a:t>А</a:t>
              </a:r>
              <a:r>
                <a:rPr lang="ru-RU" sz="1800" b="1" baseline="-25000">
                  <a:solidFill>
                    <a:srgbClr val="DE1024"/>
                  </a:solidFill>
                </a:rPr>
                <a:t>16</a:t>
              </a:r>
              <a:endParaRPr lang="ru-RU" sz="1800" b="1">
                <a:solidFill>
                  <a:srgbClr val="DE1024"/>
                </a:solidFill>
              </a:endParaRPr>
            </a:p>
          </p:txBody>
        </p:sp>
        <p:sp>
          <p:nvSpPr>
            <p:cNvPr id="30739" name="Text Box 6"/>
            <p:cNvSpPr txBox="1">
              <a:spLocks noChangeArrowheads="1"/>
            </p:cNvSpPr>
            <p:nvPr/>
          </p:nvSpPr>
          <p:spPr bwMode="auto">
            <a:xfrm>
              <a:off x="1610" y="845"/>
              <a:ext cx="983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1011,111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71550" y="188913"/>
            <a:ext cx="6913563" cy="792162"/>
            <a:chOff x="612" y="119"/>
            <a:chExt cx="3946" cy="499"/>
          </a:xfrm>
        </p:grpSpPr>
        <p:pic>
          <p:nvPicPr>
            <p:cNvPr id="30732" name="Picture 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2472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E20C58"/>
                  </a:solidFill>
                </a:rPr>
                <a:t>13,7</a:t>
              </a:r>
              <a:r>
                <a:rPr lang="ru-RU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3515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E20C58"/>
                  </a:solidFill>
                </a:rPr>
                <a:t>В,Е</a:t>
              </a:r>
              <a:r>
                <a:rPr lang="ru-RU" b="1" baseline="-25000">
                  <a:solidFill>
                    <a:srgbClr val="DE1024"/>
                  </a:solidFill>
                </a:rPr>
                <a:t>16</a:t>
              </a:r>
              <a:endParaRPr lang="ru-RU" b="1">
                <a:solidFill>
                  <a:srgbClr val="DE1024"/>
                </a:solidFill>
              </a:endParaRP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703" y="164"/>
              <a:ext cx="1769" cy="4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20C58"/>
                  </a:solidFill>
                </a:rPr>
                <a:t>1011,111</a:t>
              </a:r>
              <a:r>
                <a:rPr lang="ru-RU" b="1" baseline="-25000">
                  <a:solidFill>
                    <a:srgbClr val="E20C58"/>
                  </a:solidFill>
                </a:rPr>
                <a:t>2</a:t>
              </a:r>
              <a:endParaRPr lang="ru-RU" b="1">
                <a:solidFill>
                  <a:srgbClr val="E20C58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6725" y="1628775"/>
            <a:ext cx="4826000" cy="493713"/>
            <a:chOff x="612" y="119"/>
            <a:chExt cx="3946" cy="499"/>
          </a:xfrm>
        </p:grpSpPr>
        <p:pic>
          <p:nvPicPr>
            <p:cNvPr id="30728" name="Picture 1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Text Box 14"/>
            <p:cNvSpPr txBox="1">
              <a:spLocks noChangeArrowheads="1"/>
            </p:cNvSpPr>
            <p:nvPr/>
          </p:nvSpPr>
          <p:spPr bwMode="auto">
            <a:xfrm>
              <a:off x="2472" y="162"/>
              <a:ext cx="983" cy="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13,7</a:t>
              </a:r>
              <a:r>
                <a:rPr lang="ru-RU" sz="1800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0730" name="Text Box 15"/>
            <p:cNvSpPr txBox="1">
              <a:spLocks noChangeArrowheads="1"/>
            </p:cNvSpPr>
            <p:nvPr/>
          </p:nvSpPr>
          <p:spPr bwMode="auto">
            <a:xfrm>
              <a:off x="3516" y="162"/>
              <a:ext cx="982" cy="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В,Е</a:t>
              </a:r>
              <a:r>
                <a:rPr lang="ru-RU" sz="1800" b="1" baseline="-25000">
                  <a:solidFill>
                    <a:srgbClr val="DE1024"/>
                  </a:solidFill>
                </a:rPr>
                <a:t>16</a:t>
              </a:r>
              <a:endParaRPr lang="ru-RU" sz="1800" b="1">
                <a:solidFill>
                  <a:srgbClr val="DE1024"/>
                </a:solidFill>
              </a:endParaRPr>
            </a:p>
          </p:txBody>
        </p:sp>
        <p:sp>
          <p:nvSpPr>
            <p:cNvPr id="30731" name="Text Box 16"/>
            <p:cNvSpPr txBox="1">
              <a:spLocks noChangeArrowheads="1"/>
            </p:cNvSpPr>
            <p:nvPr/>
          </p:nvSpPr>
          <p:spPr bwMode="auto">
            <a:xfrm>
              <a:off x="703" y="162"/>
              <a:ext cx="1769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1011,111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sp>
        <p:nvSpPr>
          <p:cNvPr id="30725" name="Oval 32"/>
          <p:cNvSpPr>
            <a:spLocks noChangeArrowheads="1"/>
          </p:cNvSpPr>
          <p:nvPr/>
        </p:nvSpPr>
        <p:spPr bwMode="auto">
          <a:xfrm>
            <a:off x="8532813" y="260350"/>
            <a:ext cx="611187" cy="576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 к</a:t>
            </a: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5121 0.20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9750" y="2997200"/>
            <a:ext cx="4754563" cy="503238"/>
            <a:chOff x="1746" y="1389"/>
            <a:chExt cx="2995" cy="317"/>
          </a:xfrm>
        </p:grpSpPr>
        <p:pic>
          <p:nvPicPr>
            <p:cNvPr id="31760" name="Picture 1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746" y="1389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1" name="Text Box 19"/>
            <p:cNvSpPr txBox="1">
              <a:spLocks noChangeArrowheads="1"/>
            </p:cNvSpPr>
            <p:nvPr/>
          </p:nvSpPr>
          <p:spPr bwMode="auto">
            <a:xfrm>
              <a:off x="2775" y="143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75,6</a:t>
              </a:r>
              <a:r>
                <a:rPr lang="ru-RU" sz="1800" baseline="-25000">
                  <a:solidFill>
                    <a:srgbClr val="000099"/>
                  </a:solidFill>
                </a:rPr>
                <a:t>8</a:t>
              </a:r>
              <a:r>
                <a:rPr lang="ru-RU" sz="1800">
                  <a:solidFill>
                    <a:srgbClr val="000099"/>
                  </a:solidFill>
                </a:rPr>
                <a:t>                   </a:t>
              </a:r>
            </a:p>
          </p:txBody>
        </p: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3758" y="143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?</a:t>
              </a:r>
              <a:r>
                <a:rPr lang="ru-RU" sz="1800" baseline="-25000">
                  <a:solidFill>
                    <a:srgbClr val="000099"/>
                  </a:solidFill>
                </a:rPr>
                <a:t>16</a:t>
              </a:r>
              <a:endParaRPr lang="ru-RU" sz="1800">
                <a:solidFill>
                  <a:srgbClr val="000099"/>
                </a:solidFill>
              </a:endParaRPr>
            </a:p>
          </p:txBody>
        </p:sp>
        <p:sp>
          <p:nvSpPr>
            <p:cNvPr id="31763" name="Text Box 21"/>
            <p:cNvSpPr txBox="1">
              <a:spLocks noChangeArrowheads="1"/>
            </p:cNvSpPr>
            <p:nvPr/>
          </p:nvSpPr>
          <p:spPr bwMode="auto">
            <a:xfrm>
              <a:off x="1792" y="1434"/>
              <a:ext cx="983" cy="2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?</a:t>
              </a:r>
              <a:r>
                <a:rPr lang="ru-RU" sz="1800" b="1" baseline="-25000">
                  <a:solidFill>
                    <a:srgbClr val="000099"/>
                  </a:solidFill>
                </a:rPr>
                <a:t>2</a:t>
              </a:r>
              <a:endParaRPr lang="ru-RU" sz="18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58888" y="3860800"/>
            <a:ext cx="7345362" cy="792163"/>
            <a:chOff x="612" y="119"/>
            <a:chExt cx="3946" cy="499"/>
          </a:xfrm>
        </p:grpSpPr>
        <p:pic>
          <p:nvPicPr>
            <p:cNvPr id="31756" name="Picture 2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7" name="Text Box 24"/>
            <p:cNvSpPr txBox="1">
              <a:spLocks noChangeArrowheads="1"/>
            </p:cNvSpPr>
            <p:nvPr/>
          </p:nvSpPr>
          <p:spPr bwMode="auto">
            <a:xfrm>
              <a:off x="2472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33CC"/>
                  </a:solidFill>
                </a:rPr>
                <a:t>75,6</a:t>
              </a:r>
              <a:r>
                <a:rPr lang="ru-RU" b="1" baseline="-25000">
                  <a:solidFill>
                    <a:srgbClr val="0033CC"/>
                  </a:solidFill>
                </a:rPr>
                <a:t>8</a:t>
              </a:r>
              <a:r>
                <a:rPr lang="ru-RU" sz="1800" b="1">
                  <a:solidFill>
                    <a:srgbClr val="0033CC"/>
                  </a:solidFill>
                </a:rPr>
                <a:t>      </a:t>
              </a:r>
              <a:r>
                <a:rPr lang="ru-RU" sz="1800" b="1"/>
                <a:t> </a:t>
              </a:r>
              <a:r>
                <a:rPr lang="ru-RU" sz="1800"/>
                <a:t>            </a:t>
              </a:r>
            </a:p>
          </p:txBody>
        </p:sp>
        <p:sp>
          <p:nvSpPr>
            <p:cNvPr id="31758" name="Text Box 25"/>
            <p:cNvSpPr txBox="1">
              <a:spLocks noChangeArrowheads="1"/>
            </p:cNvSpPr>
            <p:nvPr/>
          </p:nvSpPr>
          <p:spPr bwMode="auto">
            <a:xfrm>
              <a:off x="3515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33CC"/>
                  </a:solidFill>
                </a:rPr>
                <a:t>3</a:t>
              </a:r>
              <a:r>
                <a:rPr lang="en-US" b="1">
                  <a:solidFill>
                    <a:srgbClr val="0033CC"/>
                  </a:solidFill>
                </a:rPr>
                <a:t>D</a:t>
              </a:r>
              <a:r>
                <a:rPr lang="ru-RU" b="1">
                  <a:solidFill>
                    <a:srgbClr val="0033CC"/>
                  </a:solidFill>
                </a:rPr>
                <a:t>,</a:t>
              </a:r>
              <a:r>
                <a:rPr lang="en-US" b="1">
                  <a:solidFill>
                    <a:srgbClr val="0033CC"/>
                  </a:solidFill>
                </a:rPr>
                <a:t>C</a:t>
              </a:r>
              <a:r>
                <a:rPr lang="ru-RU" b="1" baseline="-25000">
                  <a:solidFill>
                    <a:srgbClr val="0033CC"/>
                  </a:solidFill>
                </a:rPr>
                <a:t>16</a:t>
              </a:r>
              <a:endParaRPr lang="ru-RU" b="1">
                <a:solidFill>
                  <a:srgbClr val="0033CC"/>
                </a:solidFill>
              </a:endParaRPr>
            </a:p>
          </p:txBody>
        </p:sp>
        <p:sp>
          <p:nvSpPr>
            <p:cNvPr id="31759" name="Text Box 26"/>
            <p:cNvSpPr txBox="1">
              <a:spLocks noChangeArrowheads="1"/>
            </p:cNvSpPr>
            <p:nvPr/>
          </p:nvSpPr>
          <p:spPr bwMode="auto">
            <a:xfrm>
              <a:off x="703" y="164"/>
              <a:ext cx="1769" cy="4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</a:rPr>
                <a:t>111</a:t>
              </a:r>
              <a:r>
                <a:rPr lang="ru-RU" b="1">
                  <a:solidFill>
                    <a:srgbClr val="0033CC"/>
                  </a:solidFill>
                </a:rPr>
                <a:t>101</a:t>
              </a:r>
              <a:r>
                <a:rPr lang="en-US" b="1">
                  <a:solidFill>
                    <a:srgbClr val="0033CC"/>
                  </a:solidFill>
                </a:rPr>
                <a:t>,11</a:t>
              </a:r>
              <a:r>
                <a:rPr lang="ru-RU" b="1">
                  <a:solidFill>
                    <a:srgbClr val="0033CC"/>
                  </a:solidFill>
                </a:rPr>
                <a:t>0</a:t>
              </a:r>
              <a:r>
                <a:rPr lang="ru-RU" b="1" baseline="-25000">
                  <a:solidFill>
                    <a:srgbClr val="0033CC"/>
                  </a:solidFill>
                </a:rPr>
                <a:t>2</a:t>
              </a:r>
              <a:endParaRPr lang="ru-RU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66725" y="3068638"/>
            <a:ext cx="5040313" cy="407987"/>
            <a:chOff x="612" y="119"/>
            <a:chExt cx="3946" cy="567"/>
          </a:xfrm>
        </p:grpSpPr>
        <p:pic>
          <p:nvPicPr>
            <p:cNvPr id="31752" name="Picture 2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 Box 29"/>
            <p:cNvSpPr txBox="1">
              <a:spLocks noChangeArrowheads="1"/>
            </p:cNvSpPr>
            <p:nvPr/>
          </p:nvSpPr>
          <p:spPr bwMode="auto">
            <a:xfrm>
              <a:off x="2472" y="163"/>
              <a:ext cx="983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33CC"/>
                  </a:solidFill>
                </a:rPr>
                <a:t>75,6</a:t>
              </a:r>
              <a:r>
                <a:rPr lang="ru-RU" sz="1800" b="1" baseline="-25000">
                  <a:solidFill>
                    <a:srgbClr val="0033CC"/>
                  </a:solidFill>
                </a:rPr>
                <a:t>8</a:t>
              </a:r>
              <a:r>
                <a:rPr lang="ru-RU" sz="1800" b="1">
                  <a:solidFill>
                    <a:srgbClr val="0033CC"/>
                  </a:solidFill>
                </a:rPr>
                <a:t>      </a:t>
              </a:r>
              <a:r>
                <a:rPr lang="ru-RU" sz="1800" b="1"/>
                <a:t> </a:t>
              </a:r>
              <a:r>
                <a:rPr lang="ru-RU" sz="1800"/>
                <a:t>            </a:t>
              </a:r>
            </a:p>
          </p:txBody>
        </p:sp>
        <p:sp>
          <p:nvSpPr>
            <p:cNvPr id="31754" name="Text Box 30"/>
            <p:cNvSpPr txBox="1">
              <a:spLocks noChangeArrowheads="1"/>
            </p:cNvSpPr>
            <p:nvPr/>
          </p:nvSpPr>
          <p:spPr bwMode="auto">
            <a:xfrm>
              <a:off x="3515" y="163"/>
              <a:ext cx="983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33CC"/>
                  </a:solidFill>
                </a:rPr>
                <a:t>3</a:t>
              </a:r>
              <a:r>
                <a:rPr lang="en-US" sz="1800" b="1">
                  <a:solidFill>
                    <a:srgbClr val="0033CC"/>
                  </a:solidFill>
                </a:rPr>
                <a:t>D</a:t>
              </a:r>
              <a:r>
                <a:rPr lang="ru-RU" sz="1800" b="1">
                  <a:solidFill>
                    <a:srgbClr val="0033CC"/>
                  </a:solidFill>
                </a:rPr>
                <a:t>,</a:t>
              </a:r>
              <a:r>
                <a:rPr lang="en-US" sz="1800" b="1">
                  <a:solidFill>
                    <a:srgbClr val="0033CC"/>
                  </a:solidFill>
                </a:rPr>
                <a:t>C</a:t>
              </a:r>
              <a:r>
                <a:rPr lang="ru-RU" sz="1800" b="1" baseline="-25000">
                  <a:solidFill>
                    <a:srgbClr val="0033CC"/>
                  </a:solidFill>
                </a:rPr>
                <a:t>16</a:t>
              </a:r>
              <a:endParaRPr lang="ru-RU" sz="1800" b="1">
                <a:solidFill>
                  <a:srgbClr val="0033CC"/>
                </a:solidFill>
              </a:endParaRPr>
            </a:p>
          </p:txBody>
        </p:sp>
        <p:sp>
          <p:nvSpPr>
            <p:cNvPr id="31755" name="Text Box 31"/>
            <p:cNvSpPr txBox="1">
              <a:spLocks noChangeArrowheads="1"/>
            </p:cNvSpPr>
            <p:nvPr/>
          </p:nvSpPr>
          <p:spPr bwMode="auto">
            <a:xfrm>
              <a:off x="704" y="163"/>
              <a:ext cx="1768" cy="5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CC"/>
                  </a:solidFill>
                </a:rPr>
                <a:t>111</a:t>
              </a:r>
              <a:r>
                <a:rPr lang="ru-RU" sz="1800" b="1">
                  <a:solidFill>
                    <a:srgbClr val="0033CC"/>
                  </a:solidFill>
                </a:rPr>
                <a:t>101</a:t>
              </a:r>
              <a:r>
                <a:rPr lang="en-US" sz="1800" b="1">
                  <a:solidFill>
                    <a:srgbClr val="0033CC"/>
                  </a:solidFill>
                </a:rPr>
                <a:t>,11</a:t>
              </a:r>
              <a:r>
                <a:rPr lang="ru-RU" sz="1800" b="1">
                  <a:solidFill>
                    <a:srgbClr val="0033CC"/>
                  </a:solidFill>
                </a:rPr>
                <a:t>0</a:t>
              </a:r>
              <a:r>
                <a:rPr lang="ru-RU" sz="1800" b="1" baseline="-25000">
                  <a:solidFill>
                    <a:srgbClr val="0033CC"/>
                  </a:solidFill>
                </a:rPr>
                <a:t>2</a:t>
              </a:r>
              <a:endParaRPr lang="ru-RU" sz="1800" b="1">
                <a:solidFill>
                  <a:srgbClr val="0033CC"/>
                </a:solidFill>
              </a:endParaRPr>
            </a:p>
          </p:txBody>
        </p:sp>
      </p:grpSp>
      <p:sp>
        <p:nvSpPr>
          <p:cNvPr id="31749" name="Oval 32"/>
          <p:cNvSpPr>
            <a:spLocks noChangeArrowheads="1"/>
          </p:cNvSpPr>
          <p:nvPr/>
        </p:nvSpPr>
        <p:spPr bwMode="auto">
          <a:xfrm>
            <a:off x="8001024" y="285728"/>
            <a:ext cx="827087" cy="647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chemeClr val="accent3"/>
                </a:solidFill>
              </a:rPr>
              <a:t>2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104 L -0.14167 -0.15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971550" y="3068638"/>
            <a:ext cx="4727575" cy="503237"/>
            <a:chOff x="1837" y="1979"/>
            <a:chExt cx="2978" cy="317"/>
          </a:xfrm>
        </p:grpSpPr>
        <p:pic>
          <p:nvPicPr>
            <p:cNvPr id="32781" name="Picture 4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837" y="1979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2" name="Text Box 44"/>
            <p:cNvSpPr txBox="1">
              <a:spLocks noChangeArrowheads="1"/>
            </p:cNvSpPr>
            <p:nvPr/>
          </p:nvSpPr>
          <p:spPr bwMode="auto">
            <a:xfrm>
              <a:off x="2820" y="202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?</a:t>
              </a:r>
              <a:r>
                <a:rPr lang="ru-RU" sz="1800" baseline="-25000">
                  <a:solidFill>
                    <a:srgbClr val="000099"/>
                  </a:solidFill>
                </a:rPr>
                <a:t>8</a:t>
              </a:r>
              <a:r>
                <a:rPr lang="ru-RU" sz="1800">
                  <a:solidFill>
                    <a:srgbClr val="000099"/>
                  </a:solidFill>
                </a:rPr>
                <a:t>  </a:t>
              </a:r>
              <a:r>
                <a:rPr lang="ru-RU" sz="1800"/>
                <a:t>                 </a:t>
              </a:r>
            </a:p>
          </p:txBody>
        </p:sp>
        <p:sp>
          <p:nvSpPr>
            <p:cNvPr id="32783" name="Text Box 45"/>
            <p:cNvSpPr txBox="1">
              <a:spLocks noChangeArrowheads="1"/>
            </p:cNvSpPr>
            <p:nvPr/>
          </p:nvSpPr>
          <p:spPr bwMode="auto">
            <a:xfrm>
              <a:off x="3803" y="202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99"/>
                  </a:solidFill>
                </a:rPr>
                <a:t>0,1A</a:t>
              </a:r>
              <a:r>
                <a:rPr lang="ru-RU" sz="1800" baseline="-25000">
                  <a:solidFill>
                    <a:srgbClr val="000099"/>
                  </a:solidFill>
                </a:rPr>
                <a:t>16</a:t>
              </a:r>
              <a:endParaRPr lang="ru-RU" sz="1800">
                <a:solidFill>
                  <a:srgbClr val="000099"/>
                </a:solidFill>
              </a:endParaRPr>
            </a:p>
          </p:txBody>
        </p:sp>
        <p:sp>
          <p:nvSpPr>
            <p:cNvPr id="32784" name="Text Box 46"/>
            <p:cNvSpPr txBox="1">
              <a:spLocks noChangeArrowheads="1"/>
            </p:cNvSpPr>
            <p:nvPr/>
          </p:nvSpPr>
          <p:spPr bwMode="auto">
            <a:xfrm>
              <a:off x="1837" y="2024"/>
              <a:ext cx="983" cy="2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?</a:t>
              </a:r>
              <a:r>
                <a:rPr lang="ru-RU" sz="1800" b="1" baseline="-25000">
                  <a:solidFill>
                    <a:srgbClr val="0033CC"/>
                  </a:solidFill>
                </a:rPr>
                <a:t>2</a:t>
              </a:r>
              <a:endParaRPr lang="ru-RU" sz="18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27088" y="2708275"/>
            <a:ext cx="4870450" cy="503238"/>
            <a:chOff x="1837" y="2432"/>
            <a:chExt cx="3068" cy="317"/>
          </a:xfrm>
        </p:grpSpPr>
        <p:pic>
          <p:nvPicPr>
            <p:cNvPr id="32777" name="Picture 4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837" y="2432"/>
              <a:ext cx="306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Text Box 49"/>
            <p:cNvSpPr txBox="1">
              <a:spLocks noChangeArrowheads="1"/>
            </p:cNvSpPr>
            <p:nvPr/>
          </p:nvSpPr>
          <p:spPr bwMode="auto">
            <a:xfrm>
              <a:off x="2910" y="2478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</a:t>
              </a:r>
              <a:r>
                <a:rPr lang="ru-RU" sz="1800" b="1">
                  <a:solidFill>
                    <a:srgbClr val="E20C58"/>
                  </a:solidFill>
                </a:rPr>
                <a:t>6</a:t>
              </a:r>
              <a:r>
                <a:rPr lang="ru-RU" sz="1800" baseline="-25000">
                  <a:solidFill>
                    <a:srgbClr val="E20C58"/>
                  </a:solidFill>
                </a:rPr>
                <a:t>8</a:t>
              </a:r>
              <a:r>
                <a:rPr lang="ru-RU" sz="1800"/>
                <a:t>                   </a:t>
              </a:r>
            </a:p>
          </p:txBody>
        </p:sp>
        <p:sp>
          <p:nvSpPr>
            <p:cNvPr id="32779" name="Text Box 50"/>
            <p:cNvSpPr txBox="1">
              <a:spLocks noChangeArrowheads="1"/>
            </p:cNvSpPr>
            <p:nvPr/>
          </p:nvSpPr>
          <p:spPr bwMode="auto">
            <a:xfrm>
              <a:off x="3893" y="2478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?</a:t>
              </a:r>
              <a:r>
                <a:rPr lang="ru-RU" sz="1800" baseline="-25000">
                  <a:solidFill>
                    <a:srgbClr val="E20C58"/>
                  </a:solidFill>
                </a:rPr>
                <a:t>16</a:t>
              </a:r>
              <a:endParaRPr lang="ru-RU" sz="1800">
                <a:solidFill>
                  <a:srgbClr val="E20C58"/>
                </a:solidFill>
              </a:endParaRPr>
            </a:p>
          </p:txBody>
        </p:sp>
        <p:sp>
          <p:nvSpPr>
            <p:cNvPr id="32780" name="Text Box 51"/>
            <p:cNvSpPr txBox="1">
              <a:spLocks noChangeArrowheads="1"/>
            </p:cNvSpPr>
            <p:nvPr/>
          </p:nvSpPr>
          <p:spPr bwMode="auto">
            <a:xfrm>
              <a:off x="1927" y="2478"/>
              <a:ext cx="983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?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sp>
        <p:nvSpPr>
          <p:cNvPr id="32776" name="Oval 66"/>
          <p:cNvSpPr>
            <a:spLocks noChangeArrowheads="1"/>
          </p:cNvSpPr>
          <p:nvPr/>
        </p:nvSpPr>
        <p:spPr bwMode="auto">
          <a:xfrm>
            <a:off x="900113" y="188913"/>
            <a:ext cx="1439862" cy="57626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chemeClr val="accent3"/>
                </a:solidFill>
              </a:rPr>
              <a:t>2 задание</a:t>
            </a:r>
            <a:endParaRPr lang="ru-RU" sz="1800" dirty="0">
              <a:solidFill>
                <a:schemeClr val="accent3"/>
              </a:solidFill>
            </a:endParaRPr>
          </a:p>
        </p:txBody>
      </p:sp>
      <p:sp>
        <p:nvSpPr>
          <p:cNvPr id="17" name="Овал 16">
            <a:hlinkClick r:id="rId4" action="ppaction://hlinksldjump"/>
          </p:cNvPr>
          <p:cNvSpPr/>
          <p:nvPr/>
        </p:nvSpPr>
        <p:spPr>
          <a:xfrm>
            <a:off x="642910" y="5143512"/>
            <a:ext cx="1643074" cy="928694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 2 о 1 к </a:t>
            </a:r>
            <a:endParaRPr lang="ru-RU" sz="1600" dirty="0">
              <a:latin typeface="+mj-lt"/>
            </a:endParaRPr>
          </a:p>
        </p:txBody>
      </p:sp>
      <p:sp>
        <p:nvSpPr>
          <p:cNvPr id="18" name="Овал 17">
            <a:hlinkClick r:id="rId5" action="ppaction://hlinksldjump"/>
          </p:cNvPr>
          <p:cNvSpPr/>
          <p:nvPr/>
        </p:nvSpPr>
        <p:spPr>
          <a:xfrm>
            <a:off x="5786446" y="5214950"/>
            <a:ext cx="1643074" cy="928694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 о 2 к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27088" y="2708275"/>
            <a:ext cx="4870450" cy="503238"/>
            <a:chOff x="1837" y="2432"/>
            <a:chExt cx="3068" cy="317"/>
          </a:xfrm>
        </p:grpSpPr>
        <p:pic>
          <p:nvPicPr>
            <p:cNvPr id="33807" name="Picture 1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837" y="2432"/>
              <a:ext cx="306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Text Box 19"/>
            <p:cNvSpPr txBox="1">
              <a:spLocks noChangeArrowheads="1"/>
            </p:cNvSpPr>
            <p:nvPr/>
          </p:nvSpPr>
          <p:spPr bwMode="auto">
            <a:xfrm>
              <a:off x="2910" y="2478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</a:t>
              </a:r>
              <a:r>
                <a:rPr lang="ru-RU" sz="1800" b="1">
                  <a:solidFill>
                    <a:srgbClr val="E20C58"/>
                  </a:solidFill>
                </a:rPr>
                <a:t>6</a:t>
              </a:r>
              <a:r>
                <a:rPr lang="ru-RU" sz="1800" baseline="-25000">
                  <a:solidFill>
                    <a:srgbClr val="E20C58"/>
                  </a:solidFill>
                </a:rPr>
                <a:t>8</a:t>
              </a:r>
              <a:r>
                <a:rPr lang="ru-RU" sz="1800"/>
                <a:t>                   </a:t>
              </a:r>
            </a:p>
          </p:txBody>
        </p:sp>
        <p:sp>
          <p:nvSpPr>
            <p:cNvPr id="33809" name="Text Box 20"/>
            <p:cNvSpPr txBox="1">
              <a:spLocks noChangeArrowheads="1"/>
            </p:cNvSpPr>
            <p:nvPr/>
          </p:nvSpPr>
          <p:spPr bwMode="auto">
            <a:xfrm>
              <a:off x="3893" y="2478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А</a:t>
              </a:r>
              <a:r>
                <a:rPr lang="ru-RU" sz="1800" baseline="-25000">
                  <a:solidFill>
                    <a:srgbClr val="E20C58"/>
                  </a:solidFill>
                </a:rPr>
                <a:t>16</a:t>
              </a:r>
              <a:endParaRPr lang="ru-RU" sz="1800">
                <a:solidFill>
                  <a:srgbClr val="E20C58"/>
                </a:solidFill>
              </a:endParaRPr>
            </a:p>
          </p:txBody>
        </p:sp>
        <p:sp>
          <p:nvSpPr>
            <p:cNvPr id="33810" name="Text Box 21"/>
            <p:cNvSpPr txBox="1">
              <a:spLocks noChangeArrowheads="1"/>
            </p:cNvSpPr>
            <p:nvPr/>
          </p:nvSpPr>
          <p:spPr bwMode="auto">
            <a:xfrm>
              <a:off x="1927" y="2478"/>
              <a:ext cx="983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А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71550" y="188913"/>
            <a:ext cx="6913563" cy="792162"/>
            <a:chOff x="612" y="119"/>
            <a:chExt cx="3946" cy="499"/>
          </a:xfrm>
        </p:grpSpPr>
        <p:pic>
          <p:nvPicPr>
            <p:cNvPr id="33803" name="Picture 2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24"/>
            <p:cNvSpPr txBox="1">
              <a:spLocks noChangeArrowheads="1"/>
            </p:cNvSpPr>
            <p:nvPr/>
          </p:nvSpPr>
          <p:spPr bwMode="auto">
            <a:xfrm>
              <a:off x="2472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20C58"/>
                  </a:solidFill>
                </a:rPr>
                <a:t>16</a:t>
              </a:r>
              <a:r>
                <a:rPr lang="ru-RU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3805" name="Text Box 25"/>
            <p:cNvSpPr txBox="1">
              <a:spLocks noChangeArrowheads="1"/>
            </p:cNvSpPr>
            <p:nvPr/>
          </p:nvSpPr>
          <p:spPr bwMode="auto">
            <a:xfrm>
              <a:off x="3515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20C58"/>
                  </a:solidFill>
                </a:rPr>
                <a:t>E</a:t>
              </a:r>
              <a:r>
                <a:rPr lang="ru-RU" b="1" baseline="-25000">
                  <a:solidFill>
                    <a:srgbClr val="DE1024"/>
                  </a:solidFill>
                </a:rPr>
                <a:t>16</a:t>
              </a:r>
              <a:endParaRPr lang="ru-RU" b="1">
                <a:solidFill>
                  <a:srgbClr val="DE1024"/>
                </a:solidFill>
              </a:endParaRPr>
            </a:p>
          </p:txBody>
        </p:sp>
        <p:sp>
          <p:nvSpPr>
            <p:cNvPr id="33806" name="Text Box 26"/>
            <p:cNvSpPr txBox="1">
              <a:spLocks noChangeArrowheads="1"/>
            </p:cNvSpPr>
            <p:nvPr/>
          </p:nvSpPr>
          <p:spPr bwMode="auto">
            <a:xfrm>
              <a:off x="703" y="164"/>
              <a:ext cx="1769" cy="4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20C58"/>
                  </a:solidFill>
                </a:rPr>
                <a:t>1110</a:t>
              </a:r>
              <a:r>
                <a:rPr lang="ru-RU" b="1" baseline="-25000">
                  <a:solidFill>
                    <a:srgbClr val="E20C58"/>
                  </a:solidFill>
                </a:rPr>
                <a:t>2</a:t>
              </a:r>
              <a:endParaRPr lang="ru-RU" b="1">
                <a:solidFill>
                  <a:srgbClr val="E20C58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971550" y="2708275"/>
            <a:ext cx="4752975" cy="431800"/>
            <a:chOff x="612" y="119"/>
            <a:chExt cx="3946" cy="499"/>
          </a:xfrm>
        </p:grpSpPr>
        <p:pic>
          <p:nvPicPr>
            <p:cNvPr id="33799" name="Picture 2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Text Box 29"/>
            <p:cNvSpPr txBox="1">
              <a:spLocks noChangeArrowheads="1"/>
            </p:cNvSpPr>
            <p:nvPr/>
          </p:nvSpPr>
          <p:spPr bwMode="auto">
            <a:xfrm>
              <a:off x="2472" y="165"/>
              <a:ext cx="983" cy="4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16</a:t>
              </a:r>
              <a:r>
                <a:rPr lang="ru-RU" sz="1800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3801" name="Text Box 30"/>
            <p:cNvSpPr txBox="1">
              <a:spLocks noChangeArrowheads="1"/>
            </p:cNvSpPr>
            <p:nvPr/>
          </p:nvSpPr>
          <p:spPr bwMode="auto">
            <a:xfrm>
              <a:off x="3515" y="165"/>
              <a:ext cx="983" cy="4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E</a:t>
              </a:r>
              <a:r>
                <a:rPr lang="ru-RU" sz="1800" b="1" baseline="-25000">
                  <a:solidFill>
                    <a:srgbClr val="DE1024"/>
                  </a:solidFill>
                </a:rPr>
                <a:t>16</a:t>
              </a:r>
              <a:endParaRPr lang="ru-RU" sz="1800" b="1">
                <a:solidFill>
                  <a:srgbClr val="DE1024"/>
                </a:solidFill>
              </a:endParaRPr>
            </a:p>
          </p:txBody>
        </p:sp>
        <p:sp>
          <p:nvSpPr>
            <p:cNvPr id="33802" name="Text Box 31"/>
            <p:cNvSpPr txBox="1">
              <a:spLocks noChangeArrowheads="1"/>
            </p:cNvSpPr>
            <p:nvPr/>
          </p:nvSpPr>
          <p:spPr bwMode="auto">
            <a:xfrm>
              <a:off x="703" y="165"/>
              <a:ext cx="1769" cy="4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1110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1142976" y="5572140"/>
            <a:ext cx="1357322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 о 2 к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11024 0.32546 " pathEditMode="relative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71550" y="3068638"/>
            <a:ext cx="4727575" cy="503237"/>
            <a:chOff x="1837" y="1979"/>
            <a:chExt cx="2978" cy="317"/>
          </a:xfrm>
        </p:grpSpPr>
        <p:pic>
          <p:nvPicPr>
            <p:cNvPr id="34831" name="Picture 1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837" y="1979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2" name="Text Box 14"/>
            <p:cNvSpPr txBox="1">
              <a:spLocks noChangeArrowheads="1"/>
            </p:cNvSpPr>
            <p:nvPr/>
          </p:nvSpPr>
          <p:spPr bwMode="auto">
            <a:xfrm>
              <a:off x="2820" y="202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А</a:t>
              </a:r>
              <a:r>
                <a:rPr lang="ru-RU" sz="1800" baseline="-25000">
                  <a:solidFill>
                    <a:srgbClr val="000099"/>
                  </a:solidFill>
                </a:rPr>
                <a:t>8</a:t>
              </a:r>
              <a:r>
                <a:rPr lang="ru-RU" sz="1800">
                  <a:solidFill>
                    <a:srgbClr val="000099"/>
                  </a:solidFill>
                </a:rPr>
                <a:t>  </a:t>
              </a:r>
              <a:r>
                <a:rPr lang="ru-RU" sz="1800"/>
                <a:t>                 </a:t>
              </a:r>
            </a:p>
          </p:txBody>
        </p:sp>
        <p:sp>
          <p:nvSpPr>
            <p:cNvPr id="34833" name="Text Box 15"/>
            <p:cNvSpPr txBox="1">
              <a:spLocks noChangeArrowheads="1"/>
            </p:cNvSpPr>
            <p:nvPr/>
          </p:nvSpPr>
          <p:spPr bwMode="auto">
            <a:xfrm>
              <a:off x="3803" y="2024"/>
              <a:ext cx="98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99"/>
                  </a:solidFill>
                </a:rPr>
                <a:t>0,1A</a:t>
              </a:r>
              <a:r>
                <a:rPr lang="ru-RU" sz="1800" baseline="-25000">
                  <a:solidFill>
                    <a:srgbClr val="000099"/>
                  </a:solidFill>
                </a:rPr>
                <a:t>16</a:t>
              </a:r>
              <a:endParaRPr lang="ru-RU" sz="1800">
                <a:solidFill>
                  <a:srgbClr val="000099"/>
                </a:solidFill>
              </a:endParaRPr>
            </a:p>
          </p:txBody>
        </p:sp>
        <p:sp>
          <p:nvSpPr>
            <p:cNvPr id="34834" name="Text Box 16"/>
            <p:cNvSpPr txBox="1">
              <a:spLocks noChangeArrowheads="1"/>
            </p:cNvSpPr>
            <p:nvPr/>
          </p:nvSpPr>
          <p:spPr bwMode="auto">
            <a:xfrm>
              <a:off x="1837" y="2024"/>
              <a:ext cx="983" cy="2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0099"/>
                  </a:solidFill>
                </a:rPr>
                <a:t>А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258888" y="3860800"/>
            <a:ext cx="7345362" cy="792163"/>
            <a:chOff x="612" y="119"/>
            <a:chExt cx="3946" cy="499"/>
          </a:xfrm>
        </p:grpSpPr>
        <p:pic>
          <p:nvPicPr>
            <p:cNvPr id="34827" name="Picture 3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Text Box 34"/>
            <p:cNvSpPr txBox="1">
              <a:spLocks noChangeArrowheads="1"/>
            </p:cNvSpPr>
            <p:nvPr/>
          </p:nvSpPr>
          <p:spPr bwMode="auto">
            <a:xfrm>
              <a:off x="2472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</a:rPr>
                <a:t>0</a:t>
              </a:r>
              <a:r>
                <a:rPr lang="ru-RU" b="1">
                  <a:solidFill>
                    <a:srgbClr val="0033CC"/>
                  </a:solidFill>
                </a:rPr>
                <a:t>,</a:t>
              </a:r>
              <a:r>
                <a:rPr lang="en-US" b="1">
                  <a:solidFill>
                    <a:srgbClr val="0033CC"/>
                  </a:solidFill>
                </a:rPr>
                <a:t>0</a:t>
              </a:r>
              <a:r>
                <a:rPr lang="ru-RU" b="1">
                  <a:solidFill>
                    <a:srgbClr val="0033CC"/>
                  </a:solidFill>
                </a:rPr>
                <a:t>6</a:t>
              </a:r>
              <a:r>
                <a:rPr lang="en-US" b="1">
                  <a:solidFill>
                    <a:srgbClr val="0033CC"/>
                  </a:solidFill>
                </a:rPr>
                <a:t>4</a:t>
              </a:r>
              <a:r>
                <a:rPr lang="ru-RU" b="1" baseline="-25000">
                  <a:solidFill>
                    <a:srgbClr val="0033CC"/>
                  </a:solidFill>
                </a:rPr>
                <a:t>8</a:t>
              </a:r>
              <a:r>
                <a:rPr lang="ru-RU" sz="1800" b="1">
                  <a:solidFill>
                    <a:srgbClr val="0033CC"/>
                  </a:solidFill>
                </a:rPr>
                <a:t>      </a:t>
              </a:r>
              <a:r>
                <a:rPr lang="ru-RU" sz="1800" b="1"/>
                <a:t> </a:t>
              </a:r>
              <a:r>
                <a:rPr lang="ru-RU" sz="1800"/>
                <a:t>            </a:t>
              </a:r>
            </a:p>
          </p:txBody>
        </p:sp>
        <p:sp>
          <p:nvSpPr>
            <p:cNvPr id="34829" name="Text Box 35"/>
            <p:cNvSpPr txBox="1">
              <a:spLocks noChangeArrowheads="1"/>
            </p:cNvSpPr>
            <p:nvPr/>
          </p:nvSpPr>
          <p:spPr bwMode="auto">
            <a:xfrm>
              <a:off x="3515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</a:rPr>
                <a:t>0</a:t>
              </a:r>
              <a:r>
                <a:rPr lang="ru-RU" b="1">
                  <a:solidFill>
                    <a:srgbClr val="0033CC"/>
                  </a:solidFill>
                </a:rPr>
                <a:t>,</a:t>
              </a:r>
              <a:r>
                <a:rPr lang="en-US" b="1">
                  <a:solidFill>
                    <a:srgbClr val="0033CC"/>
                  </a:solidFill>
                </a:rPr>
                <a:t>1A</a:t>
              </a:r>
              <a:r>
                <a:rPr lang="ru-RU" b="1" baseline="-25000">
                  <a:solidFill>
                    <a:srgbClr val="0033CC"/>
                  </a:solidFill>
                </a:rPr>
                <a:t>16</a:t>
              </a:r>
              <a:endParaRPr lang="ru-RU" b="1">
                <a:solidFill>
                  <a:srgbClr val="0033CC"/>
                </a:solidFill>
              </a:endParaRPr>
            </a:p>
          </p:txBody>
        </p:sp>
        <p:sp>
          <p:nvSpPr>
            <p:cNvPr id="34830" name="Text Box 36"/>
            <p:cNvSpPr txBox="1">
              <a:spLocks noChangeArrowheads="1"/>
            </p:cNvSpPr>
            <p:nvPr/>
          </p:nvSpPr>
          <p:spPr bwMode="auto">
            <a:xfrm>
              <a:off x="703" y="164"/>
              <a:ext cx="1769" cy="4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</a:rPr>
                <a:t>0,0001101</a:t>
              </a:r>
              <a:r>
                <a:rPr lang="ru-RU" b="1">
                  <a:solidFill>
                    <a:srgbClr val="0033CC"/>
                  </a:solidFill>
                </a:rPr>
                <a:t>0</a:t>
              </a:r>
              <a:r>
                <a:rPr lang="ru-RU" b="1" baseline="-25000">
                  <a:solidFill>
                    <a:srgbClr val="0033CC"/>
                  </a:solidFill>
                </a:rPr>
                <a:t>2</a:t>
              </a:r>
              <a:endParaRPr lang="ru-RU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900113" y="3068638"/>
            <a:ext cx="4895850" cy="511175"/>
            <a:chOff x="612" y="119"/>
            <a:chExt cx="3946" cy="520"/>
          </a:xfrm>
        </p:grpSpPr>
        <p:pic>
          <p:nvPicPr>
            <p:cNvPr id="34823" name="Picture 4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Text Box 49"/>
            <p:cNvSpPr txBox="1">
              <a:spLocks noChangeArrowheads="1"/>
            </p:cNvSpPr>
            <p:nvPr/>
          </p:nvSpPr>
          <p:spPr bwMode="auto">
            <a:xfrm>
              <a:off x="2472" y="163"/>
              <a:ext cx="984" cy="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0</a:t>
              </a:r>
              <a:r>
                <a:rPr lang="ru-RU" sz="2000" b="1">
                  <a:solidFill>
                    <a:srgbClr val="0033CC"/>
                  </a:solidFill>
                </a:rPr>
                <a:t>,</a:t>
              </a:r>
              <a:r>
                <a:rPr lang="en-US" sz="2000" b="1">
                  <a:solidFill>
                    <a:srgbClr val="0033CC"/>
                  </a:solidFill>
                </a:rPr>
                <a:t>0</a:t>
              </a:r>
              <a:r>
                <a:rPr lang="ru-RU" sz="2000" b="1">
                  <a:solidFill>
                    <a:srgbClr val="0033CC"/>
                  </a:solidFill>
                </a:rPr>
                <a:t>6</a:t>
              </a:r>
              <a:r>
                <a:rPr lang="en-US" sz="2000" b="1">
                  <a:solidFill>
                    <a:srgbClr val="0033CC"/>
                  </a:solidFill>
                </a:rPr>
                <a:t>4</a:t>
              </a:r>
              <a:r>
                <a:rPr lang="ru-RU" sz="2000" b="1" baseline="-25000">
                  <a:solidFill>
                    <a:srgbClr val="0033CC"/>
                  </a:solidFill>
                </a:rPr>
                <a:t>8</a:t>
              </a:r>
              <a:r>
                <a:rPr lang="ru-RU" sz="1600" b="1">
                  <a:solidFill>
                    <a:srgbClr val="0033CC"/>
                  </a:solidFill>
                </a:rPr>
                <a:t>      </a:t>
              </a:r>
              <a:r>
                <a:rPr lang="ru-RU" sz="1600" b="1"/>
                <a:t> </a:t>
              </a:r>
              <a:r>
                <a:rPr lang="ru-RU" sz="1600"/>
                <a:t>            </a:t>
              </a:r>
            </a:p>
          </p:txBody>
        </p:sp>
        <p:sp>
          <p:nvSpPr>
            <p:cNvPr id="34825" name="Text Box 50"/>
            <p:cNvSpPr txBox="1">
              <a:spLocks noChangeArrowheads="1"/>
            </p:cNvSpPr>
            <p:nvPr/>
          </p:nvSpPr>
          <p:spPr bwMode="auto">
            <a:xfrm>
              <a:off x="3516" y="164"/>
              <a:ext cx="982" cy="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33CC"/>
                  </a:solidFill>
                </a:rPr>
                <a:t>0</a:t>
              </a:r>
              <a:r>
                <a:rPr lang="ru-RU" sz="2400" b="1">
                  <a:solidFill>
                    <a:srgbClr val="0033CC"/>
                  </a:solidFill>
                </a:rPr>
                <a:t>,</a:t>
              </a:r>
              <a:r>
                <a:rPr lang="en-US" sz="2400" b="1">
                  <a:solidFill>
                    <a:srgbClr val="0033CC"/>
                  </a:solidFill>
                </a:rPr>
                <a:t>1A</a:t>
              </a:r>
              <a:r>
                <a:rPr lang="ru-RU" sz="2400" b="1" baseline="-25000">
                  <a:solidFill>
                    <a:srgbClr val="0033CC"/>
                  </a:solidFill>
                </a:rPr>
                <a:t>16</a:t>
              </a:r>
              <a:endParaRPr lang="ru-RU" sz="2400" b="1">
                <a:solidFill>
                  <a:srgbClr val="0033CC"/>
                </a:solidFill>
              </a:endParaRPr>
            </a:p>
          </p:txBody>
        </p:sp>
        <p:sp>
          <p:nvSpPr>
            <p:cNvPr id="34826" name="Text Box 51"/>
            <p:cNvSpPr txBox="1">
              <a:spLocks noChangeArrowheads="1"/>
            </p:cNvSpPr>
            <p:nvPr/>
          </p:nvSpPr>
          <p:spPr bwMode="auto">
            <a:xfrm>
              <a:off x="703" y="164"/>
              <a:ext cx="1769" cy="4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33CC"/>
                  </a:solidFill>
                </a:rPr>
                <a:t>0,0001101</a:t>
              </a:r>
              <a:r>
                <a:rPr lang="ru-RU" sz="2000" b="1">
                  <a:solidFill>
                    <a:srgbClr val="0033CC"/>
                  </a:solidFill>
                </a:rPr>
                <a:t>0</a:t>
              </a:r>
              <a:r>
                <a:rPr lang="ru-RU" sz="2000" b="1" baseline="-25000">
                  <a:solidFill>
                    <a:srgbClr val="0033CC"/>
                  </a:solidFill>
                </a:rPr>
                <a:t>2</a:t>
              </a:r>
              <a:endParaRPr lang="ru-RU" sz="2000" b="1">
                <a:solidFill>
                  <a:srgbClr val="0033CC"/>
                </a:solidFill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1214414" y="5214950"/>
            <a:ext cx="1643074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 о 1 к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08664 -0.14699 " pathEditMode="relative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900113" y="1844675"/>
            <a:ext cx="4826000" cy="493713"/>
            <a:chOff x="612" y="119"/>
            <a:chExt cx="3946" cy="499"/>
          </a:xfrm>
        </p:grpSpPr>
        <p:pic>
          <p:nvPicPr>
            <p:cNvPr id="35865" name="Picture 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6" name="Text Box 4"/>
            <p:cNvSpPr txBox="1">
              <a:spLocks noChangeArrowheads="1"/>
            </p:cNvSpPr>
            <p:nvPr/>
          </p:nvSpPr>
          <p:spPr bwMode="auto">
            <a:xfrm>
              <a:off x="2472" y="162"/>
              <a:ext cx="983" cy="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13,5</a:t>
              </a:r>
              <a:r>
                <a:rPr lang="ru-RU" sz="1800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5867" name="Text Box 5"/>
            <p:cNvSpPr txBox="1">
              <a:spLocks noChangeArrowheads="1"/>
            </p:cNvSpPr>
            <p:nvPr/>
          </p:nvSpPr>
          <p:spPr bwMode="auto">
            <a:xfrm>
              <a:off x="3516" y="162"/>
              <a:ext cx="982" cy="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11,14</a:t>
              </a:r>
              <a:r>
                <a:rPr lang="ru-RU" sz="1800" b="1" baseline="-25000">
                  <a:solidFill>
                    <a:srgbClr val="DE1024"/>
                  </a:solidFill>
                </a:rPr>
                <a:t>16</a:t>
              </a:r>
              <a:endParaRPr lang="ru-RU" sz="1800" b="1">
                <a:solidFill>
                  <a:srgbClr val="DE1024"/>
                </a:solidFill>
              </a:endParaRPr>
            </a:p>
          </p:txBody>
        </p:sp>
        <p:sp>
          <p:nvSpPr>
            <p:cNvPr id="35868" name="Text Box 6"/>
            <p:cNvSpPr txBox="1">
              <a:spLocks noChangeArrowheads="1"/>
            </p:cNvSpPr>
            <p:nvPr/>
          </p:nvSpPr>
          <p:spPr bwMode="auto">
            <a:xfrm>
              <a:off x="703" y="162"/>
              <a:ext cx="1769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1011,111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grpSp>
        <p:nvGrpSpPr>
          <p:cNvPr id="35843" name="Group 7"/>
          <p:cNvGrpSpPr>
            <a:grpSpLocks/>
          </p:cNvGrpSpPr>
          <p:nvPr/>
        </p:nvGrpSpPr>
        <p:grpSpPr bwMode="auto">
          <a:xfrm>
            <a:off x="755650" y="2276475"/>
            <a:ext cx="5040313" cy="407988"/>
            <a:chOff x="612" y="119"/>
            <a:chExt cx="3946" cy="567"/>
          </a:xfrm>
        </p:grpSpPr>
        <p:pic>
          <p:nvPicPr>
            <p:cNvPr id="35861" name="Picture 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2" name="Text Box 9"/>
            <p:cNvSpPr txBox="1">
              <a:spLocks noChangeArrowheads="1"/>
            </p:cNvSpPr>
            <p:nvPr/>
          </p:nvSpPr>
          <p:spPr bwMode="auto">
            <a:xfrm>
              <a:off x="2472" y="163"/>
              <a:ext cx="983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33CC"/>
                  </a:solidFill>
                </a:rPr>
                <a:t>75,6</a:t>
              </a:r>
              <a:r>
                <a:rPr lang="ru-RU" sz="1800" b="1" baseline="-25000">
                  <a:solidFill>
                    <a:srgbClr val="0033CC"/>
                  </a:solidFill>
                </a:rPr>
                <a:t>8</a:t>
              </a:r>
              <a:r>
                <a:rPr lang="ru-RU" sz="1800" b="1">
                  <a:solidFill>
                    <a:srgbClr val="0033CC"/>
                  </a:solidFill>
                </a:rPr>
                <a:t>      </a:t>
              </a:r>
              <a:r>
                <a:rPr lang="ru-RU" sz="1800" b="1"/>
                <a:t> </a:t>
              </a:r>
              <a:r>
                <a:rPr lang="ru-RU" sz="1800"/>
                <a:t>            </a:t>
              </a:r>
            </a:p>
          </p:txBody>
        </p:sp>
        <p:sp>
          <p:nvSpPr>
            <p:cNvPr id="35863" name="Text Box 10"/>
            <p:cNvSpPr txBox="1">
              <a:spLocks noChangeArrowheads="1"/>
            </p:cNvSpPr>
            <p:nvPr/>
          </p:nvSpPr>
          <p:spPr bwMode="auto">
            <a:xfrm>
              <a:off x="3515" y="163"/>
              <a:ext cx="983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33CC"/>
                  </a:solidFill>
                </a:rPr>
                <a:t>3</a:t>
              </a:r>
              <a:r>
                <a:rPr lang="en-US" sz="1800" b="1">
                  <a:solidFill>
                    <a:srgbClr val="0033CC"/>
                  </a:solidFill>
                </a:rPr>
                <a:t>D</a:t>
              </a:r>
              <a:r>
                <a:rPr lang="ru-RU" sz="1800" b="1">
                  <a:solidFill>
                    <a:srgbClr val="0033CC"/>
                  </a:solidFill>
                </a:rPr>
                <a:t>,</a:t>
              </a:r>
              <a:r>
                <a:rPr lang="en-US" sz="1800" b="1">
                  <a:solidFill>
                    <a:srgbClr val="0033CC"/>
                  </a:solidFill>
                </a:rPr>
                <a:t>C</a:t>
              </a:r>
              <a:r>
                <a:rPr lang="ru-RU" sz="1800" b="1" baseline="-25000">
                  <a:solidFill>
                    <a:srgbClr val="0033CC"/>
                  </a:solidFill>
                </a:rPr>
                <a:t>16</a:t>
              </a:r>
              <a:endParaRPr lang="ru-RU" sz="1800" b="1">
                <a:solidFill>
                  <a:srgbClr val="0033CC"/>
                </a:solidFill>
              </a:endParaRPr>
            </a:p>
          </p:txBody>
        </p:sp>
        <p:sp>
          <p:nvSpPr>
            <p:cNvPr id="35864" name="Text Box 11"/>
            <p:cNvSpPr txBox="1">
              <a:spLocks noChangeArrowheads="1"/>
            </p:cNvSpPr>
            <p:nvPr/>
          </p:nvSpPr>
          <p:spPr bwMode="auto">
            <a:xfrm>
              <a:off x="704" y="163"/>
              <a:ext cx="1768" cy="5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CC"/>
                  </a:solidFill>
                </a:rPr>
                <a:t>111</a:t>
              </a:r>
              <a:r>
                <a:rPr lang="ru-RU" sz="1800" b="1">
                  <a:solidFill>
                    <a:srgbClr val="0033CC"/>
                  </a:solidFill>
                </a:rPr>
                <a:t>101</a:t>
              </a:r>
              <a:r>
                <a:rPr lang="en-US" sz="1800" b="1">
                  <a:solidFill>
                    <a:srgbClr val="0033CC"/>
                  </a:solidFill>
                </a:rPr>
                <a:t>,11</a:t>
              </a:r>
              <a:r>
                <a:rPr lang="ru-RU" sz="1800" b="1">
                  <a:solidFill>
                    <a:srgbClr val="0033CC"/>
                  </a:solidFill>
                </a:rPr>
                <a:t>0</a:t>
              </a:r>
              <a:r>
                <a:rPr lang="ru-RU" sz="1800" b="1" baseline="-25000">
                  <a:solidFill>
                    <a:srgbClr val="0033CC"/>
                  </a:solidFill>
                </a:rPr>
                <a:t>2</a:t>
              </a:r>
              <a:endParaRPr lang="ru-RU" sz="18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827088" y="3933825"/>
            <a:ext cx="5327650" cy="503238"/>
            <a:chOff x="1565" y="2568"/>
            <a:chExt cx="3038" cy="317"/>
          </a:xfrm>
        </p:grpSpPr>
        <p:pic>
          <p:nvPicPr>
            <p:cNvPr id="35856" name="Picture 49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565" y="2568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57" name="Group 50"/>
            <p:cNvGrpSpPr>
              <a:grpSpLocks/>
            </p:cNvGrpSpPr>
            <p:nvPr/>
          </p:nvGrpSpPr>
          <p:grpSpPr bwMode="auto">
            <a:xfrm>
              <a:off x="1655" y="2614"/>
              <a:ext cx="2948" cy="237"/>
              <a:chOff x="1565" y="2750"/>
              <a:chExt cx="2948" cy="237"/>
            </a:xfrm>
          </p:grpSpPr>
          <p:sp>
            <p:nvSpPr>
              <p:cNvPr id="35858" name="Text Box 51"/>
              <p:cNvSpPr txBox="1">
                <a:spLocks noChangeArrowheads="1"/>
              </p:cNvSpPr>
              <p:nvPr/>
            </p:nvSpPr>
            <p:spPr bwMode="auto">
              <a:xfrm>
                <a:off x="2547" y="2750"/>
                <a:ext cx="983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>
                    <a:solidFill>
                      <a:srgbClr val="000099"/>
                    </a:solidFill>
                  </a:rPr>
                  <a:t>?</a:t>
                </a:r>
                <a:r>
                  <a:rPr lang="ru-RU" sz="1800" baseline="-25000">
                    <a:solidFill>
                      <a:srgbClr val="000099"/>
                    </a:solidFill>
                  </a:rPr>
                  <a:t>8</a:t>
                </a:r>
                <a:r>
                  <a:rPr lang="ru-RU" sz="1800"/>
                  <a:t>                   </a:t>
                </a:r>
              </a:p>
            </p:txBody>
          </p:sp>
          <p:sp>
            <p:nvSpPr>
              <p:cNvPr id="35859" name="Text Box 52"/>
              <p:cNvSpPr txBox="1">
                <a:spLocks noChangeArrowheads="1"/>
              </p:cNvSpPr>
              <p:nvPr/>
            </p:nvSpPr>
            <p:spPr bwMode="auto">
              <a:xfrm>
                <a:off x="3530" y="2750"/>
                <a:ext cx="983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>
                    <a:solidFill>
                      <a:srgbClr val="000099"/>
                    </a:solidFill>
                  </a:rPr>
                  <a:t>?</a:t>
                </a:r>
                <a:r>
                  <a:rPr lang="ru-RU" sz="1800" baseline="-25000">
                    <a:solidFill>
                      <a:srgbClr val="000099"/>
                    </a:solidFill>
                  </a:rPr>
                  <a:t>16</a:t>
                </a:r>
                <a:endParaRPr lang="ru-RU" sz="1800">
                  <a:solidFill>
                    <a:srgbClr val="000099"/>
                  </a:solidFill>
                </a:endParaRPr>
              </a:p>
            </p:txBody>
          </p:sp>
          <p:sp>
            <p:nvSpPr>
              <p:cNvPr id="35860" name="Text Box 53"/>
              <p:cNvSpPr txBox="1">
                <a:spLocks noChangeArrowheads="1"/>
              </p:cNvSpPr>
              <p:nvPr/>
            </p:nvSpPr>
            <p:spPr bwMode="auto">
              <a:xfrm>
                <a:off x="1565" y="2750"/>
                <a:ext cx="983" cy="23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0099"/>
                    </a:solidFill>
                  </a:rPr>
                  <a:t>1001,01</a:t>
                </a:r>
                <a:r>
                  <a:rPr lang="ru-RU" sz="1800" b="1" baseline="-25000">
                    <a:solidFill>
                      <a:srgbClr val="000099"/>
                    </a:solidFill>
                  </a:rPr>
                  <a:t>2</a:t>
                </a:r>
                <a:endParaRPr lang="ru-RU" sz="1800" b="1">
                  <a:solidFill>
                    <a:srgbClr val="000099"/>
                  </a:solidFill>
                </a:endParaRPr>
              </a:p>
            </p:txBody>
          </p:sp>
        </p:grp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971550" y="3357563"/>
            <a:ext cx="4895850" cy="646112"/>
            <a:chOff x="1973" y="3158"/>
            <a:chExt cx="3023" cy="317"/>
          </a:xfrm>
        </p:grpSpPr>
        <p:pic>
          <p:nvPicPr>
            <p:cNvPr id="35851" name="Picture 55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018" y="3158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52" name="Group 56"/>
            <p:cNvGrpSpPr>
              <a:grpSpLocks/>
            </p:cNvGrpSpPr>
            <p:nvPr/>
          </p:nvGrpSpPr>
          <p:grpSpPr bwMode="auto">
            <a:xfrm>
              <a:off x="1973" y="3203"/>
              <a:ext cx="2949" cy="185"/>
              <a:chOff x="1837" y="3113"/>
              <a:chExt cx="2949" cy="185"/>
            </a:xfrm>
          </p:grpSpPr>
          <p:sp>
            <p:nvSpPr>
              <p:cNvPr id="35853" name="Text Box 57"/>
              <p:cNvSpPr txBox="1">
                <a:spLocks noChangeArrowheads="1"/>
              </p:cNvSpPr>
              <p:nvPr/>
            </p:nvSpPr>
            <p:spPr bwMode="auto">
              <a:xfrm>
                <a:off x="2820" y="3113"/>
                <a:ext cx="983" cy="1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>
                    <a:solidFill>
                      <a:srgbClr val="E20C58"/>
                    </a:solidFill>
                  </a:rPr>
                  <a:t>?</a:t>
                </a:r>
                <a:r>
                  <a:rPr lang="ru-RU" sz="1800" baseline="-25000">
                    <a:solidFill>
                      <a:srgbClr val="E20C58"/>
                    </a:solidFill>
                  </a:rPr>
                  <a:t>8</a:t>
                </a:r>
                <a:r>
                  <a:rPr lang="ru-RU" sz="1800"/>
                  <a:t>                   </a:t>
                </a:r>
              </a:p>
            </p:txBody>
          </p:sp>
          <p:sp>
            <p:nvSpPr>
              <p:cNvPr id="35854" name="Text Box 58"/>
              <p:cNvSpPr txBox="1">
                <a:spLocks noChangeArrowheads="1"/>
              </p:cNvSpPr>
              <p:nvPr/>
            </p:nvSpPr>
            <p:spPr bwMode="auto">
              <a:xfrm>
                <a:off x="3803" y="3113"/>
                <a:ext cx="983" cy="1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E20C58"/>
                    </a:solidFill>
                  </a:rPr>
                  <a:t>6,17</a:t>
                </a:r>
                <a:r>
                  <a:rPr lang="ru-RU" sz="1800" baseline="-25000">
                    <a:solidFill>
                      <a:srgbClr val="E20C58"/>
                    </a:solidFill>
                  </a:rPr>
                  <a:t>16</a:t>
                </a:r>
                <a:endParaRPr lang="ru-RU" sz="1800">
                  <a:solidFill>
                    <a:srgbClr val="E20C58"/>
                  </a:solidFill>
                </a:endParaRPr>
              </a:p>
            </p:txBody>
          </p:sp>
          <p:sp>
            <p:nvSpPr>
              <p:cNvPr id="35855" name="Text Box 59"/>
              <p:cNvSpPr txBox="1">
                <a:spLocks noChangeArrowheads="1"/>
              </p:cNvSpPr>
              <p:nvPr/>
            </p:nvSpPr>
            <p:spPr bwMode="auto">
              <a:xfrm>
                <a:off x="1837" y="3113"/>
                <a:ext cx="983" cy="18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>
                    <a:solidFill>
                      <a:srgbClr val="FF0066"/>
                    </a:solidFill>
                  </a:rPr>
                  <a:t>?</a:t>
                </a:r>
                <a:r>
                  <a:rPr lang="ru-RU" sz="1800" b="1" baseline="-25000">
                    <a:solidFill>
                      <a:srgbClr val="FF0066"/>
                    </a:solidFill>
                  </a:rPr>
                  <a:t>2</a:t>
                </a:r>
                <a:endParaRPr lang="ru-RU" sz="1800" b="1">
                  <a:solidFill>
                    <a:srgbClr val="FF0066"/>
                  </a:solidFill>
                </a:endParaRPr>
              </a:p>
            </p:txBody>
          </p:sp>
        </p:grpSp>
      </p:grpSp>
      <p:sp>
        <p:nvSpPr>
          <p:cNvPr id="35850" name="Oval 74"/>
          <p:cNvSpPr>
            <a:spLocks noChangeArrowheads="1"/>
          </p:cNvSpPr>
          <p:nvPr/>
        </p:nvSpPr>
        <p:spPr bwMode="auto">
          <a:xfrm>
            <a:off x="539750" y="260350"/>
            <a:ext cx="1889110" cy="7397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chemeClr val="accent3"/>
                </a:solidFill>
              </a:rPr>
              <a:t>3 задания</a:t>
            </a:r>
            <a:endParaRPr lang="ru-RU" sz="1800" dirty="0">
              <a:solidFill>
                <a:schemeClr val="accent3"/>
              </a:solidFill>
            </a:endParaRPr>
          </a:p>
        </p:txBody>
      </p:sp>
      <p:sp>
        <p:nvSpPr>
          <p:cNvPr id="29" name="Овал 28">
            <a:hlinkClick r:id="rId4" action="ppaction://hlinksldjump"/>
          </p:cNvPr>
          <p:cNvSpPr/>
          <p:nvPr/>
        </p:nvSpPr>
        <p:spPr>
          <a:xfrm>
            <a:off x="1142976" y="5286388"/>
            <a:ext cx="1571636" cy="8572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о 1 к</a:t>
            </a:r>
            <a:endParaRPr lang="ru-RU" sz="1600" dirty="0"/>
          </a:p>
        </p:txBody>
      </p:sp>
      <p:sp>
        <p:nvSpPr>
          <p:cNvPr id="30" name="Овал 29">
            <a:hlinkClick r:id="rId4" action="ppaction://hlinksldjump"/>
          </p:cNvPr>
          <p:cNvSpPr/>
          <p:nvPr/>
        </p:nvSpPr>
        <p:spPr>
          <a:xfrm>
            <a:off x="5286380" y="5214950"/>
            <a:ext cx="1500198" cy="928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о 2 к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/>
          <p:cNvSpPr>
            <a:spLocks noChangeArrowheads="1"/>
          </p:cNvSpPr>
          <p:nvPr/>
        </p:nvSpPr>
        <p:spPr bwMode="auto">
          <a:xfrm>
            <a:off x="6948488" y="1268413"/>
            <a:ext cx="1150937" cy="50482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7BEF5B"/>
              </a:gs>
              <a:gs pos="100000">
                <a:srgbClr val="396F2A"/>
              </a:gs>
            </a:gsLst>
            <a:lin ang="5400000" scaled="1"/>
          </a:gra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Blackadder ITC" pitchFamily="82" charset="0"/>
                <a:cs typeface="Times New Roman" pitchFamily="18" charset="0"/>
              </a:rPr>
              <a:t>римская</a:t>
            </a:r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1258888" y="0"/>
            <a:ext cx="1512887" cy="47625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BA3B8"/>
              </a:gs>
              <a:gs pos="100000">
                <a:srgbClr val="FFFF66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восьмеричная </a:t>
            </a:r>
          </a:p>
        </p:txBody>
      </p:sp>
      <p:sp>
        <p:nvSpPr>
          <p:cNvPr id="6148" name="AutoShape 10"/>
          <p:cNvSpPr>
            <a:spLocks noChangeArrowheads="1"/>
          </p:cNvSpPr>
          <p:nvPr/>
        </p:nvSpPr>
        <p:spPr bwMode="auto">
          <a:xfrm>
            <a:off x="1403350" y="2205038"/>
            <a:ext cx="1295400" cy="503237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7A7F1"/>
              </a:gs>
              <a:gs pos="100000">
                <a:srgbClr val="FF0066"/>
              </a:gs>
            </a:gsLst>
            <a:path path="rect">
              <a:fillToRect r="100000" b="100000"/>
            </a:path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Georgia" pitchFamily="18" charset="0"/>
              </a:rPr>
              <a:t>двоичная</a:t>
            </a:r>
            <a:endParaRPr lang="ru-RU" sz="1800">
              <a:latin typeface="Georgia" pitchFamily="18" charset="0"/>
              <a:cs typeface="Andalus" pitchFamily="2" charset="-78"/>
            </a:endParaRPr>
          </a:p>
        </p:txBody>
      </p:sp>
      <p:sp>
        <p:nvSpPr>
          <p:cNvPr id="6149" name="AutoShape 11"/>
          <p:cNvSpPr>
            <a:spLocks noChangeArrowheads="1"/>
          </p:cNvSpPr>
          <p:nvPr/>
        </p:nvSpPr>
        <p:spPr bwMode="auto">
          <a:xfrm>
            <a:off x="0" y="1268413"/>
            <a:ext cx="1116013" cy="503237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десятичная</a:t>
            </a:r>
          </a:p>
        </p:txBody>
      </p:sp>
      <p:sp>
        <p:nvSpPr>
          <p:cNvPr id="6150" name="AutoShape 12"/>
          <p:cNvSpPr>
            <a:spLocks noChangeArrowheads="1"/>
          </p:cNvSpPr>
          <p:nvPr/>
        </p:nvSpPr>
        <p:spPr bwMode="auto">
          <a:xfrm>
            <a:off x="5580063" y="2205038"/>
            <a:ext cx="863600" cy="4318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  <a:cs typeface="Times New Roman" pitchFamily="18" charset="0"/>
              </a:rPr>
              <a:t>алфавитна</a:t>
            </a:r>
            <a:r>
              <a:rPr lang="ru-RU" sz="1000"/>
              <a:t>я</a:t>
            </a:r>
          </a:p>
        </p:txBody>
      </p:sp>
      <p:sp>
        <p:nvSpPr>
          <p:cNvPr id="6151" name="AutoShape 13"/>
          <p:cNvSpPr>
            <a:spLocks noChangeArrowheads="1"/>
          </p:cNvSpPr>
          <p:nvPr/>
        </p:nvSpPr>
        <p:spPr bwMode="auto">
          <a:xfrm>
            <a:off x="5651500" y="333375"/>
            <a:ext cx="720725" cy="287338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</a:gradFill>
          <a:ln w="9525">
            <a:solidFill>
              <a:srgbClr val="0000FF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latin typeface="Blackadder ITC" pitchFamily="82" charset="0"/>
              </a:rPr>
              <a:t>унарная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2411413" y="32131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2627313" y="32131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2195513" y="32131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2843213" y="32131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468313" y="32845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8</a:t>
            </a: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827088" y="32845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7</a:t>
            </a: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1187450" y="32845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9</a:t>
            </a: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4932363" y="26035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5</a:t>
            </a:r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5219700" y="2603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6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3851275" y="765175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3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2700338" y="20605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7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2268538" y="20605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8243888" y="328453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X</a:t>
            </a:r>
            <a:endParaRPr lang="ru-RU" sz="1800" b="1"/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7667625" y="32845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</a:t>
            </a:r>
            <a:endParaRPr lang="ru-RU" sz="1800" b="1"/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8027988" y="328453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I</a:t>
            </a:r>
            <a:endParaRPr lang="ru-RU" sz="1800" b="1"/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6156325" y="32845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Ф</a:t>
            </a:r>
          </a:p>
        </p:txBody>
      </p:sp>
      <p:sp>
        <p:nvSpPr>
          <p:cNvPr id="6168" name="Text Box 30"/>
          <p:cNvSpPr txBox="1">
            <a:spLocks noChangeArrowheads="1"/>
          </p:cNvSpPr>
          <p:nvPr/>
        </p:nvSpPr>
        <p:spPr bwMode="auto">
          <a:xfrm>
            <a:off x="5940425" y="32845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6169" name="Text Box 31"/>
          <p:cNvSpPr txBox="1">
            <a:spLocks noChangeArrowheads="1"/>
          </p:cNvSpPr>
          <p:nvPr/>
        </p:nvSpPr>
        <p:spPr bwMode="auto">
          <a:xfrm>
            <a:off x="6443663" y="32845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6170" name="WordArt 33"/>
          <p:cNvSpPr>
            <a:spLocks noChangeArrowheads="1" noChangeShapeType="1" noTextEdit="1"/>
          </p:cNvSpPr>
          <p:nvPr/>
        </p:nvSpPr>
        <p:spPr bwMode="auto">
          <a:xfrm>
            <a:off x="3851275" y="981075"/>
            <a:ext cx="1368425" cy="422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40484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66"/>
                    </a:gs>
                    <a:gs pos="100000">
                      <a:srgbClr val="47182F"/>
                    </a:gs>
                  </a:gsLst>
                  <a:lin ang="5400000" scaled="1"/>
                </a:gradFill>
                <a:latin typeface="Arial"/>
                <a:cs typeface="Arial"/>
              </a:rPr>
              <a:t>системы счисления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900113" y="1844675"/>
            <a:ext cx="4826000" cy="493713"/>
            <a:chOff x="612" y="119"/>
            <a:chExt cx="3946" cy="499"/>
          </a:xfrm>
        </p:grpSpPr>
        <p:pic>
          <p:nvPicPr>
            <p:cNvPr id="36890" name="Picture 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1" name="Text Box 4"/>
            <p:cNvSpPr txBox="1">
              <a:spLocks noChangeArrowheads="1"/>
            </p:cNvSpPr>
            <p:nvPr/>
          </p:nvSpPr>
          <p:spPr bwMode="auto">
            <a:xfrm>
              <a:off x="2472" y="162"/>
              <a:ext cx="983" cy="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13,5</a:t>
              </a:r>
              <a:r>
                <a:rPr lang="ru-RU" sz="1800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6892" name="Text Box 5"/>
            <p:cNvSpPr txBox="1">
              <a:spLocks noChangeArrowheads="1"/>
            </p:cNvSpPr>
            <p:nvPr/>
          </p:nvSpPr>
          <p:spPr bwMode="auto">
            <a:xfrm>
              <a:off x="3516" y="162"/>
              <a:ext cx="982" cy="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E20C58"/>
                  </a:solidFill>
                </a:rPr>
                <a:t>11,14</a:t>
              </a:r>
              <a:r>
                <a:rPr lang="ru-RU" sz="1800" b="1" baseline="-25000">
                  <a:solidFill>
                    <a:srgbClr val="DE1024"/>
                  </a:solidFill>
                </a:rPr>
                <a:t>16</a:t>
              </a:r>
              <a:endParaRPr lang="ru-RU" sz="1800" b="1">
                <a:solidFill>
                  <a:srgbClr val="DE1024"/>
                </a:solidFill>
              </a:endParaRPr>
            </a:p>
          </p:txBody>
        </p:sp>
        <p:sp>
          <p:nvSpPr>
            <p:cNvPr id="36893" name="Text Box 6"/>
            <p:cNvSpPr txBox="1">
              <a:spLocks noChangeArrowheads="1"/>
            </p:cNvSpPr>
            <p:nvPr/>
          </p:nvSpPr>
          <p:spPr bwMode="auto">
            <a:xfrm>
              <a:off x="703" y="162"/>
              <a:ext cx="1769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1011,111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755650" y="2276475"/>
            <a:ext cx="5040313" cy="407988"/>
            <a:chOff x="612" y="119"/>
            <a:chExt cx="3946" cy="567"/>
          </a:xfrm>
        </p:grpSpPr>
        <p:pic>
          <p:nvPicPr>
            <p:cNvPr id="36886" name="Picture 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7" name="Text Box 9"/>
            <p:cNvSpPr txBox="1">
              <a:spLocks noChangeArrowheads="1"/>
            </p:cNvSpPr>
            <p:nvPr/>
          </p:nvSpPr>
          <p:spPr bwMode="auto">
            <a:xfrm>
              <a:off x="2472" y="163"/>
              <a:ext cx="983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33CC"/>
                  </a:solidFill>
                </a:rPr>
                <a:t>75,6</a:t>
              </a:r>
              <a:r>
                <a:rPr lang="ru-RU" sz="1800" b="1" baseline="-25000">
                  <a:solidFill>
                    <a:srgbClr val="0033CC"/>
                  </a:solidFill>
                </a:rPr>
                <a:t>8</a:t>
              </a:r>
              <a:r>
                <a:rPr lang="ru-RU" sz="1800" b="1">
                  <a:solidFill>
                    <a:srgbClr val="0033CC"/>
                  </a:solidFill>
                </a:rPr>
                <a:t>      </a:t>
              </a:r>
              <a:r>
                <a:rPr lang="ru-RU" sz="1800" b="1"/>
                <a:t> </a:t>
              </a:r>
              <a:r>
                <a:rPr lang="ru-RU" sz="1800"/>
                <a:t>            </a:t>
              </a:r>
            </a:p>
          </p:txBody>
        </p:sp>
        <p:sp>
          <p:nvSpPr>
            <p:cNvPr id="36888" name="Text Box 10"/>
            <p:cNvSpPr txBox="1">
              <a:spLocks noChangeArrowheads="1"/>
            </p:cNvSpPr>
            <p:nvPr/>
          </p:nvSpPr>
          <p:spPr bwMode="auto">
            <a:xfrm>
              <a:off x="3515" y="163"/>
              <a:ext cx="983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>
                  <a:solidFill>
                    <a:srgbClr val="0033CC"/>
                  </a:solidFill>
                </a:rPr>
                <a:t>3</a:t>
              </a:r>
              <a:r>
                <a:rPr lang="en-US" sz="1800" b="1">
                  <a:solidFill>
                    <a:srgbClr val="0033CC"/>
                  </a:solidFill>
                </a:rPr>
                <a:t>D</a:t>
              </a:r>
              <a:r>
                <a:rPr lang="ru-RU" sz="1800" b="1">
                  <a:solidFill>
                    <a:srgbClr val="0033CC"/>
                  </a:solidFill>
                </a:rPr>
                <a:t>,</a:t>
              </a:r>
              <a:r>
                <a:rPr lang="en-US" sz="1800" b="1">
                  <a:solidFill>
                    <a:srgbClr val="0033CC"/>
                  </a:solidFill>
                </a:rPr>
                <a:t>C</a:t>
              </a:r>
              <a:r>
                <a:rPr lang="ru-RU" sz="1800" b="1" baseline="-25000">
                  <a:solidFill>
                    <a:srgbClr val="0033CC"/>
                  </a:solidFill>
                </a:rPr>
                <a:t>16</a:t>
              </a:r>
              <a:endParaRPr lang="ru-RU" sz="1800" b="1">
                <a:solidFill>
                  <a:srgbClr val="0033CC"/>
                </a:solidFill>
              </a:endParaRPr>
            </a:p>
          </p:txBody>
        </p:sp>
        <p:sp>
          <p:nvSpPr>
            <p:cNvPr id="36889" name="Text Box 11"/>
            <p:cNvSpPr txBox="1">
              <a:spLocks noChangeArrowheads="1"/>
            </p:cNvSpPr>
            <p:nvPr/>
          </p:nvSpPr>
          <p:spPr bwMode="auto">
            <a:xfrm>
              <a:off x="704" y="163"/>
              <a:ext cx="1768" cy="5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CC"/>
                  </a:solidFill>
                </a:rPr>
                <a:t>111</a:t>
              </a:r>
              <a:r>
                <a:rPr lang="ru-RU" sz="1800" b="1">
                  <a:solidFill>
                    <a:srgbClr val="0033CC"/>
                  </a:solidFill>
                </a:rPr>
                <a:t>101</a:t>
              </a:r>
              <a:r>
                <a:rPr lang="en-US" sz="1800" b="1">
                  <a:solidFill>
                    <a:srgbClr val="0033CC"/>
                  </a:solidFill>
                </a:rPr>
                <a:t>,11</a:t>
              </a:r>
              <a:r>
                <a:rPr lang="ru-RU" sz="1800" b="1">
                  <a:solidFill>
                    <a:srgbClr val="0033CC"/>
                  </a:solidFill>
                </a:rPr>
                <a:t>0</a:t>
              </a:r>
              <a:r>
                <a:rPr lang="ru-RU" sz="1800" b="1" baseline="-25000">
                  <a:solidFill>
                    <a:srgbClr val="0033CC"/>
                  </a:solidFill>
                </a:rPr>
                <a:t>2</a:t>
              </a:r>
              <a:endParaRPr lang="ru-RU" sz="18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6725" y="188913"/>
            <a:ext cx="7418388" cy="792162"/>
            <a:chOff x="612" y="119"/>
            <a:chExt cx="3946" cy="499"/>
          </a:xfrm>
        </p:grpSpPr>
        <p:pic>
          <p:nvPicPr>
            <p:cNvPr id="36882" name="Picture 1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3" name="Text Box 14"/>
            <p:cNvSpPr txBox="1">
              <a:spLocks noChangeArrowheads="1"/>
            </p:cNvSpPr>
            <p:nvPr/>
          </p:nvSpPr>
          <p:spPr bwMode="auto">
            <a:xfrm>
              <a:off x="2472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20C58"/>
                  </a:solidFill>
                </a:rPr>
                <a:t>6,056</a:t>
              </a:r>
              <a:r>
                <a:rPr lang="ru-RU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6884" name="Text Box 15"/>
            <p:cNvSpPr txBox="1">
              <a:spLocks noChangeArrowheads="1"/>
            </p:cNvSpPr>
            <p:nvPr/>
          </p:nvSpPr>
          <p:spPr bwMode="auto">
            <a:xfrm>
              <a:off x="3515" y="164"/>
              <a:ext cx="983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20C58"/>
                  </a:solidFill>
                </a:rPr>
                <a:t>6,17</a:t>
              </a:r>
              <a:r>
                <a:rPr lang="ru-RU" b="1" baseline="-25000">
                  <a:solidFill>
                    <a:srgbClr val="DE1024"/>
                  </a:solidFill>
                </a:rPr>
                <a:t>16</a:t>
              </a:r>
              <a:endParaRPr lang="ru-RU" b="1">
                <a:solidFill>
                  <a:srgbClr val="DE1024"/>
                </a:solidFill>
              </a:endParaRPr>
            </a:p>
          </p:txBody>
        </p:sp>
        <p:sp>
          <p:nvSpPr>
            <p:cNvPr id="36885" name="Text Box 16"/>
            <p:cNvSpPr txBox="1">
              <a:spLocks noChangeArrowheads="1"/>
            </p:cNvSpPr>
            <p:nvPr/>
          </p:nvSpPr>
          <p:spPr bwMode="auto">
            <a:xfrm>
              <a:off x="703" y="164"/>
              <a:ext cx="1769" cy="4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E20C58"/>
                  </a:solidFill>
                </a:rPr>
                <a:t>110,00010111</a:t>
              </a:r>
              <a:r>
                <a:rPr lang="ru-RU" b="1" baseline="-25000">
                  <a:solidFill>
                    <a:srgbClr val="E20C58"/>
                  </a:solidFill>
                </a:rPr>
                <a:t>2</a:t>
              </a:r>
              <a:endParaRPr lang="ru-RU" b="1">
                <a:solidFill>
                  <a:srgbClr val="E20C58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971550" y="3357563"/>
            <a:ext cx="4895850" cy="646112"/>
            <a:chOff x="1973" y="3158"/>
            <a:chExt cx="3023" cy="317"/>
          </a:xfrm>
        </p:grpSpPr>
        <p:pic>
          <p:nvPicPr>
            <p:cNvPr id="36877" name="Picture 39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018" y="3158"/>
              <a:ext cx="29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878" name="Group 40"/>
            <p:cNvGrpSpPr>
              <a:grpSpLocks/>
            </p:cNvGrpSpPr>
            <p:nvPr/>
          </p:nvGrpSpPr>
          <p:grpSpPr bwMode="auto">
            <a:xfrm>
              <a:off x="1973" y="3203"/>
              <a:ext cx="2949" cy="185"/>
              <a:chOff x="1837" y="3113"/>
              <a:chExt cx="2949" cy="185"/>
            </a:xfrm>
          </p:grpSpPr>
          <p:sp>
            <p:nvSpPr>
              <p:cNvPr id="36879" name="Text Box 41"/>
              <p:cNvSpPr txBox="1">
                <a:spLocks noChangeArrowheads="1"/>
              </p:cNvSpPr>
              <p:nvPr/>
            </p:nvSpPr>
            <p:spPr bwMode="auto">
              <a:xfrm>
                <a:off x="2820" y="3113"/>
                <a:ext cx="983" cy="1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E20C58"/>
                    </a:solidFill>
                  </a:rPr>
                  <a:t>A</a:t>
                </a:r>
                <a:r>
                  <a:rPr lang="ru-RU" sz="1800" baseline="-25000">
                    <a:solidFill>
                      <a:srgbClr val="E20C58"/>
                    </a:solidFill>
                  </a:rPr>
                  <a:t>8</a:t>
                </a:r>
                <a:r>
                  <a:rPr lang="ru-RU" sz="1800"/>
                  <a:t>                   </a:t>
                </a:r>
              </a:p>
            </p:txBody>
          </p:sp>
          <p:sp>
            <p:nvSpPr>
              <p:cNvPr id="36880" name="Text Box 42"/>
              <p:cNvSpPr txBox="1">
                <a:spLocks noChangeArrowheads="1"/>
              </p:cNvSpPr>
              <p:nvPr/>
            </p:nvSpPr>
            <p:spPr bwMode="auto">
              <a:xfrm>
                <a:off x="3803" y="3113"/>
                <a:ext cx="983" cy="1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E20C58"/>
                    </a:solidFill>
                  </a:rPr>
                  <a:t>6,17</a:t>
                </a:r>
                <a:r>
                  <a:rPr lang="ru-RU" sz="1800" baseline="-25000">
                    <a:solidFill>
                      <a:srgbClr val="E20C58"/>
                    </a:solidFill>
                  </a:rPr>
                  <a:t>16</a:t>
                </a:r>
                <a:endParaRPr lang="ru-RU" sz="1800">
                  <a:solidFill>
                    <a:srgbClr val="E20C58"/>
                  </a:solidFill>
                </a:endParaRPr>
              </a:p>
            </p:txBody>
          </p:sp>
          <p:sp>
            <p:nvSpPr>
              <p:cNvPr id="36881" name="Text Box 43"/>
              <p:cNvSpPr txBox="1">
                <a:spLocks noChangeArrowheads="1"/>
              </p:cNvSpPr>
              <p:nvPr/>
            </p:nvSpPr>
            <p:spPr bwMode="auto">
              <a:xfrm>
                <a:off x="1837" y="3113"/>
                <a:ext cx="983" cy="18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E20C58"/>
                    </a:solidFill>
                  </a:rPr>
                  <a:t>A</a:t>
                </a:r>
                <a:r>
                  <a:rPr lang="ru-RU" sz="1800" b="1" baseline="-25000"/>
                  <a:t>2</a:t>
                </a:r>
                <a:endParaRPr lang="ru-RU" sz="1800" b="1"/>
              </a:p>
            </p:txBody>
          </p:sp>
        </p:grp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84213" y="3500438"/>
            <a:ext cx="5184775" cy="438150"/>
            <a:chOff x="612" y="119"/>
            <a:chExt cx="3946" cy="609"/>
          </a:xfrm>
        </p:grpSpPr>
        <p:pic>
          <p:nvPicPr>
            <p:cNvPr id="36873" name="Picture 45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12" y="119"/>
              <a:ext cx="39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4" name="Text Box 46"/>
            <p:cNvSpPr txBox="1">
              <a:spLocks noChangeArrowheads="1"/>
            </p:cNvSpPr>
            <p:nvPr/>
          </p:nvSpPr>
          <p:spPr bwMode="auto">
            <a:xfrm>
              <a:off x="2471" y="163"/>
              <a:ext cx="984" cy="5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E20C58"/>
                  </a:solidFill>
                </a:rPr>
                <a:t>6,056</a:t>
              </a:r>
              <a:r>
                <a:rPr lang="ru-RU" sz="2000" b="1" baseline="-25000">
                  <a:solidFill>
                    <a:srgbClr val="E20C58"/>
                  </a:solidFill>
                </a:rPr>
                <a:t>8</a:t>
              </a:r>
              <a:r>
                <a:rPr lang="ru-RU" sz="1800" b="1">
                  <a:solidFill>
                    <a:srgbClr val="E20C58"/>
                  </a:solidFill>
                </a:rPr>
                <a:t>  </a:t>
              </a:r>
              <a:r>
                <a:rPr lang="ru-RU" sz="1800" b="1"/>
                <a:t>     </a:t>
              </a:r>
              <a:r>
                <a:rPr lang="ru-RU" sz="1800"/>
                <a:t>            </a:t>
              </a:r>
            </a:p>
          </p:txBody>
        </p:sp>
        <p:sp>
          <p:nvSpPr>
            <p:cNvPr id="36875" name="Text Box 47"/>
            <p:cNvSpPr txBox="1">
              <a:spLocks noChangeArrowheads="1"/>
            </p:cNvSpPr>
            <p:nvPr/>
          </p:nvSpPr>
          <p:spPr bwMode="auto">
            <a:xfrm>
              <a:off x="3515" y="163"/>
              <a:ext cx="983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6,17</a:t>
              </a:r>
              <a:r>
                <a:rPr lang="ru-RU" sz="1800" b="1" baseline="-25000">
                  <a:solidFill>
                    <a:srgbClr val="DE1024"/>
                  </a:solidFill>
                </a:rPr>
                <a:t>16</a:t>
              </a:r>
              <a:endParaRPr lang="ru-RU" sz="1800" b="1">
                <a:solidFill>
                  <a:srgbClr val="DE1024"/>
                </a:solidFill>
              </a:endParaRPr>
            </a:p>
          </p:txBody>
        </p:sp>
        <p:sp>
          <p:nvSpPr>
            <p:cNvPr id="36876" name="Text Box 48"/>
            <p:cNvSpPr txBox="1">
              <a:spLocks noChangeArrowheads="1"/>
            </p:cNvSpPr>
            <p:nvPr/>
          </p:nvSpPr>
          <p:spPr bwMode="auto">
            <a:xfrm>
              <a:off x="703" y="163"/>
              <a:ext cx="1768" cy="5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20C58"/>
                  </a:solidFill>
                </a:rPr>
                <a:t>110,00010111</a:t>
              </a:r>
              <a:r>
                <a:rPr lang="ru-RU" sz="1800" b="1" baseline="-25000">
                  <a:solidFill>
                    <a:srgbClr val="E20C58"/>
                  </a:solidFill>
                </a:rPr>
                <a:t>2</a:t>
              </a:r>
              <a:endParaRPr lang="ru-RU" sz="1800" b="1">
                <a:solidFill>
                  <a:srgbClr val="E20C58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000364" y="6000768"/>
            <a:ext cx="1643074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 о 2 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04722 0.43055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84888" y="4508500"/>
            <a:ext cx="720725" cy="504825"/>
            <a:chOff x="2064" y="3385"/>
            <a:chExt cx="454" cy="318"/>
          </a:xfrm>
        </p:grpSpPr>
        <p:sp>
          <p:nvSpPr>
            <p:cNvPr id="43013" name="Rectangle 11"/>
            <p:cNvSpPr>
              <a:spLocks noChangeArrowheads="1"/>
            </p:cNvSpPr>
            <p:nvPr/>
          </p:nvSpPr>
          <p:spPr bwMode="auto">
            <a:xfrm>
              <a:off x="2381" y="3385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3014" name="Group 20"/>
            <p:cNvGrpSpPr>
              <a:grpSpLocks/>
            </p:cNvGrpSpPr>
            <p:nvPr/>
          </p:nvGrpSpPr>
          <p:grpSpPr bwMode="auto">
            <a:xfrm>
              <a:off x="2064" y="3385"/>
              <a:ext cx="454" cy="318"/>
              <a:chOff x="2064" y="3385"/>
              <a:chExt cx="454" cy="318"/>
            </a:xfrm>
          </p:grpSpPr>
          <p:sp>
            <p:nvSpPr>
              <p:cNvPr id="43015" name="Rectangle 8"/>
              <p:cNvSpPr>
                <a:spLocks noChangeArrowheads="1"/>
              </p:cNvSpPr>
              <p:nvPr/>
            </p:nvSpPr>
            <p:spPr bwMode="auto">
              <a:xfrm>
                <a:off x="2200" y="3385"/>
                <a:ext cx="4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3016" name="Group 19"/>
              <p:cNvGrpSpPr>
                <a:grpSpLocks/>
              </p:cNvGrpSpPr>
              <p:nvPr/>
            </p:nvGrpSpPr>
            <p:grpSpPr bwMode="auto">
              <a:xfrm>
                <a:off x="2064" y="3385"/>
                <a:ext cx="454" cy="318"/>
                <a:chOff x="2925" y="3249"/>
                <a:chExt cx="454" cy="318"/>
              </a:xfrm>
            </p:grpSpPr>
            <p:sp>
              <p:nvSpPr>
                <p:cNvPr id="43017" name="Rectangle 15"/>
                <p:cNvSpPr>
                  <a:spLocks noChangeArrowheads="1"/>
                </p:cNvSpPr>
                <p:nvPr/>
              </p:nvSpPr>
              <p:spPr bwMode="auto">
                <a:xfrm>
                  <a:off x="3334" y="3249"/>
                  <a:ext cx="45" cy="31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43018" name="Group 18"/>
                <p:cNvGrpSpPr>
                  <a:grpSpLocks/>
                </p:cNvGrpSpPr>
                <p:nvPr/>
              </p:nvGrpSpPr>
              <p:grpSpPr bwMode="auto">
                <a:xfrm>
                  <a:off x="2925" y="3249"/>
                  <a:ext cx="407" cy="318"/>
                  <a:chOff x="3833" y="2795"/>
                  <a:chExt cx="407" cy="318"/>
                </a:xfrm>
              </p:grpSpPr>
              <p:sp>
                <p:nvSpPr>
                  <p:cNvPr id="4301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795"/>
                    <a:ext cx="45" cy="31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2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795"/>
                    <a:ext cx="45" cy="31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2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795"/>
                    <a:ext cx="45" cy="31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795"/>
                    <a:ext cx="45" cy="31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795"/>
                    <a:ext cx="45" cy="31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2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2795"/>
                    <a:ext cx="45" cy="31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2795"/>
                    <a:ext cx="45" cy="31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78851" name="Picture 3" descr="BABY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44370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Clou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3933825"/>
            <a:ext cx="2889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625 C 0.00834 -0.00833 0.00816 -0.01088 0.00938 -0.0125 C 0.01198 -0.01597 0.01875 -0.02083 0.01875 -0.0206 C 0.0375 -0.02014 0.05625 -0.02014 0.075 -0.01875 C 0.08351 -0.01829 0.09219 -0.00764 0.1 -0.00417 C 0.10105 -0.00208 0.10174 0.00046 0.10313 0.00208 C 0.10591 0.00532 0.1125 0.01042 0.1125 0.01065 C 0.11858 0.02245 0.11563 0.01412 0.11563 0.0375 " pathEditMode="relative" rAng="0" ptsTypes="fffffffA">
                                      <p:cBhvr>
                                        <p:cTn id="11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 descr="Почтов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dirty="0">
              <a:latin typeface="Batang" pitchFamily="18" charset="-127"/>
            </a:endParaRPr>
          </a:p>
          <a:p>
            <a:pPr algn="ctr">
              <a:spcBef>
                <a:spcPct val="50000"/>
              </a:spcBef>
            </a:pPr>
            <a:endParaRPr lang="ru-RU" sz="3200" dirty="0">
              <a:latin typeface="Batang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ru-RU" sz="3200" dirty="0" smtClean="0">
                <a:latin typeface="Batang" pitchFamily="18" charset="-127"/>
              </a:rPr>
              <a:t>5 </a:t>
            </a:r>
            <a:r>
              <a:rPr lang="ru-RU" sz="3200" dirty="0">
                <a:latin typeface="Batang" pitchFamily="18" charset="-127"/>
              </a:rPr>
              <a:t>тур</a:t>
            </a:r>
          </a:p>
          <a:p>
            <a:pPr algn="ctr">
              <a:spcBef>
                <a:spcPct val="50000"/>
              </a:spcBef>
            </a:pPr>
            <a:r>
              <a:rPr lang="ru-RU" sz="3200" dirty="0" smtClean="0">
                <a:latin typeface="Batang" pitchFamily="18" charset="-127"/>
              </a:rPr>
              <a:t>Для того чтобы нужный вход в пещеру , необходимо вычислить площадь камней, которые представлены в виде геометрических фигур. И камень, площадь </a:t>
            </a:r>
            <a:r>
              <a:rPr lang="ru-RU" sz="3200" dirty="0">
                <a:latin typeface="Batang" pitchFamily="18" charset="-127"/>
              </a:rPr>
              <a:t>которого  не совпадает с площадью других фигур, и будет являться нужным входом.</a:t>
            </a:r>
          </a:p>
          <a:p>
            <a:pPr algn="ctr">
              <a:spcBef>
                <a:spcPct val="50000"/>
              </a:spcBef>
            </a:pPr>
            <a:endParaRPr lang="ru-RU" sz="3200" dirty="0">
              <a:latin typeface="Batang" pitchFamily="18" charset="-127"/>
            </a:endParaRPr>
          </a:p>
          <a:p>
            <a:pPr algn="ctr">
              <a:spcBef>
                <a:spcPct val="50000"/>
              </a:spcBef>
            </a:pPr>
            <a:endParaRPr lang="ru-RU" sz="3200" dirty="0">
              <a:latin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14"/>
          <p:cNvSpPr>
            <a:spLocks noChangeShapeType="1"/>
          </p:cNvSpPr>
          <p:nvPr/>
        </p:nvSpPr>
        <p:spPr bwMode="auto">
          <a:xfrm>
            <a:off x="2700338" y="11953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3" name="Line 13"/>
          <p:cNvSpPr>
            <a:spLocks noChangeShapeType="1"/>
          </p:cNvSpPr>
          <p:nvPr/>
        </p:nvSpPr>
        <p:spPr bwMode="auto">
          <a:xfrm>
            <a:off x="1404938" y="3211513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6084" name="Group 69"/>
          <p:cNvGrpSpPr>
            <a:grpSpLocks/>
          </p:cNvGrpSpPr>
          <p:nvPr/>
        </p:nvGrpSpPr>
        <p:grpSpPr bwMode="auto">
          <a:xfrm>
            <a:off x="285750" y="642938"/>
            <a:ext cx="3770313" cy="2959100"/>
            <a:chOff x="204" y="436"/>
            <a:chExt cx="2375" cy="1864"/>
          </a:xfrm>
        </p:grpSpPr>
        <p:sp>
          <p:nvSpPr>
            <p:cNvPr id="46109" name="Text Box 7"/>
            <p:cNvSpPr txBox="1">
              <a:spLocks noChangeArrowheads="1"/>
            </p:cNvSpPr>
            <p:nvPr/>
          </p:nvSpPr>
          <p:spPr bwMode="auto">
            <a:xfrm>
              <a:off x="204" y="1071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1000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  <p:sp>
          <p:nvSpPr>
            <p:cNvPr id="46110" name="Text Box 8"/>
            <p:cNvSpPr txBox="1">
              <a:spLocks noChangeArrowheads="1"/>
            </p:cNvSpPr>
            <p:nvPr/>
          </p:nvSpPr>
          <p:spPr bwMode="auto">
            <a:xfrm>
              <a:off x="976" y="436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100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  <p:sp>
          <p:nvSpPr>
            <p:cNvPr id="46111" name="Text Box 10"/>
            <p:cNvSpPr txBox="1">
              <a:spLocks noChangeArrowheads="1"/>
            </p:cNvSpPr>
            <p:nvPr/>
          </p:nvSpPr>
          <p:spPr bwMode="auto">
            <a:xfrm>
              <a:off x="1248" y="2069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101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  <p:pic>
          <p:nvPicPr>
            <p:cNvPr id="4611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765"/>
              <a:ext cx="1859" cy="135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6113" name="Line 11"/>
            <p:cNvSpPr>
              <a:spLocks noChangeShapeType="1"/>
            </p:cNvSpPr>
            <p:nvPr/>
          </p:nvSpPr>
          <p:spPr bwMode="auto">
            <a:xfrm>
              <a:off x="794" y="753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4" name="Text Box 9"/>
            <p:cNvSpPr txBox="1">
              <a:spLocks noChangeArrowheads="1"/>
            </p:cNvSpPr>
            <p:nvPr/>
          </p:nvSpPr>
          <p:spPr bwMode="auto">
            <a:xfrm>
              <a:off x="1747" y="1026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100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  <p:sp>
          <p:nvSpPr>
            <p:cNvPr id="46115" name="Line 15"/>
            <p:cNvSpPr>
              <a:spLocks noChangeShapeType="1"/>
            </p:cNvSpPr>
            <p:nvPr/>
          </p:nvSpPr>
          <p:spPr bwMode="auto">
            <a:xfrm>
              <a:off x="885" y="663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6" name="Line 17"/>
            <p:cNvSpPr>
              <a:spLocks noChangeShapeType="1"/>
            </p:cNvSpPr>
            <p:nvPr/>
          </p:nvSpPr>
          <p:spPr bwMode="auto">
            <a:xfrm>
              <a:off x="1689" y="84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616575" y="428625"/>
            <a:ext cx="3527425" cy="3533775"/>
            <a:chOff x="3334" y="210"/>
            <a:chExt cx="2222" cy="2226"/>
          </a:xfrm>
        </p:grpSpPr>
        <p:pic>
          <p:nvPicPr>
            <p:cNvPr id="46099" name="Picture 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210"/>
              <a:ext cx="1709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100" name="Group 43"/>
            <p:cNvGrpSpPr>
              <a:grpSpLocks/>
            </p:cNvGrpSpPr>
            <p:nvPr/>
          </p:nvGrpSpPr>
          <p:grpSpPr bwMode="auto">
            <a:xfrm>
              <a:off x="3787" y="210"/>
              <a:ext cx="1769" cy="2226"/>
              <a:chOff x="3787" y="210"/>
              <a:chExt cx="1769" cy="2226"/>
            </a:xfrm>
          </p:grpSpPr>
          <p:sp>
            <p:nvSpPr>
              <p:cNvPr id="46101" name="Line 33"/>
              <p:cNvSpPr>
                <a:spLocks noChangeShapeType="1"/>
              </p:cNvSpPr>
              <p:nvPr/>
            </p:nvSpPr>
            <p:spPr bwMode="auto">
              <a:xfrm>
                <a:off x="4241" y="482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2" name="Line 34"/>
              <p:cNvSpPr>
                <a:spLocks noChangeShapeType="1"/>
              </p:cNvSpPr>
              <p:nvPr/>
            </p:nvSpPr>
            <p:spPr bwMode="auto">
              <a:xfrm>
                <a:off x="3787" y="2115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3" name="Line 35"/>
              <p:cNvSpPr>
                <a:spLocks noChangeShapeType="1"/>
              </p:cNvSpPr>
              <p:nvPr/>
            </p:nvSpPr>
            <p:spPr bwMode="auto">
              <a:xfrm flipH="1" flipV="1">
                <a:off x="4195" y="527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4" name="Line 36"/>
              <p:cNvSpPr>
                <a:spLocks noChangeShapeType="1"/>
              </p:cNvSpPr>
              <p:nvPr/>
            </p:nvSpPr>
            <p:spPr bwMode="auto">
              <a:xfrm flipH="1" flipV="1">
                <a:off x="5012" y="57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5" name="Text Box 38"/>
              <p:cNvSpPr txBox="1">
                <a:spLocks noChangeArrowheads="1"/>
              </p:cNvSpPr>
              <p:nvPr/>
            </p:nvSpPr>
            <p:spPr bwMode="auto">
              <a:xfrm>
                <a:off x="4286" y="210"/>
                <a:ext cx="5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10</a:t>
                </a:r>
                <a:r>
                  <a:rPr lang="ru-RU" sz="1800" b="1" baseline="2000"/>
                  <a:t>2</a:t>
                </a:r>
                <a:endParaRPr lang="ru-RU" sz="1800" b="1"/>
              </a:p>
            </p:txBody>
          </p:sp>
          <p:sp>
            <p:nvSpPr>
              <p:cNvPr id="46106" name="Text Box 39"/>
              <p:cNvSpPr txBox="1">
                <a:spLocks noChangeArrowheads="1"/>
              </p:cNvSpPr>
              <p:nvPr/>
            </p:nvSpPr>
            <p:spPr bwMode="auto">
              <a:xfrm>
                <a:off x="3787" y="572"/>
                <a:ext cx="5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100</a:t>
                </a:r>
                <a:r>
                  <a:rPr lang="ru-RU" sz="1800" b="1" baseline="2000"/>
                  <a:t>2</a:t>
                </a:r>
                <a:endParaRPr lang="ru-RU" sz="1800" b="1"/>
              </a:p>
            </p:txBody>
          </p:sp>
          <p:sp>
            <p:nvSpPr>
              <p:cNvPr id="46107" name="Text Box 40"/>
              <p:cNvSpPr txBox="1">
                <a:spLocks noChangeArrowheads="1"/>
              </p:cNvSpPr>
              <p:nvPr/>
            </p:nvSpPr>
            <p:spPr bwMode="auto">
              <a:xfrm>
                <a:off x="5012" y="1117"/>
                <a:ext cx="5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1000</a:t>
                </a:r>
                <a:r>
                  <a:rPr lang="ru-RU" sz="1800" b="1" baseline="2000"/>
                  <a:t>2</a:t>
                </a:r>
                <a:endParaRPr lang="ru-RU" sz="1800" b="1"/>
              </a:p>
            </p:txBody>
          </p:sp>
          <p:sp>
            <p:nvSpPr>
              <p:cNvPr id="46108" name="Text Box 41"/>
              <p:cNvSpPr txBox="1">
                <a:spLocks noChangeArrowheads="1"/>
              </p:cNvSpPr>
              <p:nvPr/>
            </p:nvSpPr>
            <p:spPr bwMode="auto">
              <a:xfrm>
                <a:off x="3923" y="2205"/>
                <a:ext cx="5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111</a:t>
                </a:r>
                <a:r>
                  <a:rPr lang="ru-RU" sz="1800" b="1" baseline="2000"/>
                  <a:t>2</a:t>
                </a:r>
                <a:endParaRPr lang="ru-RU" sz="1800" b="1"/>
              </a:p>
            </p:txBody>
          </p:sp>
        </p:grp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339975" y="3538538"/>
            <a:ext cx="4248150" cy="3319462"/>
            <a:chOff x="1247" y="2069"/>
            <a:chExt cx="2676" cy="2091"/>
          </a:xfrm>
        </p:grpSpPr>
        <p:pic>
          <p:nvPicPr>
            <p:cNvPr id="46090" name="Picture 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1" y="2296"/>
              <a:ext cx="1720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1" name="Line 44"/>
            <p:cNvSpPr>
              <a:spLocks noChangeShapeType="1"/>
            </p:cNvSpPr>
            <p:nvPr/>
          </p:nvSpPr>
          <p:spPr bwMode="auto">
            <a:xfrm>
              <a:off x="1882" y="2341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Text Box 45"/>
            <p:cNvSpPr txBox="1">
              <a:spLocks noChangeArrowheads="1"/>
            </p:cNvSpPr>
            <p:nvPr/>
          </p:nvSpPr>
          <p:spPr bwMode="auto">
            <a:xfrm>
              <a:off x="2154" y="2069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1011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  <p:sp>
          <p:nvSpPr>
            <p:cNvPr id="46093" name="Line 46"/>
            <p:cNvSpPr>
              <a:spLocks noChangeShapeType="1"/>
            </p:cNvSpPr>
            <p:nvPr/>
          </p:nvSpPr>
          <p:spPr bwMode="auto">
            <a:xfrm>
              <a:off x="1746" y="243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4" name="Text Box 48"/>
            <p:cNvSpPr txBox="1">
              <a:spLocks noChangeArrowheads="1"/>
            </p:cNvSpPr>
            <p:nvPr/>
          </p:nvSpPr>
          <p:spPr bwMode="auto">
            <a:xfrm>
              <a:off x="1247" y="2931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110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  <p:sp>
          <p:nvSpPr>
            <p:cNvPr id="46095" name="Line 49"/>
            <p:cNvSpPr>
              <a:spLocks noChangeShapeType="1"/>
            </p:cNvSpPr>
            <p:nvPr/>
          </p:nvSpPr>
          <p:spPr bwMode="auto">
            <a:xfrm>
              <a:off x="1927" y="3929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6" name="Text Box 50"/>
            <p:cNvSpPr txBox="1">
              <a:spLocks noChangeArrowheads="1"/>
            </p:cNvSpPr>
            <p:nvPr/>
          </p:nvSpPr>
          <p:spPr bwMode="auto">
            <a:xfrm>
              <a:off x="2018" y="3929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100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  <p:sp>
          <p:nvSpPr>
            <p:cNvPr id="46097" name="Line 51"/>
            <p:cNvSpPr>
              <a:spLocks noChangeShapeType="1"/>
            </p:cNvSpPr>
            <p:nvPr/>
          </p:nvSpPr>
          <p:spPr bwMode="auto">
            <a:xfrm>
              <a:off x="3288" y="2387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8" name="Text Box 53"/>
            <p:cNvSpPr txBox="1">
              <a:spLocks noChangeArrowheads="1"/>
            </p:cNvSpPr>
            <p:nvPr/>
          </p:nvSpPr>
          <p:spPr bwMode="auto">
            <a:xfrm>
              <a:off x="3379" y="2568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10</a:t>
              </a:r>
              <a:r>
                <a:rPr lang="ru-RU" sz="1800" b="1" baseline="-25000"/>
                <a:t>2</a:t>
              </a:r>
              <a:endParaRPr lang="ru-RU" sz="1800" b="1"/>
            </a:p>
          </p:txBody>
        </p:sp>
      </p:grpSp>
      <p:sp>
        <p:nvSpPr>
          <p:cNvPr id="46087" name="WordArt 66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12858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1 </a:t>
            </a:r>
          </a:p>
        </p:txBody>
      </p:sp>
      <p:sp>
        <p:nvSpPr>
          <p:cNvPr id="46088" name="WordArt 6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12858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2</a:t>
            </a:r>
          </a:p>
        </p:txBody>
      </p:sp>
      <p:sp>
        <p:nvSpPr>
          <p:cNvPr id="46089" name="WordArt 68"/>
          <p:cNvSpPr>
            <a:spLocks noChangeArrowheads="1" noChangeShapeType="1" noTextEdit="1"/>
          </p:cNvSpPr>
          <p:nvPr/>
        </p:nvSpPr>
        <p:spPr bwMode="auto">
          <a:xfrm>
            <a:off x="1187450" y="4724400"/>
            <a:ext cx="12858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11188" y="404813"/>
            <a:ext cx="7850187" cy="1008062"/>
            <a:chOff x="385" y="255"/>
            <a:chExt cx="4945" cy="635"/>
          </a:xfrm>
        </p:grpSpPr>
        <p:sp>
          <p:nvSpPr>
            <p:cNvPr id="47113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85" y="255"/>
              <a:ext cx="810" cy="635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 1 </a:t>
              </a:r>
            </a:p>
          </p:txBody>
        </p:sp>
        <p:sp>
          <p:nvSpPr>
            <p:cNvPr id="47114" name="Text Box 37"/>
            <p:cNvSpPr txBox="1">
              <a:spLocks noChangeArrowheads="1"/>
            </p:cNvSpPr>
            <p:nvPr/>
          </p:nvSpPr>
          <p:spPr bwMode="auto">
            <a:xfrm>
              <a:off x="1202" y="436"/>
              <a:ext cx="41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 </a:t>
              </a:r>
              <a:r>
                <a:rPr lang="ru-RU" sz="3200" b="1" dirty="0">
                  <a:latin typeface="Andalus" pitchFamily="2" charset="-78"/>
                </a:rPr>
                <a:t>Площадь </a:t>
              </a:r>
              <a:r>
                <a:rPr lang="ru-RU" sz="3200" b="1" dirty="0" smtClean="0">
                  <a:latin typeface="Andalus" pitchFamily="2" charset="-78"/>
                </a:rPr>
                <a:t>=</a:t>
              </a:r>
              <a:r>
                <a:rPr lang="en-US" sz="3200" b="1" dirty="0" smtClean="0">
                  <a:latin typeface="Andalus" pitchFamily="2" charset="-78"/>
                </a:rPr>
                <a:t> </a:t>
              </a:r>
              <a:r>
                <a:rPr lang="ru-RU" sz="3200" b="1" dirty="0">
                  <a:latin typeface="Andalus" pitchFamily="2" charset="-78"/>
                </a:rPr>
                <a:t>100100</a:t>
              </a:r>
              <a:r>
                <a:rPr lang="ru-RU" sz="3200" b="1" baseline="-25000" dirty="0">
                  <a:latin typeface="Andalus" pitchFamily="2" charset="-78"/>
                </a:rPr>
                <a:t>2  </a:t>
              </a:r>
              <a:r>
                <a:rPr lang="ru-RU" sz="3200" b="1" dirty="0">
                  <a:latin typeface="Andalus" pitchFamily="2" charset="-78"/>
                </a:rPr>
                <a:t>(</a:t>
              </a:r>
              <a:r>
                <a:rPr lang="ru-RU" sz="3200" b="1" dirty="0" err="1">
                  <a:latin typeface="Andalus" pitchFamily="2" charset="-78"/>
                </a:rPr>
                <a:t>кв</a:t>
              </a:r>
              <a:r>
                <a:rPr lang="ru-RU" sz="3200" b="1" dirty="0">
                  <a:latin typeface="Andalus" pitchFamily="2" charset="-78"/>
                </a:rPr>
                <a:t> </a:t>
              </a:r>
              <a:r>
                <a:rPr lang="ru-RU" sz="3200" b="1" dirty="0" err="1">
                  <a:latin typeface="Andalus" pitchFamily="2" charset="-78"/>
                </a:rPr>
                <a:t>ед</a:t>
              </a:r>
              <a:r>
                <a:rPr lang="ru-RU" sz="3200" b="1" dirty="0">
                  <a:latin typeface="Andalus" pitchFamily="2" charset="-78"/>
                </a:rPr>
                <a:t>)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95288" y="2636838"/>
            <a:ext cx="8137525" cy="936625"/>
            <a:chOff x="249" y="1661"/>
            <a:chExt cx="5126" cy="590"/>
          </a:xfrm>
        </p:grpSpPr>
        <p:sp>
          <p:nvSpPr>
            <p:cNvPr id="4711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49" y="1661"/>
              <a:ext cx="810" cy="59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 2</a:t>
              </a:r>
            </a:p>
          </p:txBody>
        </p:sp>
        <p:sp>
          <p:nvSpPr>
            <p:cNvPr id="47112" name="Text Box 43"/>
            <p:cNvSpPr txBox="1">
              <a:spLocks noChangeArrowheads="1"/>
            </p:cNvSpPr>
            <p:nvPr/>
          </p:nvSpPr>
          <p:spPr bwMode="auto">
            <a:xfrm>
              <a:off x="1156" y="1752"/>
              <a:ext cx="421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 </a:t>
              </a:r>
              <a:r>
                <a:rPr lang="ru-RU" sz="3200" b="1" dirty="0"/>
                <a:t>Площадь </a:t>
              </a:r>
              <a:r>
                <a:rPr lang="ru-RU" sz="3200" b="1" dirty="0" smtClean="0"/>
                <a:t>= 100100</a:t>
              </a:r>
              <a:r>
                <a:rPr lang="ru-RU" sz="3200" b="1" baseline="-25000" dirty="0" smtClean="0"/>
                <a:t>2  </a:t>
              </a:r>
              <a:r>
                <a:rPr lang="ru-RU" sz="3200" b="1" dirty="0"/>
                <a:t>(</a:t>
              </a:r>
              <a:r>
                <a:rPr lang="ru-RU" sz="3200" b="1" dirty="0" err="1"/>
                <a:t>кв</a:t>
              </a:r>
              <a:r>
                <a:rPr lang="ru-RU" sz="3200" b="1" dirty="0"/>
                <a:t> </a:t>
              </a:r>
              <a:r>
                <a:rPr lang="ru-RU" sz="3200" b="1" dirty="0" err="1"/>
                <a:t>ед</a:t>
              </a:r>
              <a:r>
                <a:rPr lang="ru-RU" sz="3200" b="1" dirty="0"/>
                <a:t>)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23850" y="4797425"/>
            <a:ext cx="8820150" cy="762000"/>
            <a:chOff x="204" y="3022"/>
            <a:chExt cx="5556" cy="480"/>
          </a:xfrm>
        </p:grpSpPr>
        <p:sp>
          <p:nvSpPr>
            <p:cNvPr id="4710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04" y="3022"/>
              <a:ext cx="810" cy="48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/>
                </a:rPr>
                <a:t>3</a:t>
              </a:r>
            </a:p>
          </p:txBody>
        </p:sp>
        <p:sp>
          <p:nvSpPr>
            <p:cNvPr id="47110" name="Text Box 44"/>
            <p:cNvSpPr txBox="1">
              <a:spLocks noChangeArrowheads="1"/>
            </p:cNvSpPr>
            <p:nvPr/>
          </p:nvSpPr>
          <p:spPr bwMode="auto">
            <a:xfrm>
              <a:off x="1066" y="3067"/>
              <a:ext cx="469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 </a:t>
              </a:r>
              <a:r>
                <a:rPr lang="ru-RU" sz="3200" b="1" dirty="0"/>
                <a:t>Площадь </a:t>
              </a:r>
              <a:r>
                <a:rPr lang="ru-RU" sz="3200" b="1" dirty="0" smtClean="0"/>
                <a:t>= 100110</a:t>
              </a:r>
              <a:r>
                <a:rPr lang="ru-RU" sz="3200" b="1" baseline="-25000" dirty="0" smtClean="0"/>
                <a:t>2  </a:t>
              </a:r>
              <a:r>
                <a:rPr lang="ru-RU" sz="3200" b="1" dirty="0"/>
                <a:t>(</a:t>
              </a:r>
              <a:r>
                <a:rPr lang="ru-RU" sz="3200" b="1" dirty="0" err="1"/>
                <a:t>кв</a:t>
              </a:r>
              <a:r>
                <a:rPr lang="ru-RU" sz="3200" b="1" dirty="0"/>
                <a:t> </a:t>
              </a:r>
              <a:r>
                <a:rPr lang="ru-RU" sz="3200" b="1" dirty="0" err="1"/>
                <a:t>ед</a:t>
              </a:r>
              <a:r>
                <a:rPr lang="ru-RU" sz="3200" b="1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7129463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Д/з:</a:t>
            </a:r>
          </a:p>
          <a:p>
            <a:pPr>
              <a:spcBef>
                <a:spcPct val="50000"/>
              </a:spcBef>
            </a:pPr>
            <a:r>
              <a:rPr lang="ru-RU"/>
              <a:t>Составить числовой  кроссворд  из 10-12  ответов на примеры перевода чисел в позиционных с.с. и арифметические действия в позиционных с.с.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7176" name="Picture 22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395288" y="-1179513"/>
            <a:ext cx="824547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1. Что такое  система счисления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7" grpId="1" animBg="1"/>
      <p:bldP spid="9246" grpId="0" animBg="1"/>
      <p:bldP spid="92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8200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>
            <a:off x="539750" y="-1250950"/>
            <a:ext cx="8245475" cy="9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2. На какие две группы делятся системы счисления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7" grpId="1" animBg="1"/>
      <p:bldP spid="52233" grpId="0" animBg="1"/>
      <p:bldP spid="522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9224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539750" y="-1250950"/>
            <a:ext cx="8245475" cy="9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3. </a:t>
            </a: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Какие системы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счисления </a:t>
            </a: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называются непозиционными</a:t>
            </a:r>
            <a:endParaRPr lang="ru-RU" sz="32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5" grpId="1" animBg="1"/>
      <p:bldP spid="59401" grpId="0" animBg="1"/>
      <p:bldP spid="5940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10248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WordArt 9"/>
          <p:cNvSpPr>
            <a:spLocks noChangeArrowheads="1" noChangeShapeType="1" noTextEdit="1"/>
          </p:cNvSpPr>
          <p:nvPr/>
        </p:nvSpPr>
        <p:spPr bwMode="auto">
          <a:xfrm>
            <a:off x="323850" y="-1684338"/>
            <a:ext cx="8245475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4.Приведите примеры непозиционных систем счисления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1" grpId="1" animBg="1"/>
      <p:bldP spid="53257" grpId="0" animBg="1"/>
      <p:bldP spid="532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13320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611188" y="-1179513"/>
            <a:ext cx="8245475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5. Какие системы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счисления </a:t>
            </a: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называются позиционными</a:t>
            </a:r>
            <a:endParaRPr lang="ru-RU" sz="32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299" grpId="1" animBg="1"/>
      <p:bldP spid="55305" grpId="0" animBg="1"/>
      <p:bldP spid="5530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lou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1873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563938" y="620713"/>
            <a:ext cx="1944687" cy="143986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092950" y="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Ц</a:t>
            </a:r>
            <a:r>
              <a:rPr lang="en-US" sz="1800" b="1"/>
              <a:t>  </a:t>
            </a:r>
            <a:endParaRPr lang="ru-RU" sz="1800" b="1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69213" y="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  <a:endParaRPr lang="ru-RU" sz="1800" b="1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24075" y="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1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31913" y="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0</a:t>
            </a:r>
          </a:p>
        </p:txBody>
      </p:sp>
      <p:pic>
        <p:nvPicPr>
          <p:cNvPr id="14344" name="Picture 8" descr="BABY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49950"/>
            <a:ext cx="827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539750" y="-1250950"/>
            <a:ext cx="8245475" cy="9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6.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Что понимают под основанием</a:t>
            </a:r>
          </a:p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позиционной системы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счисления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02552 0.7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75208 L -0.02552 1.21412 " pathEditMode="relative" ptsTypes="AA">
                                      <p:cBhvr>
                                        <p:cTn id="19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3" grpId="1" animBg="1"/>
      <p:bldP spid="56329" grpId="0" animBg="1"/>
      <p:bldP spid="56329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713</Words>
  <Application>Microsoft Office PowerPoint</Application>
  <PresentationFormat>Экран (4:3)</PresentationFormat>
  <Paragraphs>333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79</cp:revision>
  <dcterms:created xsi:type="dcterms:W3CDTF">2001-12-31T15:15:51Z</dcterms:created>
  <dcterms:modified xsi:type="dcterms:W3CDTF">2013-01-31T18:26:32Z</dcterms:modified>
</cp:coreProperties>
</file>