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2" autoAdjust="0"/>
    <p:restoredTop sz="82202" autoAdjust="0"/>
  </p:normalViewPr>
  <p:slideViewPr>
    <p:cSldViewPr>
      <p:cViewPr>
        <p:scale>
          <a:sx n="78" d="100"/>
          <a:sy n="78" d="100"/>
        </p:scale>
        <p:origin x="-1152" y="-6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BF0FC0F-2612-4B45-B422-9094EF1FD345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47108B-7B42-4DCA-9CC5-323061193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D031-8E81-42BF-B236-433A42D9DBD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89894-CB5B-49BF-88EA-3B846D009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833C-8FA8-4B1A-B1C2-AC04E508FF6C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92BC-79FC-4902-BFCD-B0DD212DA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62D1-63D5-42DC-8830-0B6FDB2771C5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4E2B7-D390-4DAF-8A51-C124D3EB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ED0A-F470-4BC0-9821-8E38C687758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F70B-1762-4D8C-9AD0-91C9AAEF9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A0D1-0BA3-4433-A8C7-5B8008F52F28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B8DD-7684-4CA6-BB56-413D63758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AB45-DF9E-45F9-BA18-EE2392331CC6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A295-AF0D-43C4-8E8B-EA8A01395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C2F8-B3C5-4EAB-8799-88FB2B498BFD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7237-14E3-4B7A-82F5-18B4A6587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7123-A245-4003-880F-B20EBD0D7145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F9AFA-A0CA-4157-9FA4-B2E0BF808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58E5-BFF8-425D-93A3-9779C040F34A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90FA-D9BA-4359-A094-0A858680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46C4B-7A7D-4C87-8BF5-C9B4AF3945BE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40C0-6E3F-4A68-8E47-C7723C7C5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2E7AD-0FAF-486C-8EB8-3BDBE6406040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EEBCB-45E3-4ECB-9166-E92B96079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62CB9-71F9-4857-90BE-BC5E7CFE35F2}" type="datetimeFigureOut">
              <a:rPr lang="ru-RU"/>
              <a:pPr>
                <a:defRPr/>
              </a:pPr>
              <a:t>24.02.2013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8BEC8B-55B7-40D7-BE65-3F0EE0C6A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12" r:id="rId9"/>
    <p:sldLayoutId id="2147483703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500990" cy="17049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СКЕЛЕТ ЧЕЛОВЕКА, ЕГО СТРОЕНИЕ И ФУНКЦИИ</a:t>
            </a:r>
            <a:r>
              <a:rPr lang="ru-RU" smtClean="0"/>
              <a:t>.</a:t>
            </a:r>
            <a:br>
              <a:rPr lang="ru-RU" smtClean="0"/>
            </a:br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-214313"/>
            <a:ext cx="6480175" cy="5000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9" name="Picture 2" descr="D:\кар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643063"/>
            <a:ext cx="26431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Черты различия</a:t>
            </a:r>
            <a:endParaRPr lang="ru-RU" smtClean="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7650"/>
            <a:ext cx="4040188" cy="3941763"/>
          </a:xfrm>
        </p:spPr>
        <p:txBody>
          <a:bodyPr>
            <a:normAutofit fontScale="85000" lnSpcReduction="10000"/>
          </a:bodyPr>
          <a:lstStyle/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Скелет человека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А. Мозговой отдел черепа преобладает над лицевым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Б. Менее развиты челюсти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В. Большой палец противопоставлен остальным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Г. Позвоночник имеет четыре изгиба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Д. Широкий таз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Е. Бедренная кость изогнута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Ж. Стопа имеет свод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3941763"/>
          </a:xfrm>
        </p:spPr>
        <p:txBody>
          <a:bodyPr>
            <a:normAutofit fontScale="92500" lnSpcReduction="20000"/>
          </a:bodyPr>
          <a:lstStyle/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Скелет шимпанзе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А. Лицевой отдел черепа преобладает над мозговым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Б. Массивные челюсти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В. Кисти рук </a:t>
            </a:r>
            <a:r>
              <a:rPr lang="ru-RU" dirty="0" err="1" smtClean="0"/>
              <a:t>крюкообразные</a:t>
            </a:r>
            <a:endParaRPr lang="ru-RU" dirty="0" smtClean="0"/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Г. Позвоночник не имеет изгибов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Д. Таз не такой широкий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Е. Бедренная кость менее изогнута</a:t>
            </a:r>
          </a:p>
          <a:p>
            <a:pPr marL="420624" indent="-384048" fontAlgn="t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Ж. Стопа не образует свод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80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88" y="571500"/>
            <a:ext cx="35718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Форма костей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1643063"/>
            <a:ext cx="2286000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Трубчатые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Плечевая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Бедренная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пястья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Фаланги пальцев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1643063"/>
            <a:ext cx="2200275" cy="328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Широкие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 мозгового отдела черепа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 таза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Грудина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88" y="1571625"/>
            <a:ext cx="1914525" cy="335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Смешанные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Позвонки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Кости основания черепа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4" idx="1"/>
          </p:cNvCxnSpPr>
          <p:nvPr/>
        </p:nvCxnSpPr>
        <p:spPr>
          <a:xfrm rot="10800000" flipV="1">
            <a:off x="1571625" y="963613"/>
            <a:ext cx="1071563" cy="679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78301" y="1463675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  <a:endCxn id="7" idx="0"/>
          </p:cNvCxnSpPr>
          <p:nvPr/>
        </p:nvCxnSpPr>
        <p:spPr>
          <a:xfrm>
            <a:off x="6215063" y="963613"/>
            <a:ext cx="814387" cy="6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Химический состав кости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органические вещества                              неорганические вещества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30 %                                                        60%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белок-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коллаген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,                                            соли кальция (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99% Са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углеводы, лимонная кислота,                          организме), соли фосфора,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ферменты                                                   магния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Придают костям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упругость                          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Придают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костям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прочность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Вода 10%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713707" y="1356519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5715794" y="1427957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822157" y="3464719"/>
            <a:ext cx="5016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748632" y="3464719"/>
            <a:ext cx="5016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498726" y="2714625"/>
            <a:ext cx="32877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D:\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929063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D:\16_f1331818625_640x48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8576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Строение кости</a:t>
            </a:r>
          </a:p>
        </p:txBody>
      </p:sp>
      <p:pic>
        <p:nvPicPr>
          <p:cNvPr id="4" name="Picture 3" descr="D:\strorniekos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714500"/>
            <a:ext cx="3643313" cy="47148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Типы соединения костей</a:t>
            </a:r>
            <a:b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Неподвижное   полуподвижное  подвижное </a:t>
            </a:r>
          </a:p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череп                    таз                    суставы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00188" y="1071563"/>
            <a:ext cx="5715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678238" y="12493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215063" y="1000125"/>
            <a:ext cx="5715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чере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143250"/>
            <a:ext cx="22145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отделы.jpg"/>
          <p:cNvPicPr>
            <a:picLocks noChangeAspect="1" noChangeArrowheads="1"/>
          </p:cNvPicPr>
          <p:nvPr/>
        </p:nvPicPr>
        <p:blipFill>
          <a:blip r:embed="rId3"/>
          <a:srcRect l="-146" t="46378" r="64328" b="11050"/>
          <a:stretch>
            <a:fillRect/>
          </a:stretch>
        </p:blipFill>
        <p:spPr bwMode="auto">
          <a:xfrm>
            <a:off x="2928938" y="2928938"/>
            <a:ext cx="3214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соединение.png"/>
          <p:cNvPicPr>
            <a:picLocks noChangeAspect="1" noChangeArrowheads="1"/>
          </p:cNvPicPr>
          <p:nvPr/>
        </p:nvPicPr>
        <p:blipFill>
          <a:blip r:embed="rId4"/>
          <a:srcRect r="44180"/>
          <a:stretch>
            <a:fillRect/>
          </a:stretch>
        </p:blipFill>
        <p:spPr bwMode="auto">
          <a:xfrm>
            <a:off x="6429375" y="3000375"/>
            <a:ext cx="15001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Повреждения скелета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Растяжения и разрывы связок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Признаки: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резкая боль, отёк, нарушение функций сустава.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Первая помощь: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1) покой или тугое бинтование сустава;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 2) холод на место повреждения;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3) доставить в лечебное учреждение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Вывихи суставов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Вывих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стойкое смещение суставных поверхностей 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сочленяющихся костей по отношению к друг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другу.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     Признаки: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) резкая боль в суставе;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2) конечность в неестественном положении;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3) движения в суставе затруднены или               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       невозможны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Переломы костей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Перелом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нарушение анатомической целостности кости.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b="1" u="sng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1) резкая боль;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2) изменение положения, формы, иногда длины 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    конечности;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3) нарушение её функции;</a:t>
            </a:r>
          </a:p>
          <a:p>
            <a:pPr>
              <a:buFont typeface="Wingdings 2" pitchFamily="18" charset="2"/>
              <a:buNone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4) появление отёчности и кровоподтёка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7467600" cy="5840413"/>
          </a:xfrm>
        </p:spPr>
        <p:txBody>
          <a:bodyPr>
            <a:normAutofit/>
          </a:bodyPr>
          <a:lstStyle/>
          <a:p>
            <a:pPr marL="420624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Первая помощь при вывихах и переломах</a:t>
            </a:r>
          </a:p>
          <a:p>
            <a:pPr marL="493776" indent="-457200" fontAlgn="auto">
              <a:spcAft>
                <a:spcPts val="0"/>
              </a:spcAft>
              <a:buFont typeface="Wingdings 2"/>
              <a:buNone/>
              <a:defRPr/>
            </a:pP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93776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1) обеспечить неподвижность (иммобилизацию) месту повреждения;</a:t>
            </a:r>
          </a:p>
          <a:p>
            <a:pPr marL="493776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2) дать обезболивающее;</a:t>
            </a:r>
          </a:p>
          <a:p>
            <a:pPr marL="493776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3) доставить в лечебное учреждение.</a:t>
            </a:r>
          </a:p>
          <a:p>
            <a:pPr marL="493776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93776" indent="-457200" fontAlgn="auto">
              <a:spcAft>
                <a:spcPts val="0"/>
              </a:spcAft>
              <a:buFont typeface="Wingdings 2"/>
              <a:buAutoNum type="arabicParenR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D:\перелом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997200"/>
            <a:ext cx="4572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        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b="1" smtClean="0">
                <a:solidFill>
                  <a:srgbClr val="00B0F0"/>
                </a:solidFill>
              </a:rPr>
              <a:t>                                     </a:t>
            </a:r>
            <a:r>
              <a:rPr lang="ru-RU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Колупанова Наталья Михайловна</a:t>
            </a: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МБОУ СОШ№10 г. Грязи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Липецкой области</a:t>
            </a:r>
            <a:endParaRPr lang="ru-RU" b="1" smtClean="0"/>
          </a:p>
        </p:txBody>
      </p:sp>
      <p:pic>
        <p:nvPicPr>
          <p:cNvPr id="32771" name="Picture 3" descr="D:\3285340527072549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7175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Опорно – двигательный аппарат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Мышечная система                                                                  Костная система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- совокупность сократительных                                                - опорный остов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элементов мышечной ткани                                                       организма,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( У человека примерно 600 мышц)                                           совокупность всех 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костей – скелет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(У человека примерно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220 костей)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357313" y="1214438"/>
            <a:ext cx="500062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215063" y="1214438"/>
            <a:ext cx="42862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2071688"/>
            <a:ext cx="2000250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Активная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(мышцы)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2125" y="2071688"/>
            <a:ext cx="214312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Пассивная часть (кости, связки, суставы)</a:t>
            </a:r>
            <a:endParaRPr lang="ru-RU" dirty="0"/>
          </a:p>
        </p:txBody>
      </p:sp>
      <p:pic>
        <p:nvPicPr>
          <p:cNvPr id="9220" name="Picture 4" descr="D:\Тело-человека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143375"/>
            <a:ext cx="1785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:\Skeleton-anatomical-model-Medical-student-skeleton-y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6488" y="4143375"/>
            <a:ext cx="16875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800"/>
          </a:xfrm>
        </p:spPr>
        <p:txBody>
          <a:bodyPr/>
          <a:lstStyle/>
          <a:p>
            <a:pPr algn="ctr"/>
            <a:r>
              <a:rPr lang="ru-RU" sz="27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  <a:r>
              <a:rPr lang="ru-RU" sz="2000" b="1" smtClean="0">
                <a:solidFill>
                  <a:srgbClr val="00B0F0"/>
                </a:solidFill>
              </a:rPr>
              <a:t/>
            </a:r>
            <a:br>
              <a:rPr lang="ru-RU" sz="2000" b="1" smtClean="0">
                <a:solidFill>
                  <a:srgbClr val="00B0F0"/>
                </a:solidFill>
              </a:rPr>
            </a:br>
            <a:r>
              <a:rPr lang="ru-RU" sz="27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опорно </a:t>
            </a:r>
            <a:r>
              <a:rPr lang="ru-RU" sz="2000" b="1" smtClean="0">
                <a:solidFill>
                  <a:srgbClr val="00B0F0"/>
                </a:solidFill>
              </a:rPr>
              <a:t>– </a:t>
            </a:r>
            <a:r>
              <a:rPr lang="ru-RU" sz="27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двигательной</a:t>
            </a:r>
            <a:r>
              <a:rPr lang="ru-RU" sz="2000" b="1" smtClean="0">
                <a:solidFill>
                  <a:srgbClr val="00B0F0"/>
                </a:solidFill>
              </a:rPr>
              <a:t> </a:t>
            </a:r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2875" y="1357313"/>
            <a:ext cx="1785938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Активная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(мышцы)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313" y="4286250"/>
            <a:ext cx="1928812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Пассивная часть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(скелет)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28813" y="1357313"/>
            <a:ext cx="121443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57563" y="1143000"/>
            <a:ext cx="53578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Энергетическая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ревращение химической энергии в механическую и тепловую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00250" y="200025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57563" y="1785938"/>
            <a:ext cx="535781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Двигательная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беспечивает передвижение тела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постранстве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857375" y="2214563"/>
            <a:ext cx="128587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357563" y="2286000"/>
            <a:ext cx="5357812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Защитная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оздают полости для защиты внутренних органов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785938" y="3500438"/>
            <a:ext cx="1428750" cy="928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357563" y="3143250"/>
            <a:ext cx="53578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Формообразующая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пределяют форму и размеры тела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2071688" y="4214813"/>
            <a:ext cx="1143000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357563" y="3857625"/>
            <a:ext cx="53578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Опорная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порный остов организма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214563" y="500062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357563" y="4643438"/>
            <a:ext cx="535781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Кроветворная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расный костный мозг – источник клеточных элементов крови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1857375" y="5500688"/>
            <a:ext cx="12858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357563" y="5357813"/>
            <a:ext cx="5357812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Обменная (запасающая) функция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ости – источник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других минеральных веществ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1643063" y="2928938"/>
            <a:ext cx="1643062" cy="135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1321593" y="2536032"/>
            <a:ext cx="2214563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1785938" y="2357438"/>
            <a:ext cx="142875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24" grpId="0" animBg="1"/>
      <p:bldP spid="28" grpId="0" animBg="1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Скелет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Skeletos</a:t>
            </a:r>
            <a:r>
              <a:rPr lang="ru-RU" sz="3600" b="1" i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высохший</a:t>
            </a:r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4" name="Picture 2" descr="D:\ске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357313"/>
            <a:ext cx="5738813" cy="521493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4"/>
          <p:cNvSpPr>
            <a:spLocks noGrp="1"/>
          </p:cNvSpPr>
          <p:nvPr>
            <p:ph idx="1"/>
          </p:nvPr>
        </p:nvSpPr>
        <p:spPr>
          <a:xfrm>
            <a:off x="642938" y="1643063"/>
            <a:ext cx="74676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25" y="428625"/>
            <a:ext cx="42862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Отделы скелета человека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1357313"/>
            <a:ext cx="221456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Скелет головы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13" y="1357313"/>
            <a:ext cx="192881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Скелет туловища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88" y="1357313"/>
            <a:ext cx="307181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Скелет верхних (нижних)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14500" y="857250"/>
            <a:ext cx="642938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963988" y="1106488"/>
            <a:ext cx="3571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72188" y="857250"/>
            <a:ext cx="928687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2875" y="2786063"/>
            <a:ext cx="13573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Лицевой отдел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63" y="2786063"/>
            <a:ext cx="15573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Мозговой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625" y="2786063"/>
            <a:ext cx="1857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Плечевой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(тазовый) пояс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38" y="2786063"/>
            <a:ext cx="207168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Свободная верхняя (нижняя)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463550" y="23923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749425" y="23923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5680075" y="23923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7466012" y="2392363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643063" y="4429125"/>
            <a:ext cx="25003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Позвоночный столб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29125" y="4429125"/>
            <a:ext cx="2357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Грудная клетка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2141537" y="3214688"/>
            <a:ext cx="24304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500437" y="3214688"/>
            <a:ext cx="24304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Скелет головы</a:t>
            </a:r>
          </a:p>
        </p:txBody>
      </p:sp>
      <p:pic>
        <p:nvPicPr>
          <p:cNvPr id="5122" name="Picture 2" descr="D:\чере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143000"/>
            <a:ext cx="7000875" cy="51435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467600" cy="150018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Скелет туловища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позвоночник                                              грудная клетка</a:t>
            </a:r>
            <a:endParaRPr lang="ru-RU" sz="24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отде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685" t="-632" r="-253" b="56438"/>
          <a:stretch>
            <a:fillRect/>
          </a:stretch>
        </p:blipFill>
        <p:spPr>
          <a:xfrm>
            <a:off x="4857750" y="1928813"/>
            <a:ext cx="3714750" cy="3071812"/>
          </a:xfrm>
        </p:spPr>
      </p:pic>
      <p:pic>
        <p:nvPicPr>
          <p:cNvPr id="6149" name="Picture 5" descr="D: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928813"/>
            <a:ext cx="36957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Скелет конечностей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1214438"/>
            <a:ext cx="24145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Скелет верхних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конечностей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88" y="1143000"/>
            <a:ext cx="2857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Скелет нижних конечностей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отделы.jpg"/>
          <p:cNvPicPr>
            <a:picLocks noChangeAspect="1" noChangeArrowheads="1"/>
          </p:cNvPicPr>
          <p:nvPr/>
        </p:nvPicPr>
        <p:blipFill>
          <a:blip r:embed="rId2"/>
          <a:srcRect l="66667" t="42622"/>
          <a:stretch>
            <a:fillRect/>
          </a:stretch>
        </p:blipFill>
        <p:spPr bwMode="auto">
          <a:xfrm>
            <a:off x="5072063" y="1857375"/>
            <a:ext cx="3929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D:\отдел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916" t="45142" r="34315"/>
          <a:stretch>
            <a:fillRect/>
          </a:stretch>
        </p:blipFill>
        <p:spPr>
          <a:xfrm>
            <a:off x="571500" y="1928813"/>
            <a:ext cx="3929063" cy="45005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12858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Отличия скелета человека от скелета приматов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Скелет человека                                     Скелет шимпанзе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7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43063"/>
            <a:ext cx="7358063" cy="45005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456</TotalTime>
  <Words>420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Опорно – двигательный аппарат</vt:lpstr>
      <vt:lpstr>Значение опорно – двигательной системы</vt:lpstr>
      <vt:lpstr>Скелет (Skeletos – высохший)</vt:lpstr>
      <vt:lpstr>Слайд 5</vt:lpstr>
      <vt:lpstr>Скелет головы</vt:lpstr>
      <vt:lpstr>Скелет туловища   позвоночник                                              грудная клетка</vt:lpstr>
      <vt:lpstr>Скелет конечностей</vt:lpstr>
      <vt:lpstr>Отличия скелета человека от скелета приматов  Скелет человека                                     Скелет шимпанзе</vt:lpstr>
      <vt:lpstr>Черты различия</vt:lpstr>
      <vt:lpstr>Слайд 11</vt:lpstr>
      <vt:lpstr>Химический состав кости</vt:lpstr>
      <vt:lpstr>Строение кости</vt:lpstr>
      <vt:lpstr> Типы соединения костей </vt:lpstr>
      <vt:lpstr>Повреждения скелета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 ОПОРЫ И ДВИЖЕНИЯ.</dc:title>
  <dc:creator>Валентин</dc:creator>
  <cp:lastModifiedBy>Adel</cp:lastModifiedBy>
  <cp:revision>49</cp:revision>
  <dcterms:created xsi:type="dcterms:W3CDTF">2012-11-22T17:42:36Z</dcterms:created>
  <dcterms:modified xsi:type="dcterms:W3CDTF">2013-02-24T12:27:27Z</dcterms:modified>
</cp:coreProperties>
</file>