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56" r:id="rId3"/>
    <p:sldId id="258" r:id="rId4"/>
    <p:sldId id="268" r:id="rId5"/>
    <p:sldId id="269" r:id="rId6"/>
    <p:sldId id="259" r:id="rId7"/>
    <p:sldId id="260" r:id="rId8"/>
    <p:sldId id="261" r:id="rId9"/>
    <p:sldId id="270" r:id="rId10"/>
    <p:sldId id="262" r:id="rId11"/>
    <p:sldId id="263" r:id="rId12"/>
    <p:sldId id="271" r:id="rId13"/>
    <p:sldId id="272" r:id="rId14"/>
    <p:sldId id="257" r:id="rId15"/>
    <p:sldId id="264" r:id="rId16"/>
    <p:sldId id="273" r:id="rId17"/>
    <p:sldId id="265" r:id="rId18"/>
    <p:sldId id="274" r:id="rId19"/>
    <p:sldId id="26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459C19B-73A1-4A8A-AB23-1CEDA62186EC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DECF589-D85E-4A0F-93B8-50B296EFB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E16E19-62C7-4502-BF7F-68CDDC49771C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5D44D-F4C8-491C-876A-ADC866265B32}" type="slidenum">
              <a:rPr lang="ru-RU"/>
              <a:pPr/>
              <a:t>8</a:t>
            </a:fld>
            <a:endParaRPr lang="ru-RU"/>
          </a:p>
        </p:txBody>
      </p:sp>
      <p:sp>
        <p:nvSpPr>
          <p:cNvPr id="31747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656351-E649-4975-ADF0-4CF08FB8B46A}" type="slidenum">
              <a:rPr lang="ru-RU"/>
              <a:pPr/>
              <a:t>10</a:t>
            </a:fld>
            <a:endParaRPr lang="ru-RU"/>
          </a:p>
        </p:txBody>
      </p:sp>
      <p:sp>
        <p:nvSpPr>
          <p:cNvPr id="32771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F1A632-74DA-4851-95D9-33C11847D909}" type="slidenum">
              <a:rPr lang="ru-RU"/>
              <a:pPr/>
              <a:t>11</a:t>
            </a:fld>
            <a:endParaRPr lang="ru-RU"/>
          </a:p>
        </p:txBody>
      </p:sp>
      <p:sp>
        <p:nvSpPr>
          <p:cNvPr id="33795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38" y="6507163"/>
            <a:ext cx="16430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135354"/>
            <a:ext cx="4781044" cy="265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290"/>
            <a:ext cx="6072229" cy="923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18.12.11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04288-E9E7-4E86-9DE4-2EEF16BC8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E126F3-3643-43C2-91DD-BD758F83C7FF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C23666-491A-4A48-8D89-B0AD4858E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eacher\&#1056;&#1072;&#1073;&#1086;&#1095;&#1080;&#1081;%20&#1089;&#1090;&#1086;&#1083;\&#1092;&#1088;&#1072;&#1075;&#1084;&#1077;&#1085;&#1090;&#1099;\&#1092;&#1080;&#1083;&#1100;&#1084;1.wm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eacher\&#1056;&#1072;&#1073;&#1086;&#1095;&#1080;&#1081;%20&#1089;&#1090;&#1086;&#1083;\&#1092;&#1088;&#1072;&#1075;&#1084;&#1077;&#1085;&#1090;&#1099;\&#1092;&#1080;&#1083;&#1100;&#1084;6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eacher\&#1056;&#1072;&#1073;&#1086;&#1095;&#1080;&#1081;%20&#1089;&#1090;&#1086;&#1083;\&#1092;&#1088;&#1072;&#1075;&#1084;&#1077;&#1085;&#1090;&#1099;%201\&#1092;&#1080;&#1083;&#1100;&#1084;7.wm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eacher\&#1056;&#1072;&#1073;&#1086;&#1095;&#1080;&#1081;%20&#1089;&#1090;&#1086;&#1083;\&#1092;&#1088;&#1072;&#1075;&#1084;&#1077;&#1085;&#1090;&#1099;%201\&#1092;&#1080;&#1083;&#1100;&#1084;8.wm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eacher\&#1056;&#1072;&#1073;&#1086;&#1095;&#1080;&#1081;%20&#1089;&#1090;&#1086;&#1083;\&#1092;&#1088;&#1072;&#1075;&#1084;&#1077;&#1085;&#1090;&#1099;\&#1092;&#1080;&#1083;&#1100;&#1084;2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eacher\&#1056;&#1072;&#1073;&#1086;&#1095;&#1080;&#1081;%20&#1089;&#1090;&#1086;&#1083;\&#1092;&#1088;&#1072;&#1075;&#1084;&#1077;&#1085;&#1090;&#1099;\&#1092;&#1080;&#1083;&#1100;&#1084;3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eacher\&#1056;&#1072;&#1073;&#1086;&#1095;&#1080;&#1081;%20&#1089;&#1090;&#1086;&#1083;\&#1092;&#1088;&#1072;&#1075;&#1084;&#1077;&#1085;&#1090;&#1099;\&#1092;&#1080;&#1083;&#1100;&#1084;5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фильм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7188" y="285750"/>
            <a:ext cx="8501062" cy="61674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857250"/>
            <a:ext cx="8229600" cy="526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 b="1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 b="1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>
                <a:solidFill>
                  <a:srgbClr val="000000"/>
                </a:solidFill>
                <a:latin typeface="Calibri" pitchFamily="32" charset="0"/>
              </a:rPr>
              <a:t>В, небо, синий, блещут, звёзды.</a:t>
            </a: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>
                <a:solidFill>
                  <a:srgbClr val="000000"/>
                </a:solidFill>
                <a:latin typeface="Calibri" pitchFamily="32" charset="0"/>
              </a:rPr>
              <a:t>Ветер, гулять, море,по, и, подгонять, кораблик.</a:t>
            </a: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857250"/>
            <a:ext cx="82296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 b="1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 b="1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>
                <a:solidFill>
                  <a:srgbClr val="000000"/>
                </a:solidFill>
                <a:latin typeface="Calibri" pitchFamily="32" charset="0"/>
              </a:rPr>
              <a:t>В синем небе звёзды блещут.</a:t>
            </a: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>
                <a:solidFill>
                  <a:srgbClr val="000000"/>
                </a:solidFill>
                <a:latin typeface="Calibri" pitchFamily="32" charset="0"/>
              </a:rPr>
              <a:t>Ветер по морю гуляет и кораблик подгоняет.</a:t>
            </a: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14750" y="5214938"/>
            <a:ext cx="516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/>
              <a:t>А.С. Пушкин «Сказка о царе Салтане…»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фильм6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7188" y="285750"/>
            <a:ext cx="8429625" cy="62150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285750"/>
          <a:ext cx="8286808" cy="329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3404"/>
                <a:gridCol w="4143404"/>
              </a:tblGrid>
              <a:tr h="648658">
                <a:tc>
                  <a:txBody>
                    <a:bodyPr/>
                    <a:lstStyle/>
                    <a:p>
                      <a:r>
                        <a:rPr lang="ru-RU" sz="4800" b="0" dirty="0" smtClean="0">
                          <a:solidFill>
                            <a:schemeClr val="tx1"/>
                          </a:solidFill>
                        </a:rPr>
                        <a:t>сам</a:t>
                      </a:r>
                      <a:endParaRPr lang="ru-RU" sz="4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0" dirty="0" smtClean="0">
                          <a:solidFill>
                            <a:schemeClr val="tx1"/>
                          </a:solidFill>
                        </a:rPr>
                        <a:t>ходить</a:t>
                      </a:r>
                      <a:endParaRPr lang="ru-RU" sz="4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8658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дрова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летать</a:t>
                      </a:r>
                      <a:endParaRPr lang="ru-RU" sz="4800" dirty="0"/>
                    </a:p>
                  </a:txBody>
                  <a:tcPr/>
                </a:tc>
              </a:tr>
              <a:tr h="648658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скоро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сечь</a:t>
                      </a:r>
                      <a:endParaRPr lang="ru-RU" sz="4800" dirty="0"/>
                    </a:p>
                  </a:txBody>
                  <a:tcPr/>
                </a:tc>
              </a:tr>
              <a:tr h="648658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сам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варить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7250" y="4000500"/>
            <a:ext cx="7786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Сечь</a:t>
            </a:r>
            <a:r>
              <a:rPr lang="ru-RU" sz="3200"/>
              <a:t> – бить чем-либо гибким, тонким, </a:t>
            </a:r>
          </a:p>
          <a:p>
            <a:r>
              <a:rPr lang="ru-RU" sz="3200"/>
              <a:t>длинным; хлестать, обычно в качестве наказания (сечь плетьми)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214688" y="3000375"/>
            <a:ext cx="4781550" cy="3000375"/>
          </a:xfrm>
        </p:spPr>
        <p:txBody>
          <a:bodyPr/>
          <a:lstStyle/>
          <a:p>
            <a:pPr eaLnBrk="1" hangingPunct="1"/>
            <a:r>
              <a:rPr lang="ru-RU" b="1" smtClean="0"/>
              <a:t>Сам</a:t>
            </a:r>
            <a:r>
              <a:rPr lang="ru-RU" b="1" u="sng" smtClean="0"/>
              <a:t>о</a:t>
            </a:r>
            <a:r>
              <a:rPr lang="ru-RU" b="1" smtClean="0"/>
              <a:t>лёт</a:t>
            </a:r>
            <a:br>
              <a:rPr lang="ru-RU" b="1" smtClean="0"/>
            </a:br>
            <a:r>
              <a:rPr lang="ru-RU" b="1" smtClean="0"/>
              <a:t>дров</a:t>
            </a:r>
            <a:r>
              <a:rPr lang="ru-RU" b="1" u="sng" smtClean="0"/>
              <a:t>о</a:t>
            </a:r>
            <a:r>
              <a:rPr lang="ru-RU" b="1" smtClean="0"/>
              <a:t>сек</a:t>
            </a:r>
            <a:br>
              <a:rPr lang="ru-RU" b="1" smtClean="0"/>
            </a:br>
            <a:r>
              <a:rPr lang="ru-RU" b="1" smtClean="0"/>
              <a:t>скор</a:t>
            </a:r>
            <a:r>
              <a:rPr lang="ru-RU" b="1" u="sng" smtClean="0"/>
              <a:t>о</a:t>
            </a:r>
            <a:r>
              <a:rPr lang="ru-RU" b="1" smtClean="0"/>
              <a:t>ход</a:t>
            </a:r>
            <a:br>
              <a:rPr lang="ru-RU" b="1" smtClean="0"/>
            </a:br>
            <a:r>
              <a:rPr lang="ru-RU" b="1" smtClean="0"/>
              <a:t>сам</a:t>
            </a:r>
            <a:r>
              <a:rPr lang="ru-RU" b="1" u="sng" smtClean="0"/>
              <a:t>о</a:t>
            </a:r>
            <a:r>
              <a:rPr lang="ru-RU" b="1" smtClean="0"/>
              <a:t>вар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214313"/>
            <a:ext cx="6072188" cy="923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3286125" y="42148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фильм7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7188" y="285750"/>
            <a:ext cx="8501062" cy="6286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ТЕСТ 1                                       ТЕСТ 2</a:t>
            </a:r>
          </a:p>
          <a:p>
            <a:pPr eaLnBrk="1" hangingPunct="1"/>
            <a:r>
              <a:rPr lang="ru-RU" smtClean="0"/>
              <a:t>1) в                                            1) а</a:t>
            </a:r>
          </a:p>
          <a:p>
            <a:pPr eaLnBrk="1" hangingPunct="1"/>
            <a:r>
              <a:rPr lang="ru-RU" smtClean="0"/>
              <a:t>2)а,б,в                                      2) б</a:t>
            </a:r>
          </a:p>
          <a:p>
            <a:pPr eaLnBrk="1" hangingPunct="1"/>
            <a:r>
              <a:rPr lang="ru-RU" smtClean="0"/>
              <a:t>                                                  3) б</a:t>
            </a:r>
          </a:p>
          <a:p>
            <a:pPr eaLnBrk="1" hangingPunct="1"/>
            <a:r>
              <a:rPr lang="ru-RU" smtClean="0"/>
              <a:t>                                                  4) а</a:t>
            </a:r>
          </a:p>
          <a:p>
            <a:pPr eaLnBrk="1" hangingPunct="1"/>
            <a:r>
              <a:rPr lang="ru-RU" smtClean="0"/>
              <a:t>                                                   5) 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фильм8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7188" y="285750"/>
            <a:ext cx="8572500" cy="62150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>
          <a:xfrm>
            <a:off x="3214688" y="3071813"/>
            <a:ext cx="4781550" cy="1214437"/>
          </a:xfrm>
        </p:spPr>
        <p:txBody>
          <a:bodyPr/>
          <a:lstStyle/>
          <a:p>
            <a:pPr eaLnBrk="1" hangingPunct="1"/>
            <a:r>
              <a:rPr lang="ru-RU" sz="2000" b="1" i="1" smtClean="0"/>
              <a:t>Тема</a:t>
            </a:r>
            <a:r>
              <a:rPr lang="ru-RU" sz="2000" b="1" smtClean="0"/>
              <a:t>:</a:t>
            </a:r>
            <a:r>
              <a:rPr lang="ru-RU" b="1" smtClean="0"/>
              <a:t> </a:t>
            </a:r>
            <a:r>
              <a:rPr lang="ru-RU" smtClean="0"/>
              <a:t/>
            </a:r>
            <a:br>
              <a:rPr lang="ru-RU" smtClean="0"/>
            </a:br>
            <a:r>
              <a:rPr lang="ru-RU" sz="2800" b="1" i="1" u="sng" smtClean="0"/>
              <a:t>Словообразование и словообразование.</a:t>
            </a:r>
            <a:r>
              <a:rPr lang="ru-RU" sz="2800" b="1" i="1" smtClean="0"/>
              <a:t/>
            </a:r>
            <a:br>
              <a:rPr lang="ru-RU" sz="2800" b="1" i="1" smtClean="0"/>
            </a:br>
            <a:endParaRPr lang="ru-RU" sz="2800" b="1" i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214313"/>
            <a:ext cx="6072188" cy="923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3286125" y="4214813"/>
            <a:ext cx="45720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/>
              <a:t>Цель: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/>
              <a:t> Научиться различать родственные слова и формы одного и того же слова.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3214688" y="3135313"/>
            <a:ext cx="4781550" cy="2651125"/>
          </a:xfrm>
        </p:spPr>
        <p:txBody>
          <a:bodyPr/>
          <a:lstStyle/>
          <a:p>
            <a:pPr eaLnBrk="1" hangingPunct="1"/>
            <a:r>
              <a:rPr lang="ru-RU" b="1" smtClean="0"/>
              <a:t>учиться, пригодится, всегда, грамоте</a:t>
            </a:r>
            <a:br>
              <a:rPr lang="ru-RU" b="1" smtClean="0"/>
            </a:b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214313"/>
            <a:ext cx="6072188" cy="923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3214688" y="3643313"/>
            <a:ext cx="4781550" cy="2571750"/>
          </a:xfrm>
        </p:spPr>
        <p:txBody>
          <a:bodyPr/>
          <a:lstStyle/>
          <a:p>
            <a:pPr eaLnBrk="1" hangingPunct="1"/>
            <a:r>
              <a:rPr lang="ru-RU" sz="4800" b="1" smtClean="0"/>
              <a:t>Грамоте учиться — всегда пригодится</a:t>
            </a:r>
            <a:r>
              <a:rPr lang="ru-RU" b="1" smtClean="0"/>
              <a:t>.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214313"/>
            <a:ext cx="6072188" cy="923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фильм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7188" y="285750"/>
            <a:ext cx="8501062" cy="61674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фильм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50" y="285750"/>
            <a:ext cx="8501063" cy="61674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берег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3363" cy="4691063"/>
          </a:xfrm>
        </p:spPr>
        <p:txBody>
          <a:bodyPr/>
          <a:lstStyle/>
          <a:p>
            <a:pPr eaLnBrk="1" hangingPunct="1"/>
            <a:endParaRPr lang="ru-RU" sz="4800" b="1" smtClean="0"/>
          </a:p>
          <a:p>
            <a:pPr eaLnBrk="1" hangingPunct="1"/>
            <a:r>
              <a:rPr lang="ru-RU" sz="4800" b="1" smtClean="0"/>
              <a:t>бережок</a:t>
            </a:r>
          </a:p>
          <a:p>
            <a:pPr eaLnBrk="1" hangingPunct="1"/>
            <a:r>
              <a:rPr lang="ru-RU" sz="4800" b="1" smtClean="0"/>
              <a:t>береговой</a:t>
            </a:r>
          </a:p>
          <a:p>
            <a:pPr eaLnBrk="1" hangingPunct="1"/>
            <a:r>
              <a:rPr lang="ru-RU" sz="4800" b="1" smtClean="0"/>
              <a:t>набережная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1500188"/>
            <a:ext cx="2114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берега</a:t>
            </a:r>
          </a:p>
        </p:txBody>
      </p:sp>
      <p:pic>
        <p:nvPicPr>
          <p:cNvPr id="6" name="Содержимое 5" descr="1308391002_uroki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429124" y="1000108"/>
            <a:ext cx="4322214" cy="326327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41 -0.00578 L 0.44584 0.463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3214688" y="3071813"/>
            <a:ext cx="4781550" cy="1214437"/>
          </a:xfrm>
        </p:spPr>
        <p:txBody>
          <a:bodyPr/>
          <a:lstStyle/>
          <a:p>
            <a:pPr eaLnBrk="1" hangingPunct="1"/>
            <a:r>
              <a:rPr lang="ru-RU" sz="2000" b="1" i="1" smtClean="0"/>
              <a:t>Тема</a:t>
            </a:r>
            <a:r>
              <a:rPr lang="ru-RU" sz="2000" b="1" smtClean="0"/>
              <a:t>:</a:t>
            </a:r>
            <a:r>
              <a:rPr lang="ru-RU" b="1" smtClean="0"/>
              <a:t> </a:t>
            </a:r>
            <a:r>
              <a:rPr lang="ru-RU" smtClean="0"/>
              <a:t/>
            </a:r>
            <a:br>
              <a:rPr lang="ru-RU" smtClean="0"/>
            </a:br>
            <a:r>
              <a:rPr lang="ru-RU" sz="2800" b="1" i="1" u="sng" smtClean="0"/>
              <a:t>Словообразование и словообразование.</a:t>
            </a:r>
            <a:r>
              <a:rPr lang="ru-RU" sz="2800" b="1" i="1" smtClean="0"/>
              <a:t/>
            </a:r>
            <a:br>
              <a:rPr lang="ru-RU" sz="2800" b="1" i="1" smtClean="0"/>
            </a:br>
            <a:endParaRPr lang="ru-RU" sz="2800" b="1" i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214313"/>
            <a:ext cx="6072188" cy="923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3286125" y="4214813"/>
            <a:ext cx="45720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/>
              <a:t>Цель: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/>
              <a:t> Научиться различать родственные слова и формы одного и того же слова.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9600" cy="14382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42938" y="357188"/>
            <a:ext cx="7658100" cy="5721350"/>
          </a:xfrm>
        </p:spPr>
        <p:txBody>
          <a:bodyPr lIns="0" tIns="0" rIns="0" bIns="0" anchor="ctr"/>
          <a:lstStyle/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smtClean="0"/>
              <a:t>Что? - </a:t>
            </a:r>
            <a:r>
              <a:rPr lang="ru-RU" sz="4800" b="1" i="1" smtClean="0"/>
              <a:t>берег</a:t>
            </a: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smtClean="0"/>
              <a:t>Нет чего?  - </a:t>
            </a: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smtClean="0"/>
              <a:t>Подошёл к чему?  - </a:t>
            </a: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smtClean="0"/>
              <a:t>Вижу что?  - </a:t>
            </a: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smtClean="0"/>
              <a:t>Любуюсь чем?  - </a:t>
            </a: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smtClean="0"/>
              <a:t>Думаю о чём?</a:t>
            </a:r>
            <a:r>
              <a:rPr lang="ru-RU" smtClean="0"/>
              <a:t>  - 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76638" y="1619250"/>
            <a:ext cx="2105025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i="1">
                <a:solidFill>
                  <a:srgbClr val="000000"/>
                </a:solidFill>
              </a:rPr>
              <a:t>берега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500688" y="2357438"/>
            <a:ext cx="2508250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i="1">
                <a:solidFill>
                  <a:srgbClr val="000000"/>
                </a:solidFill>
              </a:rPr>
              <a:t>к берегу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9225" y="3240088"/>
            <a:ext cx="176688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i="1">
                <a:solidFill>
                  <a:srgbClr val="000000"/>
                </a:solidFill>
              </a:rPr>
              <a:t>берег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59338" y="4140200"/>
            <a:ext cx="2524125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i="1">
                <a:solidFill>
                  <a:srgbClr val="000000"/>
                </a:solidFill>
              </a:rPr>
              <a:t>берегом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946650" y="4938713"/>
            <a:ext cx="2613025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i="1">
                <a:solidFill>
                  <a:srgbClr val="000000"/>
                </a:solidFill>
              </a:rPr>
              <a:t>о береге</a:t>
            </a:r>
          </a:p>
        </p:txBody>
      </p:sp>
      <p:pic>
        <p:nvPicPr>
          <p:cNvPr id="9" name="Содержимое 5" descr="1308391002_uroki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214290"/>
            <a:ext cx="267914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786188" y="857250"/>
            <a:ext cx="428625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29250" y="1857375"/>
            <a:ext cx="428625" cy="500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58125" y="2643188"/>
            <a:ext cx="42862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857875" y="3500438"/>
            <a:ext cx="500063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715125" y="4357688"/>
            <a:ext cx="914400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358063" y="5143500"/>
            <a:ext cx="428625" cy="500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фильм5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50" y="285750"/>
            <a:ext cx="8572500" cy="62150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е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Дети</Template>
  <TotalTime>276</TotalTime>
  <Words>191</Words>
  <Application>Microsoft Office PowerPoint</Application>
  <PresentationFormat>Экран (4:3)</PresentationFormat>
  <Paragraphs>71</Paragraphs>
  <Slides>19</Slides>
  <Notes>4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Дети</vt:lpstr>
      <vt:lpstr>Слайд 1</vt:lpstr>
      <vt:lpstr>учиться, пригодится, всегда, грамоте </vt:lpstr>
      <vt:lpstr>Грамоте учиться — всегда пригодится.  </vt:lpstr>
      <vt:lpstr>Слайд 4</vt:lpstr>
      <vt:lpstr>Слайд 5</vt:lpstr>
      <vt:lpstr>берег</vt:lpstr>
      <vt:lpstr>Тема:  Словообразование и словообразование.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Самолёт дровосек скороход самовар</vt:lpstr>
      <vt:lpstr>Слайд 16</vt:lpstr>
      <vt:lpstr>Слайд 17</vt:lpstr>
      <vt:lpstr>Слайд 18</vt:lpstr>
      <vt:lpstr>Тема:  Словообразование и словообразование.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revaz</cp:lastModifiedBy>
  <cp:revision>25</cp:revision>
  <dcterms:created xsi:type="dcterms:W3CDTF">2010-08-21T04:08:07Z</dcterms:created>
  <dcterms:modified xsi:type="dcterms:W3CDTF">2013-02-07T15:58:22Z</dcterms:modified>
</cp:coreProperties>
</file>