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2" r:id="rId9"/>
    <p:sldId id="264" r:id="rId10"/>
    <p:sldId id="267"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55BA3F-110A-4E4E-ABD2-310FC39365D9}" type="datetimeFigureOut">
              <a:rPr lang="ru-RU" smtClean="0"/>
              <a:pPr/>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1D2CFC-218D-4E3F-BCF1-5B0DE31E38A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55BA3F-110A-4E4E-ABD2-310FC39365D9}" type="datetimeFigureOut">
              <a:rPr lang="ru-RU" smtClean="0"/>
              <a:pPr/>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1D2CFC-218D-4E3F-BCF1-5B0DE31E38A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55BA3F-110A-4E4E-ABD2-310FC39365D9}" type="datetimeFigureOut">
              <a:rPr lang="ru-RU" smtClean="0"/>
              <a:pPr/>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1D2CFC-218D-4E3F-BCF1-5B0DE31E38A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55BA3F-110A-4E4E-ABD2-310FC39365D9}" type="datetimeFigureOut">
              <a:rPr lang="ru-RU" smtClean="0"/>
              <a:pPr/>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1D2CFC-218D-4E3F-BCF1-5B0DE31E38A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55BA3F-110A-4E4E-ABD2-310FC39365D9}" type="datetimeFigureOut">
              <a:rPr lang="ru-RU" smtClean="0"/>
              <a:pPr/>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1D2CFC-218D-4E3F-BCF1-5B0DE31E38A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55BA3F-110A-4E4E-ABD2-310FC39365D9}" type="datetimeFigureOut">
              <a:rPr lang="ru-RU" smtClean="0"/>
              <a:pPr/>
              <a:t>05.12.2012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1D2CFC-218D-4E3F-BCF1-5B0DE31E38A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55BA3F-110A-4E4E-ABD2-310FC39365D9}" type="datetimeFigureOut">
              <a:rPr lang="ru-RU" smtClean="0"/>
              <a:pPr/>
              <a:t>05.12.2012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31D2CFC-218D-4E3F-BCF1-5B0DE31E38A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55BA3F-110A-4E4E-ABD2-310FC39365D9}" type="datetimeFigureOut">
              <a:rPr lang="ru-RU" smtClean="0"/>
              <a:pPr/>
              <a:t>05.12.2012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31D2CFC-218D-4E3F-BCF1-5B0DE31E38A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55BA3F-110A-4E4E-ABD2-310FC39365D9}" type="datetimeFigureOut">
              <a:rPr lang="ru-RU" smtClean="0"/>
              <a:pPr/>
              <a:t>05.12.2012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31D2CFC-218D-4E3F-BCF1-5B0DE31E38A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55BA3F-110A-4E4E-ABD2-310FC39365D9}" type="datetimeFigureOut">
              <a:rPr lang="ru-RU" smtClean="0"/>
              <a:pPr/>
              <a:t>05.12.2012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1D2CFC-218D-4E3F-BCF1-5B0DE31E38A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55BA3F-110A-4E4E-ABD2-310FC39365D9}" type="datetimeFigureOut">
              <a:rPr lang="ru-RU" smtClean="0"/>
              <a:pPr/>
              <a:t>05.12.2012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1D2CFC-218D-4E3F-BCF1-5B0DE31E38A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schemeClr val="accent3">
                <a:shade val="45000"/>
                <a:satMod val="135000"/>
              </a:schemeClr>
              <a:prstClr val="white"/>
            </a:duotone>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5BA3F-110A-4E4E-ABD2-310FC39365D9}" type="datetimeFigureOut">
              <a:rPr lang="ru-RU" smtClean="0"/>
              <a:pPr/>
              <a:t>05.12.2012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D2CFC-218D-4E3F-BCF1-5B0DE31E38A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348880"/>
            <a:ext cx="7772400" cy="1470025"/>
          </a:xfrm>
        </p:spPr>
        <p:txBody>
          <a:bodyPr>
            <a:noAutofit/>
          </a:bodyPr>
          <a:lstStyle/>
          <a:p>
            <a:r>
              <a:rPr lang="ru-RU" sz="11500" b="1" dirty="0" smtClean="0">
                <a:solidFill>
                  <a:srgbClr val="003300"/>
                </a:solidFill>
              </a:rPr>
              <a:t>Народные промыслы России</a:t>
            </a:r>
            <a:endParaRPr lang="ru-RU" sz="11500" b="1" dirty="0">
              <a:solidFill>
                <a:srgbClr val="0033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Северная чернь</a:t>
            </a:r>
            <a:br>
              <a:rPr lang="ru-RU" b="1" dirty="0" smtClean="0"/>
            </a:br>
            <a:endParaRPr lang="ru-RU" b="1" dirty="0"/>
          </a:p>
        </p:txBody>
      </p:sp>
      <p:sp>
        <p:nvSpPr>
          <p:cNvPr id="3" name="Объект 2"/>
          <p:cNvSpPr>
            <a:spLocks noGrp="1"/>
          </p:cNvSpPr>
          <p:nvPr>
            <p:ph idx="1"/>
          </p:nvPr>
        </p:nvSpPr>
        <p:spPr>
          <a:xfrm>
            <a:off x="0" y="836712"/>
            <a:ext cx="6372200" cy="6021288"/>
          </a:xfrm>
        </p:spPr>
        <p:txBody>
          <a:bodyPr>
            <a:normAutofit fontScale="40000" lnSpcReduction="20000"/>
          </a:bodyPr>
          <a:lstStyle/>
          <a:p>
            <a:r>
              <a:rPr lang="ru-RU" sz="3500" dirty="0"/>
              <a:t>Изделия мастеров Великого Устюга - это богато украшенные </a:t>
            </a:r>
            <a:r>
              <a:rPr lang="ru-RU" sz="3500" dirty="0" smtClean="0"/>
              <a:t>стопки  </a:t>
            </a:r>
            <a:r>
              <a:rPr lang="ru-RU" sz="3500" dirty="0"/>
              <a:t>для вина </a:t>
            </a:r>
            <a:r>
              <a:rPr lang="ru-RU" sz="3500" dirty="0" smtClean="0"/>
              <a:t>, </a:t>
            </a:r>
            <a:r>
              <a:rPr lang="ru-RU" sz="3500" dirty="0"/>
              <a:t>ножи, вилки, ложки, портсигары </a:t>
            </a:r>
            <a:r>
              <a:rPr lang="ru-RU" sz="3500" dirty="0" smtClean="0"/>
              <a:t>, </a:t>
            </a:r>
            <a:r>
              <a:rPr lang="ru-RU" sz="3500" dirty="0"/>
              <a:t>запонки </a:t>
            </a:r>
            <a:r>
              <a:rPr lang="ru-RU" sz="3500" dirty="0" smtClean="0"/>
              <a:t>, броши, </a:t>
            </a:r>
            <a:r>
              <a:rPr lang="ru-RU" sz="3500" dirty="0"/>
              <a:t>кольца </a:t>
            </a:r>
            <a:r>
              <a:rPr lang="ru-RU" sz="3500" dirty="0" smtClean="0"/>
              <a:t>, </a:t>
            </a:r>
            <a:r>
              <a:rPr lang="ru-RU" sz="3500" dirty="0"/>
              <a:t>вазы и декоративные блюда из серебра. Они плотно покрыты красивым орнаментом синевато-чёрного цвета, сквозь который просвечивает серебряный фон, внутренние поверхности обычно позолочены, по контуру орнамента проложен золотой </a:t>
            </a:r>
            <a:r>
              <a:rPr lang="ru-RU" sz="3500" dirty="0" smtClean="0"/>
              <a:t>ободок. </a:t>
            </a:r>
            <a:r>
              <a:rPr lang="ru-RU" sz="3500" dirty="0"/>
              <a:t>Такой способ отделки серебра представляет собой своеобразную гравюру </a:t>
            </a:r>
            <a:r>
              <a:rPr lang="ru-RU" sz="3500" dirty="0" smtClean="0"/>
              <a:t> </a:t>
            </a:r>
            <a:r>
              <a:rPr lang="ru-RU" sz="3500" dirty="0"/>
              <a:t>на металле, выполненную с помощью особого состава северной черни, и называется он чернением. Делает такие вещи только артель "Северная чернь" в городе Великий Устюг, который находится северо-восточнее Москвы, в Вологодской области. Работы эти отличает прекрасный вкус, высокое ювелирное мастерство, благородство </a:t>
            </a:r>
            <a:r>
              <a:rPr lang="ru-RU" sz="3500" dirty="0" smtClean="0"/>
              <a:t>и </a:t>
            </a:r>
            <a:r>
              <a:rPr lang="ru-RU" sz="3500" dirty="0"/>
              <a:t>простота отделки. Всмотритесь в них. Как красив и строг орнамент из листьев и цветов, выступающий </a:t>
            </a:r>
            <a:r>
              <a:rPr lang="ru-RU" sz="3500" dirty="0" smtClean="0"/>
              <a:t>, </a:t>
            </a:r>
            <a:r>
              <a:rPr lang="ru-RU" sz="3500" dirty="0"/>
              <a:t>подобно тонкому графическому рисунку, на сероватом фоне серебра! Перед вами образец истинной гармонии природного материала изделия - серебра и отделки, которую создали руки </a:t>
            </a:r>
            <a:r>
              <a:rPr lang="ru-RU" sz="3500" dirty="0" smtClean="0"/>
              <a:t>мастера.</a:t>
            </a:r>
          </a:p>
          <a:p>
            <a:r>
              <a:rPr lang="ru-RU" sz="3500" dirty="0" smtClean="0"/>
              <a:t>Искусство </a:t>
            </a:r>
            <a:r>
              <a:rPr lang="ru-RU" sz="3500" dirty="0"/>
              <a:t>украшения чернью золотых и серебряных предметов было известно в глубокой древности, его знали ещё мастера Киевской Руси. До монголо-татарского нашествия (XIII в.) чернением занимались в Киеве, Чернигове, Суздале. Нашествие подорвало </a:t>
            </a:r>
            <a:r>
              <a:rPr lang="ru-RU" sz="3500" dirty="0" smtClean="0"/>
              <a:t> </a:t>
            </a:r>
            <a:r>
              <a:rPr lang="ru-RU" sz="3500" dirty="0"/>
              <a:t>экономику страны, задержало культурное развитие Руси, и художественные ремёсла пришли в </a:t>
            </a:r>
            <a:r>
              <a:rPr lang="ru-RU" sz="3500" dirty="0" smtClean="0"/>
              <a:t>упадок. </a:t>
            </a:r>
            <a:r>
              <a:rPr lang="ru-RU" sz="3500" dirty="0"/>
              <a:t>Но в XVI-XVII веках они возродились вновь, и чернением стали заниматься в Москве, Вологде, Сольвычегодске на Урале, </a:t>
            </a:r>
            <a:r>
              <a:rPr lang="ru-RU" sz="3500" dirty="0" smtClean="0"/>
              <a:t>Великом </a:t>
            </a:r>
            <a:r>
              <a:rPr lang="ru-RU" sz="3500" dirty="0"/>
              <a:t>Устюге. Творения русских ювелиров </a:t>
            </a:r>
            <a:r>
              <a:rPr lang="ru-RU" sz="3500" dirty="0" smtClean="0"/>
              <a:t> </a:t>
            </a:r>
            <a:r>
              <a:rPr lang="ru-RU" sz="3500" dirty="0"/>
              <a:t>отличались высоким мастерством и очень ценились в Западной Европе. Позднее, в первой половине XVIII века, европейцы потеряли интерес к изделиям, украшенным чернью, и в Европе это искусство было почти забыто. В России же чернением продолжали заниматься во многих городах, но постепенно этот промысел стал слабеть, и до наших дней сохранился только один центр черневого искусства - в Великом Устюге.</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110" y="871"/>
            <a:ext cx="2765289" cy="342812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0110" y="3428734"/>
            <a:ext cx="2751691" cy="3429266"/>
          </a:xfrm>
          <a:prstGeom prst="rect">
            <a:avLst/>
          </a:prstGeom>
        </p:spPr>
      </p:pic>
    </p:spTree>
    <p:extLst>
      <p:ext uri="{BB962C8B-B14F-4D97-AF65-F5344CB8AC3E}">
        <p14:creationId xmlns:p14="http://schemas.microsoft.com/office/powerpoint/2010/main" val="208982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7348" y="-14999"/>
            <a:ext cx="3275856" cy="2651911"/>
          </a:xfrm>
          <a:prstGeom prst="rect">
            <a:avLst/>
          </a:prstGeom>
        </p:spPr>
      </p:pic>
      <p:sp>
        <p:nvSpPr>
          <p:cNvPr id="2" name="Заголовок 1"/>
          <p:cNvSpPr>
            <a:spLocks noGrp="1"/>
          </p:cNvSpPr>
          <p:nvPr>
            <p:ph type="title"/>
          </p:nvPr>
        </p:nvSpPr>
        <p:spPr>
          <a:xfrm>
            <a:off x="0" y="0"/>
            <a:ext cx="9144000" cy="1143000"/>
          </a:xfrm>
        </p:spPr>
        <p:txBody>
          <a:bodyPr>
            <a:normAutofit fontScale="90000"/>
          </a:bodyPr>
          <a:lstStyle/>
          <a:p>
            <a:pPr algn="l"/>
            <a:r>
              <a:rPr lang="ru-RU" b="1" dirty="0" smtClean="0"/>
              <a:t>Вологодские кружева</a:t>
            </a:r>
            <a:br>
              <a:rPr lang="ru-RU" b="1" dirty="0" smtClean="0"/>
            </a:br>
            <a:endParaRPr lang="ru-RU" b="1" dirty="0"/>
          </a:p>
        </p:txBody>
      </p:sp>
      <p:sp>
        <p:nvSpPr>
          <p:cNvPr id="3" name="Объект 2"/>
          <p:cNvSpPr>
            <a:spLocks noGrp="1"/>
          </p:cNvSpPr>
          <p:nvPr>
            <p:ph idx="1"/>
          </p:nvPr>
        </p:nvSpPr>
        <p:spPr>
          <a:xfrm>
            <a:off x="0" y="764704"/>
            <a:ext cx="5868144" cy="6093296"/>
          </a:xfrm>
        </p:spPr>
        <p:txBody>
          <a:bodyPr>
            <a:normAutofit fontScale="32500" lnSpcReduction="20000"/>
          </a:bodyPr>
          <a:lstStyle/>
          <a:p>
            <a:r>
              <a:rPr lang="ru-RU" sz="3700" dirty="0" smtClean="0"/>
              <a:t>Одно </a:t>
            </a:r>
            <a:r>
              <a:rPr lang="ru-RU" sz="3700" dirty="0"/>
              <a:t>из ярких проявлений русского народного искусства. Богатство и разнообразие узоров, чистота линий, мерные ритмы орнаментов, высокое мастерство исполнения придают ему художественное своеобразие, вызывают достойное внимание и любовь.</a:t>
            </a:r>
          </a:p>
          <a:p>
            <a:r>
              <a:rPr lang="ru-RU" sz="3700" dirty="0"/>
              <a:t>       Вологодские кружева стали популярны в Европе в конце 18 века. Модницы многих стран мечтали о нарядах украшенных именно Вологодскими кружевами. Да и в наши дни большинство иностранцев уверены, что кружева в России плетут исключительно в Вологде. Они имеют свою неповторимую особенность. Наряду с другими центрами плетения вологодскому всегда принадлежала роль зачинателя многих новшеств в этом виде искусства, а давняя и широкая известность нередко приписывала его оригинальность и самостоятельность русскому кружеву в целом.</a:t>
            </a:r>
          </a:p>
          <a:p>
            <a:r>
              <a:rPr lang="ru-RU" sz="3700" dirty="0"/>
              <a:t>  </a:t>
            </a:r>
            <a:r>
              <a:rPr lang="ru-RU" sz="3700" dirty="0" smtClean="0"/>
              <a:t> </a:t>
            </a:r>
            <a:r>
              <a:rPr lang="ru-RU" sz="3700" dirty="0"/>
              <a:t>Сегодня пока нельзя с уверенностью сказать, когда и в какой местности обширного вологодского края впервые возникло искусство плетения кружев; почему на Севере именно на вологодских землях оказалось столь любимым это ремесло. Вполне возможно, что определенную роль в этом сыграли развитие льноводства и торговые пути, которые проходили здесь с севера на юг и приносили влияния иноземной моды, обретавшей на русской почве свои национальные формы.</a:t>
            </a:r>
          </a:p>
          <a:p>
            <a:r>
              <a:rPr lang="ru-RU" sz="3700" dirty="0"/>
              <a:t>  </a:t>
            </a:r>
            <a:r>
              <a:rPr lang="ru-RU" sz="3700" dirty="0" smtClean="0"/>
              <a:t> </a:t>
            </a:r>
            <a:r>
              <a:rPr lang="ru-RU" sz="3700" dirty="0"/>
              <a:t>Кружевоплетение как один из видов рукоделия был известен на Руси </a:t>
            </a:r>
            <a:r>
              <a:rPr lang="en-US" sz="3700" dirty="0" smtClean="0"/>
              <a:t>16</a:t>
            </a:r>
            <a:r>
              <a:rPr lang="ru-RU" sz="3700" dirty="0" smtClean="0"/>
              <a:t>веке.</a:t>
            </a:r>
            <a:r>
              <a:rPr lang="en-US" sz="3700" dirty="0" smtClean="0"/>
              <a:t> </a:t>
            </a:r>
            <a:r>
              <a:rPr lang="ru-RU" sz="3700" dirty="0" smtClean="0"/>
              <a:t>Им</a:t>
            </a:r>
            <a:r>
              <a:rPr lang="ru-RU" sz="3700" dirty="0"/>
              <a:t>, подобно вышиванию, занимались женщины всех сословий. Но если платье царей, князей и бояр украшало кружево из </a:t>
            </a:r>
            <a:r>
              <a:rPr lang="ru-RU" sz="3700" dirty="0" err="1"/>
              <a:t>золотных</a:t>
            </a:r>
            <a:r>
              <a:rPr lang="ru-RU" sz="3700" dirty="0"/>
              <a:t>, серебряных и шелковых нитей, то в народной одежде использовалось льняное, а с конца XIX века — из хлопчатобумажных нитей. Кружевоплетение знает несколько способов и разновидностей, из которых Вологда славилась главным образом сцепной и парной техникой. Парную выполняют множеством (до 200) пар коклюшек и применяют в основном при создании мерных кружев — прошивок и фестончатых краев для отделки. В сцепной технике плетут штучные изделия: скатерти, накидки, покрывала и др. Их выплетают по частям, которые затем соединяют небольшими скреплениями-сцепами с помощью вязального крючка.</a:t>
            </a:r>
          </a:p>
          <a:p>
            <a:r>
              <a:rPr lang="ru-RU" sz="3700" dirty="0"/>
              <a:t>   </a:t>
            </a:r>
            <a:r>
              <a:rPr lang="ru-RU" sz="3700" dirty="0" smtClean="0"/>
              <a:t>Однако </a:t>
            </a:r>
            <a:r>
              <a:rPr lang="ru-RU" sz="3700" dirty="0"/>
              <a:t>любое кружевное изделие создается из непременных четырех элементов — тесьмы-</a:t>
            </a:r>
            <a:r>
              <a:rPr lang="ru-RU" sz="3700" dirty="0" err="1"/>
              <a:t>полотнянки</a:t>
            </a:r>
            <a:r>
              <a:rPr lang="ru-RU" sz="3700" dirty="0"/>
              <a:t>, сетки-решетки, плотной овальной или квадратной </a:t>
            </a:r>
            <a:r>
              <a:rPr lang="ru-RU" sz="3700" dirty="0" err="1"/>
              <a:t>насновки</a:t>
            </a:r>
            <a:r>
              <a:rPr lang="ru-RU" sz="3700" dirty="0"/>
              <a:t> и </a:t>
            </a:r>
            <a:r>
              <a:rPr lang="ru-RU" sz="3700" dirty="0" err="1"/>
              <a:t>шнурочка-плетешка</a:t>
            </a:r>
            <a:r>
              <a:rPr lang="ru-RU" sz="3700" dirty="0"/>
              <a:t>. Все бесчисленное множество узоров кружева строится на их разнообразном рисунке и вариациях, сочетаний, часто оригинальных и неповторимых в каждой местности, где развито кружевоплетение.</a:t>
            </a:r>
          </a:p>
          <a:p>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4581128"/>
            <a:ext cx="3275856" cy="227687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7348" y="2652936"/>
            <a:ext cx="3202180" cy="1983779"/>
          </a:xfrm>
          <a:prstGeom prst="rect">
            <a:avLst/>
          </a:prstGeom>
        </p:spPr>
      </p:pic>
    </p:spTree>
    <p:extLst>
      <p:ext uri="{BB962C8B-B14F-4D97-AF65-F5344CB8AC3E}">
        <p14:creationId xmlns:p14="http://schemas.microsoft.com/office/powerpoint/2010/main" val="412623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3300"/>
                </a:solidFill>
              </a:rPr>
              <a:t>Русские народные игрушки</a:t>
            </a:r>
            <a:endParaRPr lang="ru-RU" b="1" dirty="0">
              <a:solidFill>
                <a:srgbClr val="003300"/>
              </a:solidFill>
            </a:endParaRPr>
          </a:p>
        </p:txBody>
      </p:sp>
      <p:sp>
        <p:nvSpPr>
          <p:cNvPr id="3" name="Содержимое 2"/>
          <p:cNvSpPr>
            <a:spLocks noGrp="1"/>
          </p:cNvSpPr>
          <p:nvPr>
            <p:ph idx="1"/>
          </p:nvPr>
        </p:nvSpPr>
        <p:spPr>
          <a:xfrm>
            <a:off x="5796136" y="1412776"/>
            <a:ext cx="3168352" cy="5184576"/>
          </a:xfrm>
        </p:spPr>
        <p:txBody>
          <a:bodyPr>
            <a:normAutofit fontScale="32500" lnSpcReduction="20000"/>
          </a:bodyPr>
          <a:lstStyle/>
          <a:p>
            <a:pPr>
              <a:buNone/>
            </a:pPr>
            <a:r>
              <a:rPr lang="ru-RU" dirty="0" smtClean="0"/>
              <a:t>	</a:t>
            </a:r>
            <a:r>
              <a:rPr lang="ru-RU" sz="4300" b="1" dirty="0" smtClean="0">
                <a:solidFill>
                  <a:srgbClr val="003300"/>
                </a:solidFill>
              </a:rPr>
              <a:t>История народной игрушки </a:t>
            </a:r>
            <a:r>
              <a:rPr lang="ru-RU" sz="4300" dirty="0" smtClean="0">
                <a:solidFill>
                  <a:srgbClr val="003300"/>
                </a:solidFill>
              </a:rPr>
              <a:t>начинается в глубокой древности. Она связана с творчеством народа, с народным искусством, с фольклором. Игрушка - одна из самых древнейших форм творчества, на протяжении веков она изменялась вместе со всей народной культурой, впитывая в себя ее национальные особенности и своеобразие.</a:t>
            </a:r>
            <a:br>
              <a:rPr lang="ru-RU" sz="4300" dirty="0" smtClean="0">
                <a:solidFill>
                  <a:srgbClr val="003300"/>
                </a:solidFill>
              </a:rPr>
            </a:br>
            <a:r>
              <a:rPr lang="ru-RU" sz="4300" dirty="0" smtClean="0">
                <a:solidFill>
                  <a:srgbClr val="003300"/>
                </a:solidFill>
              </a:rPr>
              <a:t/>
            </a:r>
            <a:br>
              <a:rPr lang="ru-RU" sz="4300" dirty="0" smtClean="0">
                <a:solidFill>
                  <a:srgbClr val="003300"/>
                </a:solidFill>
              </a:rPr>
            </a:br>
            <a:r>
              <a:rPr lang="ru-RU" sz="4300" dirty="0" smtClean="0">
                <a:solidFill>
                  <a:srgbClr val="003300"/>
                </a:solidFill>
              </a:rPr>
              <a:t>Основным материалом для изготовления игрушек были глина и дерево, а начиная с первой половины 19 века - папье-маше. Мастерили также игрушки и из соломы, мха, еловых шишек, льна. Как глиняные, так и деревянные игрушки изготавливались во многих местах России. Можно указать наиболее важные центры: деревянную игрушку больше всего делали в Московской и Нижегородской губерниях, глиняную - в вятке, Туле, Каргополе.</a:t>
            </a:r>
            <a:br>
              <a:rPr lang="ru-RU" sz="4300" dirty="0" smtClean="0">
                <a:solidFill>
                  <a:srgbClr val="003300"/>
                </a:solidFill>
              </a:rPr>
            </a:br>
            <a:endParaRPr lang="ru-RU" sz="4300" dirty="0">
              <a:solidFill>
                <a:srgbClr val="003300"/>
              </a:solidFill>
            </a:endParaRPr>
          </a:p>
        </p:txBody>
      </p:sp>
      <p:pic>
        <p:nvPicPr>
          <p:cNvPr id="9218" name="Picture 2" descr="http://alamandi-club.com/upload/blogs/a7b06100cfba9fd4f8d6f3b96c5d2a1d.jpg.jpg"/>
          <p:cNvPicPr>
            <a:picLocks noChangeAspect="1" noChangeArrowheads="1"/>
          </p:cNvPicPr>
          <p:nvPr/>
        </p:nvPicPr>
        <p:blipFill>
          <a:blip r:embed="rId2" cstate="print"/>
          <a:srcRect/>
          <a:stretch>
            <a:fillRect/>
          </a:stretch>
        </p:blipFill>
        <p:spPr bwMode="auto">
          <a:xfrm>
            <a:off x="323528" y="1772816"/>
            <a:ext cx="5345402" cy="400164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940966"/>
          </a:xfrm>
        </p:spPr>
        <p:txBody>
          <a:bodyPr/>
          <a:lstStyle/>
          <a:p>
            <a:r>
              <a:rPr lang="ru-RU" b="1" dirty="0" err="1" smtClean="0">
                <a:solidFill>
                  <a:srgbClr val="003300"/>
                </a:solidFill>
              </a:rPr>
              <a:t>Павло</a:t>
            </a:r>
            <a:r>
              <a:rPr lang="en-US" b="1" dirty="0" smtClean="0">
                <a:solidFill>
                  <a:srgbClr val="003300"/>
                </a:solidFill>
              </a:rPr>
              <a:t> - </a:t>
            </a:r>
            <a:r>
              <a:rPr lang="ru-RU" b="1" dirty="0" smtClean="0">
                <a:solidFill>
                  <a:srgbClr val="003300"/>
                </a:solidFill>
              </a:rPr>
              <a:t>Посадские шали</a:t>
            </a:r>
            <a:endParaRPr lang="ru-RU" b="1" dirty="0">
              <a:solidFill>
                <a:srgbClr val="003300"/>
              </a:solidFill>
            </a:endParaRPr>
          </a:p>
        </p:txBody>
      </p:sp>
      <p:sp>
        <p:nvSpPr>
          <p:cNvPr id="3" name="Содержимое 2"/>
          <p:cNvSpPr>
            <a:spLocks noGrp="1"/>
          </p:cNvSpPr>
          <p:nvPr>
            <p:ph idx="1"/>
          </p:nvPr>
        </p:nvSpPr>
        <p:spPr>
          <a:xfrm>
            <a:off x="395536" y="4869160"/>
            <a:ext cx="8496944" cy="1800200"/>
          </a:xfrm>
        </p:spPr>
        <p:txBody>
          <a:bodyPr>
            <a:normAutofit fontScale="47500" lnSpcReduction="20000"/>
          </a:bodyPr>
          <a:lstStyle/>
          <a:p>
            <a:pPr>
              <a:buNone/>
            </a:pPr>
            <a:r>
              <a:rPr lang="ru-RU" dirty="0" smtClean="0"/>
              <a:t>	</a:t>
            </a:r>
            <a:r>
              <a:rPr lang="ru-RU" b="1" dirty="0" err="1" smtClean="0">
                <a:solidFill>
                  <a:srgbClr val="003300"/>
                </a:solidFill>
              </a:rPr>
              <a:t>Павлово-посадская</a:t>
            </a:r>
            <a:r>
              <a:rPr lang="ru-RU" b="1" dirty="0" smtClean="0">
                <a:solidFill>
                  <a:srgbClr val="003300"/>
                </a:solidFill>
              </a:rPr>
              <a:t> шаль </a:t>
            </a:r>
            <a:r>
              <a:rPr lang="ru-RU" dirty="0" smtClean="0">
                <a:solidFill>
                  <a:srgbClr val="003300"/>
                </a:solidFill>
              </a:rPr>
              <a:t>является одной из важнейших частей истории становления русского национального костюма, а также одним из наиболее красивых творений ткацкого искусства России.</a:t>
            </a:r>
            <a:br>
              <a:rPr lang="ru-RU" dirty="0" smtClean="0">
                <a:solidFill>
                  <a:srgbClr val="003300"/>
                </a:solidFill>
              </a:rPr>
            </a:br>
            <a:r>
              <a:rPr lang="ru-RU" dirty="0" smtClean="0">
                <a:solidFill>
                  <a:srgbClr val="003300"/>
                </a:solidFill>
              </a:rPr>
              <a:t>На протяжении более чем двух веков шаг за шагом развивалось производство </a:t>
            </a:r>
            <a:r>
              <a:rPr lang="ru-RU" dirty="0" err="1" smtClean="0">
                <a:solidFill>
                  <a:srgbClr val="003300"/>
                </a:solidFill>
              </a:rPr>
              <a:t>павлово-посадской</a:t>
            </a:r>
            <a:r>
              <a:rPr lang="ru-RU" dirty="0" smtClean="0">
                <a:solidFill>
                  <a:srgbClr val="003300"/>
                </a:solidFill>
              </a:rPr>
              <a:t> платочной мануфактуры. </a:t>
            </a:r>
          </a:p>
          <a:p>
            <a:pPr>
              <a:buNone/>
            </a:pPr>
            <a:r>
              <a:rPr lang="ru-RU" dirty="0" smtClean="0">
                <a:solidFill>
                  <a:srgbClr val="003300"/>
                </a:solidFill>
              </a:rPr>
              <a:t>	</a:t>
            </a:r>
            <a:r>
              <a:rPr lang="ru-RU" dirty="0" err="1" smtClean="0">
                <a:solidFill>
                  <a:srgbClr val="003300"/>
                </a:solidFill>
              </a:rPr>
              <a:t>Павлово-посадские</a:t>
            </a:r>
            <a:r>
              <a:rPr lang="ru-RU" dirty="0" smtClean="0">
                <a:solidFill>
                  <a:srgbClr val="003300"/>
                </a:solidFill>
              </a:rPr>
              <a:t> шали изготавливаются только из натуральных материалов, будь то шерсть, хлопок или шелк, и олицетворяют собой шикарность и качество. Они позволяют нам соприкасаться с красотой в любое время года, на модных европейских показах и в повседневной жизни.</a:t>
            </a:r>
            <a:endParaRPr lang="ru-RU" dirty="0">
              <a:solidFill>
                <a:srgbClr val="003300"/>
              </a:solidFill>
            </a:endParaRPr>
          </a:p>
        </p:txBody>
      </p:sp>
      <p:pic>
        <p:nvPicPr>
          <p:cNvPr id="8194" name="Picture 2" descr="http://www.slavyanskaya-kultura.ru/images/1321778059_8fa65a2995b8b37c2bea35e609f33cda_h.jpg"/>
          <p:cNvPicPr>
            <a:picLocks noChangeAspect="1" noChangeArrowheads="1"/>
          </p:cNvPicPr>
          <p:nvPr/>
        </p:nvPicPr>
        <p:blipFill>
          <a:blip r:embed="rId2" cstate="print"/>
          <a:srcRect/>
          <a:stretch>
            <a:fillRect/>
          </a:stretch>
        </p:blipFill>
        <p:spPr bwMode="auto">
          <a:xfrm>
            <a:off x="1259632" y="980728"/>
            <a:ext cx="6696744" cy="37616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3300"/>
                </a:solidFill>
              </a:rPr>
              <a:t>Хохлома</a:t>
            </a:r>
            <a:endParaRPr lang="ru-RU" b="1" dirty="0">
              <a:solidFill>
                <a:srgbClr val="003300"/>
              </a:solidFill>
            </a:endParaRPr>
          </a:p>
        </p:txBody>
      </p:sp>
      <p:sp>
        <p:nvSpPr>
          <p:cNvPr id="3" name="Содержимое 2"/>
          <p:cNvSpPr>
            <a:spLocks noGrp="1"/>
          </p:cNvSpPr>
          <p:nvPr>
            <p:ph idx="1"/>
          </p:nvPr>
        </p:nvSpPr>
        <p:spPr>
          <a:xfrm>
            <a:off x="179512" y="1268760"/>
            <a:ext cx="3312368" cy="5256584"/>
          </a:xfrm>
        </p:spPr>
        <p:txBody>
          <a:bodyPr>
            <a:normAutofit fontScale="47500" lnSpcReduction="20000"/>
          </a:bodyPr>
          <a:lstStyle/>
          <a:p>
            <a:pPr>
              <a:buNone/>
            </a:pPr>
            <a:r>
              <a:rPr lang="ru-RU" dirty="0" smtClean="0"/>
              <a:t>	</a:t>
            </a:r>
            <a:r>
              <a:rPr lang="ru-RU" b="1" dirty="0" smtClean="0">
                <a:solidFill>
                  <a:srgbClr val="003300"/>
                </a:solidFill>
              </a:rPr>
              <a:t>Хохлома </a:t>
            </a:r>
            <a:r>
              <a:rPr lang="ru-RU" dirty="0" smtClean="0">
                <a:solidFill>
                  <a:srgbClr val="003300"/>
                </a:solidFill>
              </a:rPr>
              <a:t>представляет собой декоративную роспись</a:t>
            </a:r>
            <a:r>
              <a:rPr lang="ru-RU" dirty="0">
                <a:solidFill>
                  <a:srgbClr val="003300"/>
                </a:solidFill>
              </a:rPr>
              <a:t> </a:t>
            </a:r>
            <a:r>
              <a:rPr lang="ru-RU" dirty="0" smtClean="0">
                <a:solidFill>
                  <a:srgbClr val="003300"/>
                </a:solidFill>
              </a:rPr>
              <a:t>деревянной посуды и мебели, выполненную чёрным и красным цветом по золотистому фону. На дерево при выполнении росписи наносится не золотой, а серебристый оловянный</a:t>
            </a:r>
            <a:r>
              <a:rPr lang="ru-RU" dirty="0">
                <a:solidFill>
                  <a:srgbClr val="003300"/>
                </a:solidFill>
              </a:rPr>
              <a:t> </a:t>
            </a:r>
            <a:r>
              <a:rPr lang="ru-RU" dirty="0" smtClean="0">
                <a:solidFill>
                  <a:srgbClr val="003300"/>
                </a:solidFill>
              </a:rPr>
              <a:t>порошок. После этого изделие покрывается специальным составом и три-четыре раза обрабатывается в печи, чем достигается медово-золотистый цвет, придающий лёгкой деревянной посуде эффект массивности.</a:t>
            </a:r>
          </a:p>
          <a:p>
            <a:pPr>
              <a:buNone/>
            </a:pPr>
            <a:r>
              <a:rPr lang="ru-RU" dirty="0" smtClean="0">
                <a:solidFill>
                  <a:srgbClr val="003300"/>
                </a:solidFill>
              </a:rPr>
              <a:t>	Предполагают, что хохломская роспись возникла в XVII веке на левом берегу Волги, в деревнях Большие и Малые </a:t>
            </a:r>
            <a:r>
              <a:rPr lang="ru-RU" dirty="0" err="1" smtClean="0">
                <a:solidFill>
                  <a:srgbClr val="003300"/>
                </a:solidFill>
              </a:rPr>
              <a:t>Бездели</a:t>
            </a:r>
            <a:r>
              <a:rPr lang="ru-RU" dirty="0" smtClean="0">
                <a:solidFill>
                  <a:srgbClr val="003300"/>
                </a:solidFill>
              </a:rPr>
              <a:t>, </a:t>
            </a:r>
            <a:r>
              <a:rPr lang="ru-RU" dirty="0" err="1" smtClean="0">
                <a:solidFill>
                  <a:srgbClr val="003300"/>
                </a:solidFill>
              </a:rPr>
              <a:t>Мокушино</a:t>
            </a:r>
            <a:r>
              <a:rPr lang="ru-RU" dirty="0" smtClean="0">
                <a:solidFill>
                  <a:srgbClr val="003300"/>
                </a:solidFill>
              </a:rPr>
              <a:t>, Шабаши, </a:t>
            </a:r>
            <a:r>
              <a:rPr lang="ru-RU" dirty="0" err="1" smtClean="0">
                <a:solidFill>
                  <a:srgbClr val="003300"/>
                </a:solidFill>
              </a:rPr>
              <a:t>Глибино</a:t>
            </a:r>
            <a:r>
              <a:rPr lang="ru-RU" dirty="0" smtClean="0">
                <a:solidFill>
                  <a:srgbClr val="003300"/>
                </a:solidFill>
              </a:rPr>
              <a:t>, Хрящи. В настоящее время родиной хохломы считается поселок Ковернино в Нижегородской области.</a:t>
            </a:r>
            <a:endParaRPr lang="ru-RU" dirty="0">
              <a:solidFill>
                <a:srgbClr val="003300"/>
              </a:solidFill>
            </a:endParaRPr>
          </a:p>
        </p:txBody>
      </p:sp>
      <p:pic>
        <p:nvPicPr>
          <p:cNvPr id="7170" name="Picture 2" descr="http://i024.radikal.ru/0903/c8/3737fcc49dd9.jpg"/>
          <p:cNvPicPr>
            <a:picLocks noChangeAspect="1" noChangeArrowheads="1"/>
          </p:cNvPicPr>
          <p:nvPr/>
        </p:nvPicPr>
        <p:blipFill>
          <a:blip r:embed="rId2" cstate="print"/>
          <a:srcRect/>
          <a:stretch>
            <a:fillRect/>
          </a:stretch>
        </p:blipFill>
        <p:spPr bwMode="auto">
          <a:xfrm>
            <a:off x="3779912" y="2060848"/>
            <a:ext cx="5089099" cy="33843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3300"/>
                </a:solidFill>
              </a:rPr>
              <a:t>Гжель</a:t>
            </a:r>
            <a:endParaRPr lang="ru-RU" b="1" dirty="0">
              <a:solidFill>
                <a:srgbClr val="003300"/>
              </a:solidFill>
            </a:endParaRPr>
          </a:p>
        </p:txBody>
      </p:sp>
      <p:sp>
        <p:nvSpPr>
          <p:cNvPr id="3" name="Содержимое 2"/>
          <p:cNvSpPr>
            <a:spLocks noGrp="1"/>
          </p:cNvSpPr>
          <p:nvPr>
            <p:ph idx="1"/>
          </p:nvPr>
        </p:nvSpPr>
        <p:spPr>
          <a:xfrm>
            <a:off x="5724128" y="1484784"/>
            <a:ext cx="3178696" cy="4525963"/>
          </a:xfrm>
        </p:spPr>
        <p:txBody>
          <a:bodyPr>
            <a:normAutofit fontScale="55000" lnSpcReduction="20000"/>
          </a:bodyPr>
          <a:lstStyle/>
          <a:p>
            <a:pPr>
              <a:buNone/>
            </a:pPr>
            <a:r>
              <a:rPr lang="ru-RU" b="1" dirty="0" smtClean="0"/>
              <a:t>	</a:t>
            </a:r>
            <a:r>
              <a:rPr lang="ru-RU" b="1" dirty="0" smtClean="0">
                <a:solidFill>
                  <a:srgbClr val="003300"/>
                </a:solidFill>
              </a:rPr>
              <a:t>Гжель</a:t>
            </a:r>
            <a:r>
              <a:rPr lang="ru-RU" dirty="0" smtClean="0">
                <a:solidFill>
                  <a:srgbClr val="003300"/>
                </a:solidFill>
              </a:rPr>
              <a:t> — один из традиционных российских центров производства керамики.</a:t>
            </a:r>
          </a:p>
          <a:p>
            <a:pPr>
              <a:buNone/>
            </a:pPr>
            <a:r>
              <a:rPr lang="ru-RU" dirty="0" smtClean="0">
                <a:solidFill>
                  <a:srgbClr val="003300"/>
                </a:solidFill>
              </a:rPr>
              <a:t>	17 в. крестьяне гжельских деревень и сел начали выделывать поливную посуду и игрушки. Делали в Гжели кирпич, глиняную обварную и томленую посуду с однотонным светлым черепком, а в конце того же 17 в. освоили изготовление «муравленой» (т. е. покрытой зеленоватой или коричневой глазурью) посуды, не пропускавшей воду. </a:t>
            </a:r>
            <a:endParaRPr lang="ru-RU" dirty="0">
              <a:solidFill>
                <a:srgbClr val="003300"/>
              </a:solidFill>
            </a:endParaRPr>
          </a:p>
        </p:txBody>
      </p:sp>
      <p:pic>
        <p:nvPicPr>
          <p:cNvPr id="6146" name="Picture 2" descr="http://www.td-nhp.ru/files/news/attaches/0/71/5.jpg"/>
          <p:cNvPicPr>
            <a:picLocks noChangeAspect="1" noChangeArrowheads="1"/>
          </p:cNvPicPr>
          <p:nvPr/>
        </p:nvPicPr>
        <p:blipFill>
          <a:blip r:embed="rId2" cstate="print"/>
          <a:srcRect/>
          <a:stretch>
            <a:fillRect/>
          </a:stretch>
        </p:blipFill>
        <p:spPr bwMode="auto">
          <a:xfrm>
            <a:off x="395536" y="1628800"/>
            <a:ext cx="5143500" cy="38576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143000"/>
          </a:xfrm>
        </p:spPr>
        <p:txBody>
          <a:bodyPr/>
          <a:lstStyle/>
          <a:p>
            <a:r>
              <a:rPr lang="ru-RU" b="1" dirty="0" smtClean="0">
                <a:solidFill>
                  <a:srgbClr val="003300"/>
                </a:solidFill>
              </a:rPr>
              <a:t>Ж</a:t>
            </a:r>
            <a:r>
              <a:rPr lang="en-US" b="1" dirty="0">
                <a:solidFill>
                  <a:srgbClr val="003300"/>
                </a:solidFill>
              </a:rPr>
              <a:t>o</a:t>
            </a:r>
            <a:r>
              <a:rPr lang="ru-RU" b="1" dirty="0" err="1" smtClean="0">
                <a:solidFill>
                  <a:srgbClr val="003300"/>
                </a:solidFill>
              </a:rPr>
              <a:t>стово</a:t>
            </a:r>
            <a:r>
              <a:rPr lang="en-US" b="1" dirty="0" smtClean="0">
                <a:solidFill>
                  <a:srgbClr val="003300"/>
                </a:solidFill>
              </a:rPr>
              <a:t>.</a:t>
            </a:r>
            <a:endParaRPr lang="ru-RU" b="1" dirty="0">
              <a:solidFill>
                <a:srgbClr val="003300"/>
              </a:solidFill>
            </a:endParaRPr>
          </a:p>
        </p:txBody>
      </p:sp>
      <p:sp>
        <p:nvSpPr>
          <p:cNvPr id="3" name="Содержимое 2"/>
          <p:cNvSpPr>
            <a:spLocks noGrp="1"/>
          </p:cNvSpPr>
          <p:nvPr>
            <p:ph idx="1"/>
          </p:nvPr>
        </p:nvSpPr>
        <p:spPr>
          <a:xfrm>
            <a:off x="467544" y="1196752"/>
            <a:ext cx="3240360" cy="5544616"/>
          </a:xfrm>
        </p:spPr>
        <p:txBody>
          <a:bodyPr>
            <a:normAutofit fontScale="40000" lnSpcReduction="20000"/>
          </a:bodyPr>
          <a:lstStyle/>
          <a:p>
            <a:pPr>
              <a:buNone/>
            </a:pPr>
            <a:r>
              <a:rPr lang="ru-RU" dirty="0" smtClean="0"/>
              <a:t>	</a:t>
            </a:r>
            <a:r>
              <a:rPr lang="ru-RU" sz="4000" b="1" dirty="0" smtClean="0">
                <a:solidFill>
                  <a:srgbClr val="003300"/>
                </a:solidFill>
              </a:rPr>
              <a:t>Ж</a:t>
            </a:r>
            <a:r>
              <a:rPr lang="en-US" sz="4000" b="1" dirty="0">
                <a:solidFill>
                  <a:srgbClr val="003300"/>
                </a:solidFill>
              </a:rPr>
              <a:t>o</a:t>
            </a:r>
            <a:r>
              <a:rPr lang="ru-RU" sz="4000" b="1" dirty="0" err="1" smtClean="0">
                <a:solidFill>
                  <a:srgbClr val="003300"/>
                </a:solidFill>
              </a:rPr>
              <a:t>стовская</a:t>
            </a:r>
            <a:r>
              <a:rPr lang="ru-RU" sz="4000" b="1" dirty="0" smtClean="0">
                <a:solidFill>
                  <a:srgbClr val="003300"/>
                </a:solidFill>
              </a:rPr>
              <a:t> роспись </a:t>
            </a:r>
            <a:r>
              <a:rPr lang="ru-RU" sz="4000" dirty="0" smtClean="0">
                <a:solidFill>
                  <a:srgbClr val="003300"/>
                </a:solidFill>
              </a:rPr>
              <a:t>является народным художественным промыслом, развитым в деревне Ж</a:t>
            </a:r>
            <a:r>
              <a:rPr lang="en-US" sz="4000" dirty="0">
                <a:solidFill>
                  <a:srgbClr val="003300"/>
                </a:solidFill>
              </a:rPr>
              <a:t>o</a:t>
            </a:r>
            <a:r>
              <a:rPr lang="ru-RU" sz="4000" dirty="0" err="1" smtClean="0">
                <a:solidFill>
                  <a:srgbClr val="003300"/>
                </a:solidFill>
              </a:rPr>
              <a:t>стово</a:t>
            </a:r>
            <a:r>
              <a:rPr lang="ru-RU" sz="4000" dirty="0" smtClean="0">
                <a:solidFill>
                  <a:srgbClr val="003300"/>
                </a:solidFill>
              </a:rPr>
              <a:t> </a:t>
            </a:r>
            <a:r>
              <a:rPr lang="ru-RU" sz="4000" dirty="0" err="1" smtClean="0">
                <a:solidFill>
                  <a:srgbClr val="003300"/>
                </a:solidFill>
              </a:rPr>
              <a:t>Мытицинского</a:t>
            </a:r>
            <a:r>
              <a:rPr lang="ru-RU" sz="4000" dirty="0" smtClean="0">
                <a:solidFill>
                  <a:srgbClr val="003300"/>
                </a:solidFill>
              </a:rPr>
              <a:t> района Московской области. Промысел этот возник в начале 19 века, главным образом под влиянием уральской цветочной росписи по металлу. Дальнейшее развитие ж</a:t>
            </a:r>
            <a:r>
              <a:rPr lang="en-US" sz="4000" dirty="0">
                <a:solidFill>
                  <a:srgbClr val="003300"/>
                </a:solidFill>
              </a:rPr>
              <a:t>o</a:t>
            </a:r>
            <a:r>
              <a:rPr lang="ru-RU" sz="4000" dirty="0" err="1" smtClean="0">
                <a:solidFill>
                  <a:srgbClr val="003300"/>
                </a:solidFill>
              </a:rPr>
              <a:t>стовской</a:t>
            </a:r>
            <a:r>
              <a:rPr lang="ru-RU" sz="4000" dirty="0" smtClean="0">
                <a:solidFill>
                  <a:srgbClr val="003300"/>
                </a:solidFill>
              </a:rPr>
              <a:t> росписи </a:t>
            </a:r>
            <a:r>
              <a:rPr lang="ru-RU" sz="4000" dirty="0" err="1" smtClean="0">
                <a:solidFill>
                  <a:srgbClr val="003300"/>
                </a:solidFill>
              </a:rPr>
              <a:t>стилистичести</a:t>
            </a:r>
            <a:r>
              <a:rPr lang="ru-RU" sz="4000" dirty="0" smtClean="0">
                <a:solidFill>
                  <a:srgbClr val="003300"/>
                </a:solidFill>
              </a:rPr>
              <a:t> взаимосвязано с росписью по фарфору и финифти подмосковных заводов и фабрик, цветочными мотивами набивных ситцев ивановских фабрик и </a:t>
            </a:r>
            <a:r>
              <a:rPr lang="ru-RU" sz="4000" dirty="0" err="1" smtClean="0">
                <a:solidFill>
                  <a:srgbClr val="003300"/>
                </a:solidFill>
              </a:rPr>
              <a:t>лукутинской</a:t>
            </a:r>
            <a:r>
              <a:rPr lang="ru-RU" sz="4000" dirty="0" smtClean="0">
                <a:solidFill>
                  <a:srgbClr val="003300"/>
                </a:solidFill>
              </a:rPr>
              <a:t> миниатюры. Ж</a:t>
            </a:r>
            <a:r>
              <a:rPr lang="en-US" sz="4000" dirty="0">
                <a:solidFill>
                  <a:srgbClr val="003300"/>
                </a:solidFill>
              </a:rPr>
              <a:t>o</a:t>
            </a:r>
            <a:r>
              <a:rPr lang="ru-RU" sz="4000" dirty="0" err="1" smtClean="0">
                <a:solidFill>
                  <a:srgbClr val="003300"/>
                </a:solidFill>
              </a:rPr>
              <a:t>стовская</a:t>
            </a:r>
            <a:r>
              <a:rPr lang="ru-RU" sz="4000" dirty="0" smtClean="0">
                <a:solidFill>
                  <a:srgbClr val="003300"/>
                </a:solidFill>
              </a:rPr>
              <a:t> роспись – это живопись на металлических подносах, покрытых предварительно несколькими слоями густого грунта (шпаклевки) и масляного лака, обычно черного</a:t>
            </a:r>
            <a:r>
              <a:rPr lang="ru-RU" sz="3500" dirty="0" smtClean="0">
                <a:solidFill>
                  <a:srgbClr val="003300"/>
                </a:solidFill>
              </a:rPr>
              <a:t>.</a:t>
            </a:r>
            <a:endParaRPr lang="ru-RU" sz="3500" dirty="0">
              <a:solidFill>
                <a:srgbClr val="0033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3" y="1052736"/>
            <a:ext cx="2843808" cy="259228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3" y="1071786"/>
            <a:ext cx="2520279" cy="2573238"/>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4077072"/>
            <a:ext cx="2920230" cy="2780928"/>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3" y="4077072"/>
            <a:ext cx="2520279" cy="2732632"/>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5792" y="2996952"/>
            <a:ext cx="1828800" cy="14859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8617"/>
            <a:ext cx="8229600" cy="1143000"/>
          </a:xfrm>
        </p:spPr>
        <p:txBody>
          <a:bodyPr/>
          <a:lstStyle/>
          <a:p>
            <a:pPr algn="l"/>
            <a:r>
              <a:rPr lang="ru-RU" b="1" dirty="0" smtClean="0"/>
              <a:t>Финифть</a:t>
            </a:r>
            <a:endParaRPr lang="ru-RU" b="1" dirty="0"/>
          </a:p>
        </p:txBody>
      </p:sp>
      <p:sp>
        <p:nvSpPr>
          <p:cNvPr id="3" name="Объект 2"/>
          <p:cNvSpPr>
            <a:spLocks noGrp="1"/>
          </p:cNvSpPr>
          <p:nvPr>
            <p:ph idx="1"/>
          </p:nvPr>
        </p:nvSpPr>
        <p:spPr>
          <a:xfrm>
            <a:off x="-34090" y="1412776"/>
            <a:ext cx="5758218" cy="5445224"/>
          </a:xfrm>
        </p:spPr>
        <p:txBody>
          <a:bodyPr>
            <a:normAutofit fontScale="70000" lnSpcReduction="20000"/>
          </a:bodyPr>
          <a:lstStyle/>
          <a:p>
            <a:pPr marL="0" lvl="0" indent="0" algn="just">
              <a:buNone/>
            </a:pPr>
            <a:r>
              <a:rPr lang="ru-RU" sz="2400" dirty="0" smtClean="0">
                <a:solidFill>
                  <a:prstClr val="black"/>
                </a:solidFill>
              </a:rPr>
              <a:t>Слово </a:t>
            </a:r>
            <a:r>
              <a:rPr lang="ru-RU" sz="2400" dirty="0">
                <a:solidFill>
                  <a:prstClr val="black"/>
                </a:solidFill>
              </a:rPr>
              <a:t>«финифть» — греческого происхождения, оно обозначает «блестящий камень». В настоящее время финифтью называют декоративную обработку металла, заключающуюся в полном или частичном покрытии поверхности изделия слоем эмали. Эмаль придает металлическим изделиям красивый, праздничный вид</a:t>
            </a:r>
            <a:r>
              <a:rPr lang="ru-RU" sz="2400" dirty="0" smtClean="0">
                <a:solidFill>
                  <a:prstClr val="black"/>
                </a:solidFill>
              </a:rPr>
              <a:t>.</a:t>
            </a:r>
            <a:endParaRPr lang="en-US" sz="2400" dirty="0" smtClean="0">
              <a:solidFill>
                <a:prstClr val="black"/>
              </a:solidFill>
            </a:endParaRPr>
          </a:p>
          <a:p>
            <a:pPr marL="0" lvl="0" indent="0" algn="just">
              <a:buNone/>
            </a:pPr>
            <a:r>
              <a:rPr lang="ru-RU" sz="2400" dirty="0">
                <a:solidFill>
                  <a:prstClr val="black"/>
                </a:solidFill>
              </a:rPr>
              <a:t> Уже в XVIII веке в Ростове была организована мастерская, производившая уникальные эмали. Мастерская и отдельные мастера получали свои заказы в основном от местных церквей и монастырей. Не удивительно, что основная масса изделий была так или иначе связана с церковной тематикой: образки, крестики, иконки служили для украшения церковных интерьеров, утвари. Высоко ценились и портретные эмалевые миниатюры – Петр I даже награждал своими портретами, выполненными в этой технике, особо отличившихся соратников.</a:t>
            </a:r>
          </a:p>
          <a:p>
            <a:pPr marL="0" lvl="0" indent="0" algn="just">
              <a:buNone/>
            </a:pPr>
            <a:r>
              <a:rPr lang="ru-RU" sz="2400" dirty="0">
                <a:solidFill>
                  <a:prstClr val="black"/>
                </a:solidFill>
              </a:rPr>
              <a:t>Её отличают высокое живописное мастерство и чрезвычайно сложный, трудоёмкий процесс изготовления</a:t>
            </a:r>
          </a:p>
          <a:p>
            <a:pPr marL="0" lvl="0" indent="0" algn="just">
              <a:buNone/>
            </a:pPr>
            <a:r>
              <a:rPr lang="ru-RU" sz="2400" dirty="0">
                <a:solidFill>
                  <a:prstClr val="black"/>
                </a:solidFill>
              </a:rPr>
              <a:t>История финифти берет свое начало в XII веке, когда в летописях появляются первые упоминания о русской эмали.</a:t>
            </a:r>
          </a:p>
          <a:p>
            <a:pPr marL="0" lvl="0" indent="0" algn="just">
              <a:buNone/>
            </a:pPr>
            <a:r>
              <a:rPr lang="ru-RU" sz="2400" dirty="0">
                <a:solidFill>
                  <a:prstClr val="black"/>
                </a:solidFill>
              </a:rPr>
              <a:t>Толчок последующему развитию русской финифти дало открытие в 1632 году французским ювелиром Жаном </a:t>
            </a:r>
            <a:r>
              <a:rPr lang="ru-RU" sz="2400" dirty="0" err="1">
                <a:solidFill>
                  <a:prstClr val="black"/>
                </a:solidFill>
              </a:rPr>
              <a:t>Тутеном</a:t>
            </a:r>
            <a:endParaRPr lang="ru-RU" sz="2400" dirty="0">
              <a:solidFill>
                <a:prstClr val="black"/>
              </a:solidFill>
            </a:endParaRPr>
          </a:p>
          <a:p>
            <a:pPr marL="0" lv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644" y="0"/>
            <a:ext cx="3368356" cy="270323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645" y="4709953"/>
            <a:ext cx="3368356" cy="2165926"/>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845" y="2703233"/>
            <a:ext cx="1708977" cy="2119096"/>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9823" y="2703233"/>
            <a:ext cx="1684178" cy="2119095"/>
          </a:xfrm>
          <a:prstGeom prst="rect">
            <a:avLst/>
          </a:prstGeom>
        </p:spPr>
      </p:pic>
    </p:spTree>
    <p:extLst>
      <p:ext uri="{BB962C8B-B14F-4D97-AF65-F5344CB8AC3E}">
        <p14:creationId xmlns:p14="http://schemas.microsoft.com/office/powerpoint/2010/main" val="1950981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3300"/>
                </a:solidFill>
              </a:rPr>
              <a:t>Палех</a:t>
            </a:r>
            <a:endParaRPr lang="ru-RU" b="1" dirty="0">
              <a:solidFill>
                <a:srgbClr val="003300"/>
              </a:solidFill>
            </a:endParaRPr>
          </a:p>
        </p:txBody>
      </p:sp>
      <p:sp>
        <p:nvSpPr>
          <p:cNvPr id="3" name="Содержимое 2"/>
          <p:cNvSpPr>
            <a:spLocks noGrp="1"/>
          </p:cNvSpPr>
          <p:nvPr>
            <p:ph idx="1"/>
          </p:nvPr>
        </p:nvSpPr>
        <p:spPr>
          <a:xfrm>
            <a:off x="5436096" y="1600200"/>
            <a:ext cx="3250704" cy="4525963"/>
          </a:xfrm>
        </p:spPr>
        <p:txBody>
          <a:bodyPr>
            <a:normAutofit fontScale="55000" lnSpcReduction="20000"/>
          </a:bodyPr>
          <a:lstStyle/>
          <a:p>
            <a:pPr>
              <a:buNone/>
            </a:pPr>
            <a:r>
              <a:rPr lang="ru-RU" b="1" dirty="0" smtClean="0"/>
              <a:t>	</a:t>
            </a:r>
            <a:r>
              <a:rPr lang="ru-RU" b="1" dirty="0" smtClean="0">
                <a:solidFill>
                  <a:srgbClr val="003300"/>
                </a:solidFill>
              </a:rPr>
              <a:t>ПАЛЕХСКАЯ </a:t>
            </a:r>
            <a:r>
              <a:rPr lang="ru-RU" b="1" dirty="0">
                <a:solidFill>
                  <a:srgbClr val="003300"/>
                </a:solidFill>
              </a:rPr>
              <a:t>МИНИАТЮРА</a:t>
            </a:r>
            <a:r>
              <a:rPr lang="ru-RU" dirty="0">
                <a:solidFill>
                  <a:srgbClr val="003300"/>
                </a:solidFill>
              </a:rPr>
              <a:t> - вид народной русской миниатюрной живописи темперой на лаковых изделиях из папье-маше (коробки, шкатулки, портсигары). Возникла в 1923 в поселке Палех Ивановской области на основе иконописного промысла. Для палехской миниатюры характерны бытовые, литературные, фольклорные, исторические сюжеты, яркие локальные краски на черном фоне, тонкий плавный рисунок, обилие золота, изящные удлиненные фигуры.</a:t>
            </a:r>
          </a:p>
          <a:p>
            <a:endParaRPr lang="ru-RU" dirty="0">
              <a:solidFill>
                <a:srgbClr val="003300"/>
              </a:solidFill>
            </a:endParaRPr>
          </a:p>
        </p:txBody>
      </p:sp>
      <p:pic>
        <p:nvPicPr>
          <p:cNvPr id="4098" name="Picture 2" descr="http://img0.liveinternet.ru/images/attach/c/2/66/452/66452624_image002.jpg"/>
          <p:cNvPicPr>
            <a:picLocks noChangeAspect="1" noChangeArrowheads="1"/>
          </p:cNvPicPr>
          <p:nvPr/>
        </p:nvPicPr>
        <p:blipFill>
          <a:blip r:embed="rId2" cstate="print"/>
          <a:srcRect/>
          <a:stretch>
            <a:fillRect/>
          </a:stretch>
        </p:blipFill>
        <p:spPr bwMode="auto">
          <a:xfrm>
            <a:off x="395537" y="1844825"/>
            <a:ext cx="4522814" cy="33123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3300"/>
                </a:solidFill>
              </a:rPr>
              <a:t>Изделия из бересты</a:t>
            </a:r>
            <a:endParaRPr lang="ru-RU" b="1" dirty="0">
              <a:solidFill>
                <a:srgbClr val="003300"/>
              </a:solidFill>
            </a:endParaRPr>
          </a:p>
        </p:txBody>
      </p:sp>
      <p:sp>
        <p:nvSpPr>
          <p:cNvPr id="3" name="Содержимое 2"/>
          <p:cNvSpPr>
            <a:spLocks noGrp="1"/>
          </p:cNvSpPr>
          <p:nvPr>
            <p:ph idx="1"/>
          </p:nvPr>
        </p:nvSpPr>
        <p:spPr>
          <a:xfrm>
            <a:off x="107504" y="1340768"/>
            <a:ext cx="3600400" cy="5328592"/>
          </a:xfrm>
        </p:spPr>
        <p:txBody>
          <a:bodyPr>
            <a:normAutofit fontScale="32500" lnSpcReduction="20000"/>
          </a:bodyPr>
          <a:lstStyle/>
          <a:p>
            <a:pPr>
              <a:buNone/>
            </a:pPr>
            <a:r>
              <a:rPr lang="ru-RU" dirty="0" smtClean="0"/>
              <a:t>	</a:t>
            </a:r>
            <a:r>
              <a:rPr lang="ru-RU" sz="4300" b="1" dirty="0" smtClean="0">
                <a:solidFill>
                  <a:srgbClr val="003300"/>
                </a:solidFill>
              </a:rPr>
              <a:t>Береста</a:t>
            </a:r>
            <a:r>
              <a:rPr lang="ru-RU" sz="4300" dirty="0" smtClean="0">
                <a:solidFill>
                  <a:srgbClr val="003300"/>
                </a:solidFill>
              </a:rPr>
              <a:t> с незапамятных времен применялась в быту русского народа. Одним из самых ценных качеств этого материала является его влагостойкость. Бересту использовали в самых разнообразных целях. Ее подкладывали под первые венцы сруба избы, под тесовые крыши, чтобы предохранить дерево от гниения. Из нее плели лапти, изготовляли посуду: бураки, короба, лукошки, туеса, </a:t>
            </a:r>
            <a:r>
              <a:rPr lang="ru-RU" sz="4300" dirty="0" err="1" smtClean="0">
                <a:solidFill>
                  <a:srgbClr val="003300"/>
                </a:solidFill>
              </a:rPr>
              <a:t>пестери</a:t>
            </a:r>
            <a:r>
              <a:rPr lang="ru-RU" sz="4300" dirty="0" smtClean="0">
                <a:solidFill>
                  <a:srgbClr val="003300"/>
                </a:solidFill>
              </a:rPr>
              <a:t>, солонки. Береста легко поддавалась обработке, не требовала сложных инструментов и приспособлений. Способы плетения берестяных изделий были несложными. Основным инструментом являлся используемый для плетения лаптей кочедык- плоское шило с </a:t>
            </a:r>
            <a:r>
              <a:rPr lang="ru-RU" sz="4300" dirty="0" err="1" smtClean="0">
                <a:solidFill>
                  <a:srgbClr val="003300"/>
                </a:solidFill>
              </a:rPr>
              <a:t>крючкообразным</a:t>
            </a:r>
            <a:r>
              <a:rPr lang="ru-RU" sz="4300" dirty="0" smtClean="0">
                <a:solidFill>
                  <a:srgbClr val="003300"/>
                </a:solidFill>
              </a:rPr>
              <a:t> изгибом. Для плетения использовались лычки, т. е. берестяные ленты. В ходе работы такие ленты образовывали несложный узор . – в клеточку, в косичку, в веревочку, в треугольники. Мастера использовали различные оттенки естественного цвета бересты. Изделия, сплетенные хорошим мастером, ценились и береглись, эти вещи были подлинными произведениями искусства. </a:t>
            </a:r>
            <a:endParaRPr lang="ru-RU" sz="4300" dirty="0">
              <a:solidFill>
                <a:srgbClr val="003300"/>
              </a:solidFill>
            </a:endParaRPr>
          </a:p>
        </p:txBody>
      </p:sp>
      <p:pic>
        <p:nvPicPr>
          <p:cNvPr id="2050" name="Picture 2" descr="http://i054.radikal.ru/1201/d2/bbf0e72c98d7.jpg"/>
          <p:cNvPicPr>
            <a:picLocks noChangeAspect="1" noChangeArrowheads="1"/>
          </p:cNvPicPr>
          <p:nvPr/>
        </p:nvPicPr>
        <p:blipFill>
          <a:blip r:embed="rId2" cstate="print"/>
          <a:srcRect/>
          <a:stretch>
            <a:fillRect/>
          </a:stretch>
        </p:blipFill>
        <p:spPr bwMode="auto">
          <a:xfrm>
            <a:off x="3779912" y="1772816"/>
            <a:ext cx="5143500" cy="38576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100</TotalTime>
  <Words>875</Words>
  <Application>Microsoft Office PowerPoint</Application>
  <PresentationFormat>Экран (4:3)</PresentationFormat>
  <Paragraphs>33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Народные промыслы России</vt:lpstr>
      <vt:lpstr>Русские народные игрушки</vt:lpstr>
      <vt:lpstr>Павло - Посадские шали</vt:lpstr>
      <vt:lpstr>Хохлома</vt:lpstr>
      <vt:lpstr>Гжель</vt:lpstr>
      <vt:lpstr>Жoстово.</vt:lpstr>
      <vt:lpstr>Финифть</vt:lpstr>
      <vt:lpstr>Палех</vt:lpstr>
      <vt:lpstr>Изделия из бересты</vt:lpstr>
      <vt:lpstr>Северная чернь </vt:lpstr>
      <vt:lpstr>Вологодские кружева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Народные промыслы России</dc:title>
  <dc:creator>kesha new</dc:creator>
  <cp:lastModifiedBy>Мельникова 1259-8</cp:lastModifiedBy>
  <cp:revision>16</cp:revision>
  <dcterms:created xsi:type="dcterms:W3CDTF">2012-10-07T09:29:25Z</dcterms:created>
  <dcterms:modified xsi:type="dcterms:W3CDTF">2012-12-05T06:42:58Z</dcterms:modified>
</cp:coreProperties>
</file>