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302" r:id="rId2"/>
    <p:sldId id="290" r:id="rId3"/>
    <p:sldId id="282" r:id="rId4"/>
    <p:sldId id="292" r:id="rId5"/>
    <p:sldId id="266" r:id="rId6"/>
    <p:sldId id="293" r:id="rId7"/>
    <p:sldId id="283" r:id="rId8"/>
    <p:sldId id="267" r:id="rId9"/>
    <p:sldId id="298" r:id="rId10"/>
    <p:sldId id="294" r:id="rId11"/>
    <p:sldId id="268" r:id="rId12"/>
    <p:sldId id="270" r:id="rId13"/>
    <p:sldId id="269" r:id="rId14"/>
    <p:sldId id="295" r:id="rId15"/>
    <p:sldId id="296" r:id="rId16"/>
    <p:sldId id="297" r:id="rId17"/>
    <p:sldId id="300" r:id="rId18"/>
    <p:sldId id="279" r:id="rId19"/>
    <p:sldId id="29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CCCC"/>
    <a:srgbClr val="0033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6" d="100"/>
          <a:sy n="66" d="100"/>
        </p:scale>
        <p:origin x="-7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BC704-F295-4BC2-AC9B-344E5AB6AD49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85A9C2-D715-4AF2-8830-99B7177684EE}">
      <dgm:prSet phldrT="[Текст]"/>
      <dgm:spPr/>
      <dgm:t>
        <a:bodyPr/>
        <a:lstStyle/>
        <a:p>
          <a:r>
            <a:rPr lang="ru-RU" dirty="0" smtClean="0"/>
            <a:t>Группа «Ботаники»</a:t>
          </a:r>
          <a:endParaRPr lang="ru-RU" dirty="0"/>
        </a:p>
      </dgm:t>
    </dgm:pt>
    <dgm:pt modelId="{643C4EA6-5DBC-420B-91F4-5973D5F01845}" type="parTrans" cxnId="{3E24D9CC-E46F-4521-92C1-9B8184263703}">
      <dgm:prSet/>
      <dgm:spPr/>
      <dgm:t>
        <a:bodyPr/>
        <a:lstStyle/>
        <a:p>
          <a:endParaRPr lang="ru-RU"/>
        </a:p>
      </dgm:t>
    </dgm:pt>
    <dgm:pt modelId="{8C11A982-F04F-4D50-B742-1438D88C7919}" type="sibTrans" cxnId="{3E24D9CC-E46F-4521-92C1-9B8184263703}">
      <dgm:prSet/>
      <dgm:spPr/>
      <dgm:t>
        <a:bodyPr/>
        <a:lstStyle/>
        <a:p>
          <a:endParaRPr lang="ru-RU"/>
        </a:p>
      </dgm:t>
    </dgm:pt>
    <dgm:pt modelId="{B806AC48-87AF-4820-AA75-CF8D7D7A309F}">
      <dgm:prSet phldrT="[Текст]"/>
      <dgm:spPr/>
      <dgm:t>
        <a:bodyPr/>
        <a:lstStyle/>
        <a:p>
          <a:r>
            <a:rPr lang="ru-RU" dirty="0" smtClean="0"/>
            <a:t>Группа «Зоологи»</a:t>
          </a:r>
          <a:endParaRPr lang="ru-RU" dirty="0"/>
        </a:p>
      </dgm:t>
    </dgm:pt>
    <dgm:pt modelId="{BC09F181-FCE6-459E-BF55-0ED7A2B55721}" type="parTrans" cxnId="{9DDA1BAE-B33C-4D50-8E66-7B20C600F93B}">
      <dgm:prSet/>
      <dgm:spPr/>
      <dgm:t>
        <a:bodyPr/>
        <a:lstStyle/>
        <a:p>
          <a:endParaRPr lang="ru-RU"/>
        </a:p>
      </dgm:t>
    </dgm:pt>
    <dgm:pt modelId="{9E67E7A8-4EAE-418F-9047-438FA8250CE8}" type="sibTrans" cxnId="{9DDA1BAE-B33C-4D50-8E66-7B20C600F93B}">
      <dgm:prSet/>
      <dgm:spPr/>
      <dgm:t>
        <a:bodyPr/>
        <a:lstStyle/>
        <a:p>
          <a:endParaRPr lang="ru-RU"/>
        </a:p>
      </dgm:t>
    </dgm:pt>
    <dgm:pt modelId="{3B105221-45E8-4E0F-9DF9-20C627E87309}">
      <dgm:prSet phldrT="[Текст]"/>
      <dgm:spPr/>
      <dgm:t>
        <a:bodyPr/>
        <a:lstStyle/>
        <a:p>
          <a:r>
            <a:rPr lang="ru-RU" dirty="0" smtClean="0"/>
            <a:t>Группа «Экологи»</a:t>
          </a:r>
          <a:endParaRPr lang="ru-RU" dirty="0"/>
        </a:p>
      </dgm:t>
    </dgm:pt>
    <dgm:pt modelId="{35689A8E-ADF0-4F57-B99D-F6B9F3903218}" type="parTrans" cxnId="{6CE2AD98-C0BC-4993-9D8A-9DD30C8F6ED9}">
      <dgm:prSet/>
      <dgm:spPr/>
      <dgm:t>
        <a:bodyPr/>
        <a:lstStyle/>
        <a:p>
          <a:endParaRPr lang="ru-RU"/>
        </a:p>
      </dgm:t>
    </dgm:pt>
    <dgm:pt modelId="{6025914C-2B1D-4413-9B9E-82455668DDA8}" type="sibTrans" cxnId="{6CE2AD98-C0BC-4993-9D8A-9DD30C8F6ED9}">
      <dgm:prSet/>
      <dgm:spPr/>
      <dgm:t>
        <a:bodyPr/>
        <a:lstStyle/>
        <a:p>
          <a:endParaRPr lang="ru-RU"/>
        </a:p>
      </dgm:t>
    </dgm:pt>
    <dgm:pt modelId="{F894784D-634C-42D4-AF06-9E1C306E561F}" type="pres">
      <dgm:prSet presAssocID="{A54BC704-F295-4BC2-AC9B-344E5AB6AD4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707FE6-D84C-4AD1-97D0-0732CAE6CED1}" type="pres">
      <dgm:prSet presAssocID="{E385A9C2-D715-4AF2-8830-99B7177684EE}" presName="comp" presStyleCnt="0"/>
      <dgm:spPr/>
    </dgm:pt>
    <dgm:pt modelId="{8B306AB4-8547-4CBA-98AB-2C1A667955F2}" type="pres">
      <dgm:prSet presAssocID="{E385A9C2-D715-4AF2-8830-99B7177684EE}" presName="box" presStyleLbl="node1" presStyleIdx="0" presStyleCnt="3"/>
      <dgm:spPr/>
      <dgm:t>
        <a:bodyPr/>
        <a:lstStyle/>
        <a:p>
          <a:endParaRPr lang="ru-RU"/>
        </a:p>
      </dgm:t>
    </dgm:pt>
    <dgm:pt modelId="{2F25FE37-546B-4921-8AE4-1E3F3882554D}" type="pres">
      <dgm:prSet presAssocID="{E385A9C2-D715-4AF2-8830-99B7177684EE}" presName="img" presStyleLbl="fgImgPlace1" presStyleIdx="0" presStyleCnt="3" custScaleX="70426" custScaleY="987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953F3E-C984-4AF2-A4BB-3671680F00A3}" type="pres">
      <dgm:prSet presAssocID="{E385A9C2-D715-4AF2-8830-99B7177684E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AC787D-13FA-4620-8A02-C327F6EA69A6}" type="pres">
      <dgm:prSet presAssocID="{8C11A982-F04F-4D50-B742-1438D88C7919}" presName="spacer" presStyleCnt="0"/>
      <dgm:spPr/>
    </dgm:pt>
    <dgm:pt modelId="{BE666BF2-905F-4DEB-B644-E8438DFABA89}" type="pres">
      <dgm:prSet presAssocID="{B806AC48-87AF-4820-AA75-CF8D7D7A309F}" presName="comp" presStyleCnt="0"/>
      <dgm:spPr/>
    </dgm:pt>
    <dgm:pt modelId="{1F7EE13E-6821-4FB4-AD0E-77C444FEA88D}" type="pres">
      <dgm:prSet presAssocID="{B806AC48-87AF-4820-AA75-CF8D7D7A309F}" presName="box" presStyleLbl="node1" presStyleIdx="1" presStyleCnt="3"/>
      <dgm:spPr/>
      <dgm:t>
        <a:bodyPr/>
        <a:lstStyle/>
        <a:p>
          <a:endParaRPr lang="ru-RU"/>
        </a:p>
      </dgm:t>
    </dgm:pt>
    <dgm:pt modelId="{7398A5C7-4EC5-432A-8043-53717AA73D94}" type="pres">
      <dgm:prSet presAssocID="{B806AC48-87AF-4820-AA75-CF8D7D7A309F}" presName="img" presStyleLbl="fgImgPlace1" presStyleIdx="1" presStyleCnt="3" custScaleX="70426" custScaleY="9067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181A76-9AA0-4021-AFEF-79B9E2B85B17}" type="pres">
      <dgm:prSet presAssocID="{B806AC48-87AF-4820-AA75-CF8D7D7A309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5A84F-4F70-45DD-B190-78058B2540F2}" type="pres">
      <dgm:prSet presAssocID="{9E67E7A8-4EAE-418F-9047-438FA8250CE8}" presName="spacer" presStyleCnt="0"/>
      <dgm:spPr/>
    </dgm:pt>
    <dgm:pt modelId="{FC77A17B-56C2-48CE-8DE1-A9B6FC03E1F1}" type="pres">
      <dgm:prSet presAssocID="{3B105221-45E8-4E0F-9DF9-20C627E87309}" presName="comp" presStyleCnt="0"/>
      <dgm:spPr/>
    </dgm:pt>
    <dgm:pt modelId="{E7B08FDD-D389-49A7-B619-16DE670D1823}" type="pres">
      <dgm:prSet presAssocID="{3B105221-45E8-4E0F-9DF9-20C627E87309}" presName="box" presStyleLbl="node1" presStyleIdx="2" presStyleCnt="3"/>
      <dgm:spPr/>
      <dgm:t>
        <a:bodyPr/>
        <a:lstStyle/>
        <a:p>
          <a:endParaRPr lang="ru-RU"/>
        </a:p>
      </dgm:t>
    </dgm:pt>
    <dgm:pt modelId="{1AC0FA0B-69B2-4D9C-8071-207F1B93A49F}" type="pres">
      <dgm:prSet presAssocID="{3B105221-45E8-4E0F-9DF9-20C627E87309}" presName="img" presStyleLbl="fgImgPlace1" presStyleIdx="2" presStyleCnt="3" custScaleX="70426" custScaleY="826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61B2A1-CB42-46A5-9583-C5DE383515B3}" type="pres">
      <dgm:prSet presAssocID="{3B105221-45E8-4E0F-9DF9-20C627E8730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756BA2-D715-4B2E-8CE4-4E5E164619E7}" type="presOf" srcId="{A54BC704-F295-4BC2-AC9B-344E5AB6AD49}" destId="{F894784D-634C-42D4-AF06-9E1C306E561F}" srcOrd="0" destOrd="0" presId="urn:microsoft.com/office/officeart/2005/8/layout/vList4"/>
    <dgm:cxn modelId="{6CE2AD98-C0BC-4993-9D8A-9DD30C8F6ED9}" srcId="{A54BC704-F295-4BC2-AC9B-344E5AB6AD49}" destId="{3B105221-45E8-4E0F-9DF9-20C627E87309}" srcOrd="2" destOrd="0" parTransId="{35689A8E-ADF0-4F57-B99D-F6B9F3903218}" sibTransId="{6025914C-2B1D-4413-9B9E-82455668DDA8}"/>
    <dgm:cxn modelId="{3203193F-5293-4388-8ED7-603DDD92354A}" type="presOf" srcId="{3B105221-45E8-4E0F-9DF9-20C627E87309}" destId="{E7B08FDD-D389-49A7-B619-16DE670D1823}" srcOrd="0" destOrd="0" presId="urn:microsoft.com/office/officeart/2005/8/layout/vList4"/>
    <dgm:cxn modelId="{A10F1087-374A-4DC9-BEE1-2E52C6ADBB42}" type="presOf" srcId="{B806AC48-87AF-4820-AA75-CF8D7D7A309F}" destId="{1F7EE13E-6821-4FB4-AD0E-77C444FEA88D}" srcOrd="0" destOrd="0" presId="urn:microsoft.com/office/officeart/2005/8/layout/vList4"/>
    <dgm:cxn modelId="{666FEE02-A8F0-490C-AC9C-EAC65AD64E24}" type="presOf" srcId="{B806AC48-87AF-4820-AA75-CF8D7D7A309F}" destId="{F9181A76-9AA0-4021-AFEF-79B9E2B85B17}" srcOrd="1" destOrd="0" presId="urn:microsoft.com/office/officeart/2005/8/layout/vList4"/>
    <dgm:cxn modelId="{0BC3DD75-BD8A-4228-8B74-E3F539EAF448}" type="presOf" srcId="{E385A9C2-D715-4AF2-8830-99B7177684EE}" destId="{8B306AB4-8547-4CBA-98AB-2C1A667955F2}" srcOrd="0" destOrd="0" presId="urn:microsoft.com/office/officeart/2005/8/layout/vList4"/>
    <dgm:cxn modelId="{0ACDE1F2-92A6-4D7E-92E8-64C2AFDB4E4C}" type="presOf" srcId="{3B105221-45E8-4E0F-9DF9-20C627E87309}" destId="{1461B2A1-CB42-46A5-9583-C5DE383515B3}" srcOrd="1" destOrd="0" presId="urn:microsoft.com/office/officeart/2005/8/layout/vList4"/>
    <dgm:cxn modelId="{9DDA1BAE-B33C-4D50-8E66-7B20C600F93B}" srcId="{A54BC704-F295-4BC2-AC9B-344E5AB6AD49}" destId="{B806AC48-87AF-4820-AA75-CF8D7D7A309F}" srcOrd="1" destOrd="0" parTransId="{BC09F181-FCE6-459E-BF55-0ED7A2B55721}" sibTransId="{9E67E7A8-4EAE-418F-9047-438FA8250CE8}"/>
    <dgm:cxn modelId="{3E24D9CC-E46F-4521-92C1-9B8184263703}" srcId="{A54BC704-F295-4BC2-AC9B-344E5AB6AD49}" destId="{E385A9C2-D715-4AF2-8830-99B7177684EE}" srcOrd="0" destOrd="0" parTransId="{643C4EA6-5DBC-420B-91F4-5973D5F01845}" sibTransId="{8C11A982-F04F-4D50-B742-1438D88C7919}"/>
    <dgm:cxn modelId="{4C5111BB-7F42-4A3D-8D8D-4A1D7751C9DE}" type="presOf" srcId="{E385A9C2-D715-4AF2-8830-99B7177684EE}" destId="{35953F3E-C984-4AF2-A4BB-3671680F00A3}" srcOrd="1" destOrd="0" presId="urn:microsoft.com/office/officeart/2005/8/layout/vList4"/>
    <dgm:cxn modelId="{20E0B46B-B391-48AA-88C9-7D064AA5DFA9}" type="presParOf" srcId="{F894784D-634C-42D4-AF06-9E1C306E561F}" destId="{5D707FE6-D84C-4AD1-97D0-0732CAE6CED1}" srcOrd="0" destOrd="0" presId="urn:microsoft.com/office/officeart/2005/8/layout/vList4"/>
    <dgm:cxn modelId="{F198EA78-4D92-40D5-9F8C-D9D50ED13AA1}" type="presParOf" srcId="{5D707FE6-D84C-4AD1-97D0-0732CAE6CED1}" destId="{8B306AB4-8547-4CBA-98AB-2C1A667955F2}" srcOrd="0" destOrd="0" presId="urn:microsoft.com/office/officeart/2005/8/layout/vList4"/>
    <dgm:cxn modelId="{1A375302-FD98-499D-B72E-0388776C68D4}" type="presParOf" srcId="{5D707FE6-D84C-4AD1-97D0-0732CAE6CED1}" destId="{2F25FE37-546B-4921-8AE4-1E3F3882554D}" srcOrd="1" destOrd="0" presId="urn:microsoft.com/office/officeart/2005/8/layout/vList4"/>
    <dgm:cxn modelId="{E8DA9482-DCB8-4A8E-832E-3FB9965C3548}" type="presParOf" srcId="{5D707FE6-D84C-4AD1-97D0-0732CAE6CED1}" destId="{35953F3E-C984-4AF2-A4BB-3671680F00A3}" srcOrd="2" destOrd="0" presId="urn:microsoft.com/office/officeart/2005/8/layout/vList4"/>
    <dgm:cxn modelId="{C8BACE89-7F86-447F-A2C6-3E6D26BBD4E6}" type="presParOf" srcId="{F894784D-634C-42D4-AF06-9E1C306E561F}" destId="{7BAC787D-13FA-4620-8A02-C327F6EA69A6}" srcOrd="1" destOrd="0" presId="urn:microsoft.com/office/officeart/2005/8/layout/vList4"/>
    <dgm:cxn modelId="{466658D8-50ED-437A-BF63-14D4AB353C32}" type="presParOf" srcId="{F894784D-634C-42D4-AF06-9E1C306E561F}" destId="{BE666BF2-905F-4DEB-B644-E8438DFABA89}" srcOrd="2" destOrd="0" presId="urn:microsoft.com/office/officeart/2005/8/layout/vList4"/>
    <dgm:cxn modelId="{90AD7A4A-9C1F-4BFF-A35C-EA6D5ED15C26}" type="presParOf" srcId="{BE666BF2-905F-4DEB-B644-E8438DFABA89}" destId="{1F7EE13E-6821-4FB4-AD0E-77C444FEA88D}" srcOrd="0" destOrd="0" presId="urn:microsoft.com/office/officeart/2005/8/layout/vList4"/>
    <dgm:cxn modelId="{C73AE0EA-8709-4C67-BC72-E73955B8B593}" type="presParOf" srcId="{BE666BF2-905F-4DEB-B644-E8438DFABA89}" destId="{7398A5C7-4EC5-432A-8043-53717AA73D94}" srcOrd="1" destOrd="0" presId="urn:microsoft.com/office/officeart/2005/8/layout/vList4"/>
    <dgm:cxn modelId="{DA07645F-82EE-4DE7-B2C0-75A8F962C46A}" type="presParOf" srcId="{BE666BF2-905F-4DEB-B644-E8438DFABA89}" destId="{F9181A76-9AA0-4021-AFEF-79B9E2B85B17}" srcOrd="2" destOrd="0" presId="urn:microsoft.com/office/officeart/2005/8/layout/vList4"/>
    <dgm:cxn modelId="{E0092589-1907-4A86-BBF0-77BB57B374CD}" type="presParOf" srcId="{F894784D-634C-42D4-AF06-9E1C306E561F}" destId="{01E5A84F-4F70-45DD-B190-78058B2540F2}" srcOrd="3" destOrd="0" presId="urn:microsoft.com/office/officeart/2005/8/layout/vList4"/>
    <dgm:cxn modelId="{59045CB3-63C0-4611-A88B-DFE27C1DC369}" type="presParOf" srcId="{F894784D-634C-42D4-AF06-9E1C306E561F}" destId="{FC77A17B-56C2-48CE-8DE1-A9B6FC03E1F1}" srcOrd="4" destOrd="0" presId="urn:microsoft.com/office/officeart/2005/8/layout/vList4"/>
    <dgm:cxn modelId="{AEC13585-A908-491F-B365-872A076280A1}" type="presParOf" srcId="{FC77A17B-56C2-48CE-8DE1-A9B6FC03E1F1}" destId="{E7B08FDD-D389-49A7-B619-16DE670D1823}" srcOrd="0" destOrd="0" presId="urn:microsoft.com/office/officeart/2005/8/layout/vList4"/>
    <dgm:cxn modelId="{6F06800C-C659-4E71-A98C-0641DD6782C8}" type="presParOf" srcId="{FC77A17B-56C2-48CE-8DE1-A9B6FC03E1F1}" destId="{1AC0FA0B-69B2-4D9C-8071-207F1B93A49F}" srcOrd="1" destOrd="0" presId="urn:microsoft.com/office/officeart/2005/8/layout/vList4"/>
    <dgm:cxn modelId="{44A92864-5FEE-4D8F-B07E-82DA2CED8457}" type="presParOf" srcId="{FC77A17B-56C2-48CE-8DE1-A9B6FC03E1F1}" destId="{1461B2A1-CB42-46A5-9583-C5DE383515B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306AB4-8547-4CBA-98AB-2C1A667955F2}">
      <dsp:nvSpPr>
        <dsp:cNvPr id="0" name=""/>
        <dsp:cNvSpPr/>
      </dsp:nvSpPr>
      <dsp:spPr>
        <a:xfrm>
          <a:off x="0" y="0"/>
          <a:ext cx="8229600" cy="12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Группа «Ботаники»</a:t>
          </a:r>
          <a:endParaRPr lang="ru-RU" sz="5900" kern="1200" dirty="0"/>
        </a:p>
      </dsp:txBody>
      <dsp:txXfrm>
        <a:off x="1771000" y="0"/>
        <a:ext cx="6458599" cy="1250802"/>
      </dsp:txXfrm>
    </dsp:sp>
    <dsp:sp modelId="{2F25FE37-546B-4921-8AE4-1E3F3882554D}">
      <dsp:nvSpPr>
        <dsp:cNvPr id="0" name=""/>
        <dsp:cNvSpPr/>
      </dsp:nvSpPr>
      <dsp:spPr>
        <a:xfrm>
          <a:off x="368462" y="131444"/>
          <a:ext cx="1159155" cy="9879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EE13E-6821-4FB4-AD0E-77C444FEA88D}">
      <dsp:nvSpPr>
        <dsp:cNvPr id="0" name=""/>
        <dsp:cNvSpPr/>
      </dsp:nvSpPr>
      <dsp:spPr>
        <a:xfrm>
          <a:off x="0" y="1375883"/>
          <a:ext cx="8229600" cy="12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Группа «Зоологи»</a:t>
          </a:r>
          <a:endParaRPr lang="ru-RU" sz="5900" kern="1200" dirty="0"/>
        </a:p>
      </dsp:txBody>
      <dsp:txXfrm>
        <a:off x="1771000" y="1375883"/>
        <a:ext cx="6458599" cy="1250802"/>
      </dsp:txXfrm>
    </dsp:sp>
    <dsp:sp modelId="{7398A5C7-4EC5-432A-8043-53717AA73D94}">
      <dsp:nvSpPr>
        <dsp:cNvPr id="0" name=""/>
        <dsp:cNvSpPr/>
      </dsp:nvSpPr>
      <dsp:spPr>
        <a:xfrm>
          <a:off x="368462" y="1547598"/>
          <a:ext cx="1159155" cy="9073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08FDD-D389-49A7-B619-16DE670D1823}">
      <dsp:nvSpPr>
        <dsp:cNvPr id="0" name=""/>
        <dsp:cNvSpPr/>
      </dsp:nvSpPr>
      <dsp:spPr>
        <a:xfrm>
          <a:off x="0" y="2751766"/>
          <a:ext cx="8229600" cy="1250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smtClean="0"/>
            <a:t>Группа «Экологи»</a:t>
          </a:r>
          <a:endParaRPr lang="ru-RU" sz="5900" kern="1200" dirty="0"/>
        </a:p>
      </dsp:txBody>
      <dsp:txXfrm>
        <a:off x="1771000" y="2751766"/>
        <a:ext cx="6458599" cy="1250802"/>
      </dsp:txXfrm>
    </dsp:sp>
    <dsp:sp modelId="{1AC0FA0B-69B2-4D9C-8071-207F1B93A49F}">
      <dsp:nvSpPr>
        <dsp:cNvPr id="0" name=""/>
        <dsp:cNvSpPr/>
      </dsp:nvSpPr>
      <dsp:spPr>
        <a:xfrm>
          <a:off x="368462" y="2963752"/>
          <a:ext cx="1159155" cy="8268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</p:grpSp>
      <p:sp>
        <p:nvSpPr>
          <p:cNvPr id="2254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54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5B2C-30B6-4A9E-B281-F45DA8302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C31B-8914-4460-93B9-43188DC60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826EE-6DF3-4E4B-9DF6-7047FF5D1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535DF3-F786-427D-915F-01DE4B07F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D6646-1422-4293-BA44-AAD88DD02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10DA-2A2F-4DEB-ACE3-A57521BFD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6D96-9062-4564-821E-9F13EA64A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E35EB-7C25-4F22-8159-340AD23C20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6FAB-ACF2-4049-A3A7-48882E725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A3434-74EC-44AD-BC5B-C51C78296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F08D1-F5D0-4F32-AB35-DAE5B78A8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B8FCB-E0B0-46BF-9DDE-46F81DA63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5D1F8-5144-4027-9F5C-A8EB2DF5F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0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0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1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2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  <p:sp>
          <p:nvSpPr>
            <p:cNvPr id="2152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4800"/>
            </a:p>
          </p:txBody>
        </p:sp>
      </p:grpSp>
      <p:sp>
        <p:nvSpPr>
          <p:cNvPr id="2152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2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2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DFD1B649-788E-4AD3-8343-A8F02DA4A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5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  <p:sldLayoutId id="2147483762" r:id="rId12"/>
    <p:sldLayoutId id="214748376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8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effectLst/>
                <a:latin typeface="Arial" charset="0"/>
              </a:rPr>
              <a:t>  </a:t>
            </a:r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211638" y="5300663"/>
            <a:ext cx="4330700" cy="79533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Arial" charset="0"/>
              </a:rPr>
              <a:t>Учитель начальных классов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Arial" charset="0"/>
              </a:rPr>
              <a:t>Обухова Любовь Ивановна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effectLst/>
                <a:latin typeface="Arial" charset="0"/>
              </a:rPr>
              <a:t>МБОУ «Смоленская СОШ№2»</a:t>
            </a:r>
          </a:p>
        </p:txBody>
      </p:sp>
      <p:graphicFrame>
        <p:nvGraphicFramePr>
          <p:cNvPr id="63492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395288" y="333375"/>
          <a:ext cx="8497887" cy="4391025"/>
        </p:xfrm>
        <a:graphic>
          <a:graphicData uri="http://schemas.openxmlformats.org/presentationml/2006/ole">
            <p:oleObj spid="_x0000_s63492" name="Слайд" r:id="rId3" imgW="4570560" imgH="3428280" progId="PowerPoint.Slide.8">
              <p:embed/>
            </p:oleObj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Карточка </a:t>
            </a:r>
            <a:br>
              <a:rPr lang="ru-RU" dirty="0" smtClean="0"/>
            </a:br>
            <a:r>
              <a:rPr lang="ru-RU" dirty="0" smtClean="0"/>
              <a:t>– «</a:t>
            </a:r>
            <a:r>
              <a:rPr lang="ru-RU" dirty="0" err="1" smtClean="0"/>
              <a:t>помогайка</a:t>
            </a:r>
            <a:r>
              <a:rPr lang="ru-RU" dirty="0" smtClean="0"/>
              <a:t>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813" y="285750"/>
            <a:ext cx="1158875" cy="928688"/>
          </a:xfrm>
          <a:prstGeom prst="roundRect">
            <a:avLst>
              <a:gd name="adj" fmla="val 10000"/>
            </a:avLst>
          </a:prstGeom>
          <a:blipFill rotWithShape="0">
            <a:blip r:embed="rId2" cstate="email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Содержимое 7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700213"/>
            <a:ext cx="80216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Карточка </a:t>
            </a:r>
            <a:br>
              <a:rPr lang="ru-RU" dirty="0" smtClean="0"/>
            </a:br>
            <a:r>
              <a:rPr lang="ru-RU" dirty="0" smtClean="0"/>
              <a:t>– «</a:t>
            </a:r>
            <a:r>
              <a:rPr lang="ru-RU" dirty="0" err="1" smtClean="0"/>
              <a:t>помогайка</a:t>
            </a:r>
            <a:r>
              <a:rPr lang="ru-RU" dirty="0" smtClean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7338"/>
            <a:ext cx="4716463" cy="4972050"/>
          </a:xfrm>
        </p:spPr>
        <p:txBody>
          <a:bodyPr/>
          <a:lstStyle/>
          <a:p>
            <a:pPr marL="514350" indent="-514350" eaLnBrk="1" hangingPunct="1">
              <a:buFont typeface="Garamond" pitchFamily="18" charset="0"/>
              <a:buAutoNum type="arabicPeriod"/>
            </a:pPr>
            <a:r>
              <a:rPr lang="ru-RU" sz="3200" b="1" smtClean="0"/>
              <a:t>Какие растения растут?</a:t>
            </a:r>
          </a:p>
          <a:p>
            <a:pPr marL="514350" indent="-514350" eaLnBrk="1" hangingPunct="1">
              <a:buFont typeface="Garamond" pitchFamily="18" charset="0"/>
              <a:buAutoNum type="arabicPeriod"/>
            </a:pPr>
            <a:r>
              <a:rPr lang="ru-RU" sz="3200" b="1" smtClean="0"/>
              <a:t>Как растения приспособились </a:t>
            </a:r>
            <a:endParaRPr lang="ru-RU" sz="3200" b="1" smtClean="0">
              <a:latin typeface="Arial" charset="0"/>
            </a:endParaRPr>
          </a:p>
          <a:p>
            <a:pPr marL="514350" indent="-514350" eaLnBrk="1" hangingPunct="1">
              <a:buFont typeface="Garamond" pitchFamily="18" charset="0"/>
              <a:buNone/>
            </a:pPr>
            <a:r>
              <a:rPr lang="ru-RU" sz="3200" b="1" smtClean="0">
                <a:latin typeface="Arial" charset="0"/>
              </a:rPr>
              <a:t>     </a:t>
            </a:r>
            <a:r>
              <a:rPr lang="ru-RU" sz="3200" b="1" smtClean="0"/>
              <a:t>к жизни?</a:t>
            </a:r>
          </a:p>
          <a:p>
            <a:pPr marL="514350" indent="-514350" eaLnBrk="1" hangingPunct="1"/>
            <a:r>
              <a:rPr lang="ru-RU" smtClean="0"/>
              <a:t>корни</a:t>
            </a:r>
          </a:p>
          <a:p>
            <a:pPr marL="514350" indent="-514350" eaLnBrk="1" hangingPunct="1"/>
            <a:r>
              <a:rPr lang="ru-RU" smtClean="0"/>
              <a:t>стебли</a:t>
            </a:r>
          </a:p>
          <a:p>
            <a:pPr marL="514350" indent="-514350" eaLnBrk="1" hangingPunct="1"/>
            <a:r>
              <a:rPr lang="ru-RU" smtClean="0"/>
              <a:t>листья</a:t>
            </a:r>
          </a:p>
          <a:p>
            <a:pPr marL="514350" indent="-514350" algn="ctr" eaLnBrk="1" hangingPunct="1">
              <a:buFontTx/>
              <a:buNone/>
            </a:pPr>
            <a:r>
              <a:rPr lang="ru-RU" sz="2000" b="1" i="1" smtClean="0"/>
              <a:t>( на примере: лишайника, </a:t>
            </a:r>
          </a:p>
          <a:p>
            <a:pPr marL="514350" indent="-514350" algn="ctr" eaLnBrk="1" hangingPunct="1">
              <a:buFontTx/>
              <a:buNone/>
            </a:pPr>
            <a:r>
              <a:rPr lang="ru-RU" sz="2000" b="1" i="1" smtClean="0"/>
              <a:t>травянистого растения, дерева)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188913"/>
            <a:ext cx="1158875" cy="1109662"/>
          </a:xfrm>
          <a:prstGeom prst="roundRect">
            <a:avLst>
              <a:gd name="adj" fmla="val 10000"/>
            </a:avLst>
          </a:prstGeom>
          <a:blipFill rotWithShape="0">
            <a:blip r:embed="rId2" cstate="email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47" name="Picture 7" descr="ИВ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7050" y="4941888"/>
            <a:ext cx="2016125" cy="150653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8" name="Picture 8" descr="БЕРЕЗ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4149725"/>
            <a:ext cx="2376487" cy="184308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49" name="Picture 9" descr="ягель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2492375"/>
            <a:ext cx="2124075" cy="206216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0250" name="Picture 10" descr="МОРОШК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638" y="1700213"/>
            <a:ext cx="2232025" cy="2176462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Карточка </a:t>
            </a:r>
            <a:br>
              <a:rPr lang="ru-RU" dirty="0" smtClean="0"/>
            </a:br>
            <a:r>
              <a:rPr lang="ru-RU" dirty="0" smtClean="0"/>
              <a:t>– «</a:t>
            </a:r>
            <a:r>
              <a:rPr lang="ru-RU" dirty="0" err="1" smtClean="0"/>
              <a:t>помогайка</a:t>
            </a:r>
            <a:r>
              <a:rPr lang="ru-RU" dirty="0" smtClean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Какие животные и птицы обитают?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sz="2400" b="1" dirty="0" smtClean="0"/>
              <a:t>Как они приспособились к жизни? (питание, оперение, мех, окраска)</a:t>
            </a:r>
          </a:p>
          <a:p>
            <a:pPr marL="514350" indent="-514350" eaLnBrk="1" hangingPunct="1">
              <a:defRPr/>
            </a:pPr>
            <a:r>
              <a:rPr lang="ru-RU" sz="2400" b="1" dirty="0" smtClean="0"/>
              <a:t>птицы (не хищные)</a:t>
            </a:r>
          </a:p>
          <a:p>
            <a:pPr marL="514350" indent="-514350" eaLnBrk="1" hangingPunct="1">
              <a:defRPr/>
            </a:pPr>
            <a:r>
              <a:rPr lang="ru-RU" sz="2400" b="1" dirty="0" smtClean="0"/>
              <a:t>травоядные животные</a:t>
            </a:r>
          </a:p>
          <a:p>
            <a:pPr marL="514350" indent="-514350" eaLnBrk="1" hangingPunct="1">
              <a:defRPr/>
            </a:pPr>
            <a:r>
              <a:rPr lang="ru-RU" sz="2400" b="1" dirty="0" smtClean="0"/>
              <a:t>хищные птицы</a:t>
            </a:r>
          </a:p>
          <a:p>
            <a:pPr marL="514350" indent="-514350" eaLnBrk="1" hangingPunct="1">
              <a:defRPr/>
            </a:pPr>
            <a:r>
              <a:rPr lang="ru-RU" sz="2400" b="1" dirty="0" smtClean="0"/>
              <a:t>хищные животные</a:t>
            </a:r>
          </a:p>
        </p:txBody>
      </p:sp>
      <p:pic>
        <p:nvPicPr>
          <p:cNvPr id="8" name="Содержимое 7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7286644" y="2428868"/>
            <a:ext cx="1547828" cy="2058611"/>
          </a:xfrm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785813" y="285750"/>
            <a:ext cx="1158875" cy="1019175"/>
          </a:xfrm>
          <a:prstGeom prst="roundRect">
            <a:avLst>
              <a:gd name="adj" fmla="val 10000"/>
            </a:avLst>
          </a:prstGeom>
          <a:blipFill rotWithShape="0">
            <a:blip r:embed="rId3" cstate="email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Рисунок 9" descr="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4786313"/>
            <a:ext cx="4357687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04905605412405205705005605305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9058" y="1571612"/>
            <a:ext cx="150622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uch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00826" y="214290"/>
            <a:ext cx="143276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429256" y="2928934"/>
            <a:ext cx="1605193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Карточка </a:t>
            </a:r>
            <a:br>
              <a:rPr lang="ru-RU" dirty="0" smtClean="0"/>
            </a:br>
            <a:r>
              <a:rPr lang="ru-RU" dirty="0" smtClean="0"/>
              <a:t>– «</a:t>
            </a:r>
            <a:r>
              <a:rPr lang="ru-RU" dirty="0" err="1" smtClean="0"/>
              <a:t>помогайка</a:t>
            </a:r>
            <a:r>
              <a:rPr lang="ru-RU" dirty="0" smtClean="0"/>
              <a:t>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628775"/>
            <a:ext cx="4038600" cy="4495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Основные занятия населения тундры.</a:t>
            </a:r>
          </a:p>
          <a:p>
            <a:pPr eaLnBrk="1" hangingPunct="1">
              <a:defRPr/>
            </a:pPr>
            <a:r>
              <a:rPr lang="ru-RU" dirty="0" smtClean="0"/>
              <a:t>оленеводство</a:t>
            </a:r>
          </a:p>
          <a:p>
            <a:pPr eaLnBrk="1" hangingPunct="1">
              <a:defRPr/>
            </a:pPr>
            <a:r>
              <a:rPr lang="ru-RU" dirty="0" smtClean="0"/>
              <a:t>полезные ископаемые</a:t>
            </a:r>
          </a:p>
          <a:p>
            <a:pPr marL="514350" indent="-514350" eaLnBrk="1" hangingPunct="1">
              <a:buFontTx/>
              <a:buAutoNum type="arabicPeriod" startAt="2"/>
              <a:defRPr/>
            </a:pPr>
            <a:r>
              <a:rPr lang="ru-RU" dirty="0" smtClean="0"/>
              <a:t>Экологические проблемы тундры.</a:t>
            </a:r>
          </a:p>
          <a:p>
            <a:pPr marL="514350" indent="-514350" eaLnBrk="1" hangingPunct="1">
              <a:defRPr/>
            </a:pPr>
            <a:r>
              <a:rPr lang="ru-RU" dirty="0" smtClean="0"/>
              <a:t>загрязнение</a:t>
            </a:r>
          </a:p>
          <a:p>
            <a:pPr marL="514350" indent="-514350" eaLnBrk="1" hangingPunct="1">
              <a:defRPr/>
            </a:pPr>
            <a:r>
              <a:rPr lang="ru-RU" dirty="0" smtClean="0"/>
              <a:t>браконьерство</a:t>
            </a:r>
          </a:p>
          <a:p>
            <a:pPr marL="514350" indent="-514350" eaLnBrk="1" hangingPunct="1">
              <a:defRPr/>
            </a:pPr>
            <a:r>
              <a:rPr lang="ru-RU" dirty="0" smtClean="0"/>
              <a:t>гибель растений</a:t>
            </a:r>
          </a:p>
          <a:p>
            <a:pPr marL="514350" indent="-514350" eaLnBrk="1" hangingPunct="1">
              <a:buFontTx/>
              <a:buAutoNum type="arabicPeriod" startAt="2"/>
              <a:defRPr/>
            </a:pPr>
            <a:endParaRPr lang="ru-RU" dirty="0" smtClean="0"/>
          </a:p>
        </p:txBody>
      </p:sp>
      <p:pic>
        <p:nvPicPr>
          <p:cNvPr id="8" name="Содержимое 7" descr="DSC02285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84888" y="260350"/>
            <a:ext cx="2520950" cy="1890713"/>
          </a:xfrm>
        </p:spPr>
      </p:pic>
      <p:sp>
        <p:nvSpPr>
          <p:cNvPr id="7" name="Скругленный прямоугольник 6"/>
          <p:cNvSpPr/>
          <p:nvPr/>
        </p:nvSpPr>
        <p:spPr>
          <a:xfrm>
            <a:off x="250825" y="260350"/>
            <a:ext cx="1158875" cy="928688"/>
          </a:xfrm>
          <a:prstGeom prst="roundRect">
            <a:avLst>
              <a:gd name="adj" fmla="val 10000"/>
            </a:avLst>
          </a:prstGeom>
          <a:blipFill rotWithShape="0">
            <a:blip r:embed="rId3" cstate="email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295" name="Picture 7" descr="НЕ ОТРАВЛЯЙ ПРИРОДУ"/>
          <p:cNvPicPr>
            <a:picLocks noChangeAspect="1" noChangeArrowheads="1"/>
          </p:cNvPicPr>
          <p:nvPr/>
        </p:nvPicPr>
        <p:blipFill>
          <a:blip r:embed="rId4" cstate="email"/>
          <a:srcRect l="8090" t="6831" r="57718" b="45435"/>
          <a:stretch>
            <a:fillRect/>
          </a:stretch>
        </p:blipFill>
        <p:spPr bwMode="auto">
          <a:xfrm>
            <a:off x="4356100" y="2276475"/>
            <a:ext cx="2087563" cy="208756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6" name="Picture 8" descr="IM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2420938"/>
            <a:ext cx="2160588" cy="196373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7" name="Picture 9" descr="IMG_000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3" y="4652963"/>
            <a:ext cx="1943100" cy="1868487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298" name="Picture 10" descr="IMG_000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77050" y="4652963"/>
            <a:ext cx="1943100" cy="18796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78175" cy="1143000"/>
          </a:xfrm>
          <a:noFill/>
          <a:ln/>
        </p:spPr>
        <p:txBody>
          <a:bodyPr/>
          <a:lstStyle/>
          <a:p>
            <a:r>
              <a:rPr lang="ru-RU" sz="4000" smtClean="0">
                <a:effectLst/>
              </a:rPr>
              <a:t>Редкие звери.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38375"/>
            <a:ext cx="3538537" cy="952500"/>
          </a:xfrm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ru-RU" i="1" smtClean="0">
                <a:effectLst/>
              </a:rPr>
              <a:t>Овцебык.</a:t>
            </a:r>
          </a:p>
        </p:txBody>
      </p:sp>
      <p:pic>
        <p:nvPicPr>
          <p:cNvPr id="48132" name="Picture 4" descr="ОВЦЕБЫ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429000"/>
            <a:ext cx="4248150" cy="30956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8133" name="Picture 5" descr="ОЛЕН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404813"/>
            <a:ext cx="4751388" cy="3457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219700" y="4581525"/>
            <a:ext cx="3529013" cy="1066800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>
                <a:latin typeface="Tahoma" pitchFamily="34" charset="0"/>
              </a:rPr>
              <a:t>Дикий северный олень.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  <p:bldP spid="481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  <a:noFill/>
          <a:ln/>
        </p:spPr>
        <p:txBody>
          <a:bodyPr/>
          <a:lstStyle/>
          <a:p>
            <a:r>
              <a:rPr lang="ru-RU" smtClean="0">
                <a:effectLst/>
              </a:rPr>
              <a:t>Редкие птицы.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28775"/>
            <a:ext cx="2592388" cy="8636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i="1" smtClean="0">
                <a:effectLst/>
              </a:rPr>
              <a:t>Краснозобая казарка.</a:t>
            </a:r>
          </a:p>
        </p:txBody>
      </p:sp>
      <p:pic>
        <p:nvPicPr>
          <p:cNvPr id="49156" name="Picture 4" descr="СОКО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363" y="333375"/>
            <a:ext cx="3914775" cy="3960813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7" name="Picture 5" descr="КАЗАРК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2708275"/>
            <a:ext cx="3959225" cy="391953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859338" y="4797425"/>
            <a:ext cx="4284662" cy="579438"/>
          </a:xfrm>
          <a:prstGeom prst="rect">
            <a:avLst/>
          </a:prstGeom>
          <a:noFill/>
          <a:ln w="76200">
            <a:noFill/>
            <a:miter lim="800000"/>
            <a:headEnd/>
            <a:tailEnd type="none" w="lg" len="med"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>
                <a:latin typeface="Tahoma" pitchFamily="34" charset="0"/>
              </a:rPr>
              <a:t>Сокол-сапсан.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  <p:bldP spid="491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noFill/>
          <a:ln/>
        </p:spPr>
        <p:txBody>
          <a:bodyPr/>
          <a:lstStyle/>
          <a:p>
            <a:r>
              <a:rPr lang="ru-RU" smtClean="0">
                <a:effectLst/>
                <a:latin typeface="Arial" charset="0"/>
              </a:rPr>
              <a:t>Вставьте слова в текст: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495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>
                <a:effectLst/>
                <a:latin typeface="Arial" charset="0"/>
              </a:rPr>
              <a:t>Природные условия в тундре менее суровые, чем в ….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  <a:latin typeface="Arial" charset="0"/>
              </a:rPr>
              <a:t>В тундре много мхов и ….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  <a:latin typeface="Arial" charset="0"/>
              </a:rPr>
              <a:t>Растения тундры ….. роста и стелются по ….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  <a:latin typeface="Arial" charset="0"/>
              </a:rPr>
              <a:t>В тундре летом много комаров и мошек, поэтому сюда прилетают …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  <a:latin typeface="Arial" charset="0"/>
              </a:rPr>
              <a:t>А вот постоянно живут в тундре белая… и полярная …..</a:t>
            </a:r>
          </a:p>
          <a:p>
            <a:pPr>
              <a:lnSpc>
                <a:spcPct val="90000"/>
              </a:lnSpc>
            </a:pPr>
            <a:r>
              <a:rPr lang="ru-RU" sz="2800" smtClean="0">
                <a:effectLst/>
                <a:latin typeface="Arial" charset="0"/>
              </a:rPr>
              <a:t>Самым главным животным в тундре является северный ….</a:t>
            </a:r>
          </a:p>
          <a:p>
            <a:pPr>
              <a:lnSpc>
                <a:spcPct val="90000"/>
              </a:lnSpc>
            </a:pPr>
            <a:endParaRPr lang="ru-RU" sz="2800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2400" b="0" smtClean="0">
                <a:solidFill>
                  <a:schemeClr val="accent2"/>
                </a:solidFill>
                <a:effectLst/>
              </a:rPr>
              <a:t>Закончи составление цепей питания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1116013" y="2060575"/>
            <a:ext cx="2016125" cy="2016125"/>
          </a:xfrm>
          <a:prstGeom prst="ellipse">
            <a:avLst/>
          </a:prstGeom>
          <a:solidFill>
            <a:schemeClr val="hlink">
              <a:alpha val="45000"/>
            </a:schemeClr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ahoma" pitchFamily="34" charset="0"/>
              </a:rPr>
              <a:t>ягель</a:t>
            </a:r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3708400" y="1989138"/>
            <a:ext cx="2016125" cy="2016125"/>
          </a:xfrm>
          <a:prstGeom prst="ellipse">
            <a:avLst/>
          </a:prstGeom>
          <a:solidFill>
            <a:schemeClr val="hlink">
              <a:alpha val="45000"/>
            </a:schemeClr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6372225" y="1989138"/>
            <a:ext cx="2016125" cy="2016125"/>
          </a:xfrm>
          <a:prstGeom prst="ellipse">
            <a:avLst/>
          </a:prstGeom>
          <a:solidFill>
            <a:schemeClr val="hlink">
              <a:alpha val="45000"/>
            </a:schemeClr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ahoma" pitchFamily="34" charset="0"/>
              </a:rPr>
              <a:t>волк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5724525" y="2924175"/>
            <a:ext cx="6477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042988" y="4292600"/>
            <a:ext cx="2016125" cy="2016125"/>
          </a:xfrm>
          <a:prstGeom prst="ellipse">
            <a:avLst/>
          </a:prstGeom>
          <a:solidFill>
            <a:schemeClr val="hlink">
              <a:alpha val="45000"/>
            </a:schemeClr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3708400" y="4221163"/>
            <a:ext cx="2016125" cy="2016125"/>
          </a:xfrm>
          <a:prstGeom prst="ellipse">
            <a:avLst/>
          </a:prstGeom>
          <a:solidFill>
            <a:schemeClr val="hlink">
              <a:alpha val="45000"/>
            </a:schemeClr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Tahoma" pitchFamily="34" charset="0"/>
              </a:rPr>
              <a:t>лемминг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6443663" y="4149725"/>
            <a:ext cx="2016125" cy="2016125"/>
          </a:xfrm>
          <a:prstGeom prst="ellipse">
            <a:avLst/>
          </a:prstGeom>
          <a:solidFill>
            <a:schemeClr val="hlink">
              <a:alpha val="45000"/>
            </a:schemeClr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059113" y="5300663"/>
            <a:ext cx="5762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5724525" y="5229225"/>
            <a:ext cx="6477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132138" y="2997200"/>
            <a:ext cx="576262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3708400" y="1989138"/>
            <a:ext cx="2016125" cy="2016125"/>
          </a:xfrm>
          <a:prstGeom prst="ellipse">
            <a:avLst/>
          </a:prstGeom>
          <a:solidFill>
            <a:schemeClr val="hlink">
              <a:alpha val="45000"/>
            </a:schemeClr>
          </a:solidFill>
          <a:ln w="76200" cap="rnd">
            <a:solidFill>
              <a:schemeClr val="folHlink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animBg="1"/>
      <p:bldP spid="55300" grpId="0" animBg="1"/>
      <p:bldP spid="55301" grpId="0" animBg="1"/>
      <p:bldP spid="55302" grpId="0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Домашнее задание.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effectLst/>
              </a:rPr>
              <a:t>Учебник: страницы </a:t>
            </a:r>
            <a:r>
              <a:rPr lang="ru-RU" smtClean="0">
                <a:effectLst/>
                <a:latin typeface="Arial" charset="0"/>
              </a:rPr>
              <a:t>74-79</a:t>
            </a:r>
            <a:r>
              <a:rPr lang="ru-RU" smtClean="0">
                <a:effectLst/>
              </a:rPr>
              <a:t> (</a:t>
            </a:r>
            <a:r>
              <a:rPr lang="ru-RU" smtClean="0">
                <a:effectLst/>
                <a:latin typeface="Arial" charset="0"/>
              </a:rPr>
              <a:t>вопросы</a:t>
            </a:r>
            <a:r>
              <a:rPr lang="ru-RU" smtClean="0">
                <a:effectLst/>
              </a:rPr>
              <a:t>)</a:t>
            </a:r>
          </a:p>
          <a:p>
            <a:pPr>
              <a:buFontTx/>
              <a:buNone/>
            </a:pPr>
            <a:r>
              <a:rPr lang="ru-RU" b="1" i="1" smtClean="0">
                <a:effectLst/>
              </a:rPr>
              <a:t>Творческое задание:</a:t>
            </a:r>
          </a:p>
          <a:p>
            <a:pPr>
              <a:buFontTx/>
              <a:buNone/>
            </a:pPr>
            <a:r>
              <a:rPr lang="ru-RU" b="1" i="1" smtClean="0">
                <a:effectLst/>
              </a:rPr>
              <a:t> Нарисуй, как ты представляешь </a:t>
            </a:r>
            <a:endParaRPr lang="ru-RU" b="1" i="1" smtClean="0">
              <a:effectLst/>
              <a:latin typeface="Arial" charset="0"/>
            </a:endParaRPr>
          </a:p>
          <a:p>
            <a:pPr>
              <a:buFontTx/>
              <a:buNone/>
            </a:pPr>
            <a:r>
              <a:rPr lang="ru-RU" b="1" i="1" smtClean="0">
                <a:effectLst/>
                <a:latin typeface="Arial" charset="0"/>
              </a:rPr>
              <a:t> </a:t>
            </a:r>
            <a:r>
              <a:rPr lang="ru-RU" b="1" i="1" smtClean="0">
                <a:effectLst/>
              </a:rPr>
              <a:t>себе</a:t>
            </a:r>
            <a:r>
              <a:rPr lang="ru-RU" b="1" i="1" smtClean="0">
                <a:effectLst/>
                <a:latin typeface="Arial" charset="0"/>
              </a:rPr>
              <a:t> </a:t>
            </a:r>
            <a:r>
              <a:rPr lang="ru-RU" b="1" i="1" smtClean="0">
                <a:effectLst/>
              </a:rPr>
              <a:t>тундру.</a:t>
            </a:r>
          </a:p>
        </p:txBody>
      </p:sp>
      <p:pic>
        <p:nvPicPr>
          <p:cNvPr id="19460" name="Рисунок 3" descr="C41-0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75" y="4143375"/>
            <a:ext cx="193833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4543425"/>
          </a:xfrm>
        </p:spPr>
        <p:txBody>
          <a:bodyPr/>
          <a:lstStyle/>
          <a:p>
            <a:pPr algn="ctr">
              <a:buFontTx/>
              <a:buNone/>
            </a:pPr>
            <a:endParaRPr lang="ru-RU" sz="4000" b="1" i="1" smtClean="0">
              <a:effectLst/>
              <a:latin typeface="Arial" charset="0"/>
            </a:endParaRPr>
          </a:p>
          <a:p>
            <a:pPr algn="ctr">
              <a:buFontTx/>
              <a:buNone/>
            </a:pPr>
            <a:endParaRPr lang="ru-RU" sz="4000" b="1" i="1" smtClean="0">
              <a:effectLst/>
              <a:latin typeface="Arial" charset="0"/>
            </a:endParaRPr>
          </a:p>
          <a:p>
            <a:pPr algn="ctr">
              <a:buFontTx/>
              <a:buNone/>
            </a:pPr>
            <a:endParaRPr lang="ru-RU" sz="4000" b="1" i="1" smtClean="0">
              <a:effectLst/>
              <a:latin typeface="Arial" charset="0"/>
            </a:endParaRPr>
          </a:p>
          <a:p>
            <a:pPr algn="ctr">
              <a:buFontTx/>
              <a:buNone/>
            </a:pPr>
            <a:r>
              <a:rPr lang="ru-RU" sz="4800" b="1" i="1" smtClean="0">
                <a:solidFill>
                  <a:srgbClr val="FF66FF"/>
                </a:solidFill>
                <a:effectLst/>
              </a:rPr>
              <a:t>До новых путешествий!!!</a:t>
            </a:r>
          </a:p>
          <a:p>
            <a:pPr algn="ctr">
              <a:buFontTx/>
              <a:buNone/>
            </a:pPr>
            <a:r>
              <a:rPr lang="ru-RU" sz="4800" b="1" i="1" smtClean="0">
                <a:effectLst/>
              </a:rPr>
              <a:t> </a:t>
            </a:r>
            <a:endParaRPr lang="ru-RU" sz="4800" b="1" i="1" smtClean="0">
              <a:effectLst/>
              <a:latin typeface="Arial" charset="0"/>
            </a:endParaRPr>
          </a:p>
          <a:p>
            <a:pPr algn="ctr">
              <a:buFontTx/>
              <a:buNone/>
            </a:pPr>
            <a:r>
              <a:rPr lang="ru-RU" sz="4800" b="1" i="1" smtClean="0">
                <a:effectLst/>
              </a:rPr>
              <a:t>Спасибо за работу.</a:t>
            </a:r>
          </a:p>
          <a:p>
            <a:pPr algn="ctr">
              <a:buFontTx/>
              <a:buNone/>
            </a:pPr>
            <a:endParaRPr lang="ru-RU" sz="4800" b="1" smtClean="0">
              <a:solidFill>
                <a:srgbClr val="FF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Тема урока «…….» ???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67250"/>
          </a:xfrm>
        </p:spPr>
        <p:txBody>
          <a:bodyPr/>
          <a:lstStyle/>
          <a:p>
            <a:pPr algn="r">
              <a:buFontTx/>
              <a:buNone/>
              <a:defRPr/>
            </a:pPr>
            <a:r>
              <a:rPr lang="ru-RU" b="1" i="1" dirty="0" smtClean="0"/>
              <a:t>В путешествиях можно многое узнать</a:t>
            </a:r>
          </a:p>
          <a:p>
            <a:pPr algn="r">
              <a:buFontTx/>
              <a:buNone/>
              <a:defRPr/>
            </a:pPr>
            <a:r>
              <a:rPr lang="ru-RU" b="1" i="1" dirty="0" smtClean="0"/>
              <a:t>И друзьям об этом потом рассказать.</a:t>
            </a:r>
          </a:p>
          <a:p>
            <a:pPr algn="r">
              <a:buFontTx/>
              <a:buNone/>
              <a:defRPr/>
            </a:pPr>
            <a:r>
              <a:rPr lang="ru-RU" b="1" i="1" dirty="0" smtClean="0"/>
              <a:t>Новая природная зона приглашает нас –</a:t>
            </a:r>
            <a:endParaRPr lang="ru-RU" b="1" dirty="0" smtClean="0"/>
          </a:p>
          <a:p>
            <a:pPr algn="r">
              <a:buFontTx/>
              <a:buNone/>
              <a:defRPr/>
            </a:pPr>
            <a:r>
              <a:rPr lang="ru-RU" b="1" i="1" dirty="0" smtClean="0"/>
              <a:t>И опять в экспедицию отправляется класс. </a:t>
            </a:r>
            <a:endParaRPr lang="ru-RU" b="1" dirty="0" smtClean="0"/>
          </a:p>
          <a:p>
            <a:pPr algn="r">
              <a:buFontTx/>
              <a:buNone/>
              <a:defRPr/>
            </a:pPr>
            <a:r>
              <a:rPr lang="ru-RU" b="1" i="1" dirty="0" smtClean="0"/>
              <a:t>А чтобы тему урока узнать, </a:t>
            </a:r>
            <a:endParaRPr lang="ru-RU" b="1" dirty="0" smtClean="0"/>
          </a:p>
          <a:p>
            <a:pPr algn="r">
              <a:buFontTx/>
              <a:buNone/>
              <a:defRPr/>
            </a:pPr>
            <a:r>
              <a:rPr lang="ru-RU" b="1" i="1" dirty="0" smtClean="0"/>
              <a:t>Кроссворд нам надо разгадать:</a:t>
            </a:r>
            <a:endParaRPr lang="ru-RU" b="1" dirty="0" smtClean="0"/>
          </a:p>
          <a:p>
            <a:pPr>
              <a:buFontTx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625" y="500063"/>
            <a:ext cx="4400550" cy="5857875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/>
              <a:t>Вопросы: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/>
              <a:t>Короткое название ледяной зоны.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400" b="1" dirty="0" smtClean="0"/>
              <a:t>Птица с необычным красным клювом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400" b="1" dirty="0" smtClean="0"/>
              <a:t>Название острова, на котором расположен заповедник.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400" b="1" dirty="0" smtClean="0"/>
              <a:t> Арктика – царство снега и …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400" b="1" dirty="0" smtClean="0"/>
              <a:t>Растения, живущие в толще воды.</a:t>
            </a:r>
          </a:p>
          <a:p>
            <a:pPr marL="457200" indent="-457200">
              <a:buFontTx/>
              <a:buAutoNum type="arabicPeriod" startAt="2"/>
              <a:defRPr/>
            </a:pPr>
            <a:r>
              <a:rPr lang="ru-RU" sz="2400" b="1" dirty="0" smtClean="0"/>
              <a:t>Вид рыбы, обитающей в северных морях.</a:t>
            </a:r>
            <a:endParaRPr lang="ru-RU" sz="2400" b="1" dirty="0"/>
          </a:p>
        </p:txBody>
      </p:sp>
      <p:pic>
        <p:nvPicPr>
          <p:cNvPr id="5123" name="Содержимое 3" descr="кроссворд.bmp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72063" y="1000125"/>
            <a:ext cx="3898900" cy="5357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651500" y="3355975"/>
            <a:ext cx="5048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endParaRPr lang="ru-RU" sz="2400"/>
          </a:p>
        </p:txBody>
      </p:sp>
      <p:graphicFrame>
        <p:nvGraphicFramePr>
          <p:cNvPr id="32976" name="Group 208"/>
          <p:cNvGraphicFramePr>
            <a:graphicFrameLocks noGrp="1"/>
          </p:cNvGraphicFramePr>
          <p:nvPr>
            <p:ph/>
          </p:nvPr>
        </p:nvGraphicFramePr>
        <p:xfrm>
          <a:off x="1619250" y="274638"/>
          <a:ext cx="5832475" cy="5821365"/>
        </p:xfrm>
        <a:graphic>
          <a:graphicData uri="http://schemas.openxmlformats.org/drawingml/2006/table">
            <a:tbl>
              <a:tblPr/>
              <a:tblGrid>
                <a:gridCol w="971550"/>
                <a:gridCol w="973138"/>
                <a:gridCol w="971550"/>
                <a:gridCol w="971550"/>
                <a:gridCol w="973137"/>
                <a:gridCol w="971550"/>
              </a:tblGrid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900113" y="765175"/>
            <a:ext cx="7929562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dirty="0" smtClean="0"/>
              <a:t>Тема урока: «Тундра»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4" name="Рисунок 3" descr="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51050" y="2276475"/>
            <a:ext cx="5405438" cy="405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effectLst/>
                <a:latin typeface="Arial" charset="0"/>
              </a:rPr>
              <a:t>Проверь себя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628775"/>
            <a:ext cx="8229600" cy="4495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ru-RU" sz="7200" smtClean="0">
                <a:effectLst/>
                <a:latin typeface="Arial" charset="0"/>
              </a:rPr>
              <a:t>- + + - + +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Задачи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Познакомиться с географическим положением тундры, с климатическими условиями, растительным и животным миром и деятельностью человека.</a:t>
            </a:r>
          </a:p>
          <a:p>
            <a:pPr>
              <a:defRPr/>
            </a:pPr>
            <a:r>
              <a:rPr lang="ru-RU" dirty="0" smtClean="0"/>
              <a:t>Научиться работать с картой.</a:t>
            </a:r>
          </a:p>
          <a:p>
            <a:pPr>
              <a:defRPr/>
            </a:pPr>
            <a:r>
              <a:rPr lang="ru-RU" dirty="0" smtClean="0"/>
              <a:t>Закрепить полученные знания.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Что растет?</a:t>
            </a:r>
            <a:r>
              <a:rPr lang="ru-RU" sz="3600" smtClean="0">
                <a:latin typeface="Arial" charset="0"/>
              </a:rPr>
              <a:t>  </a:t>
            </a:r>
            <a:r>
              <a:rPr lang="ru-RU" sz="3600" smtClean="0"/>
              <a:t> Кто живет</a:t>
            </a:r>
            <a:r>
              <a:rPr lang="ru-RU" sz="3600" smtClean="0">
                <a:latin typeface="Arial" charset="0"/>
              </a:rPr>
              <a:t>? </a:t>
            </a:r>
            <a:br>
              <a:rPr lang="ru-RU" sz="3600" smtClean="0">
                <a:latin typeface="Arial" charset="0"/>
              </a:rPr>
            </a:br>
            <a:r>
              <a:rPr lang="ru-RU" sz="3600" smtClean="0"/>
              <a:t>Как живут?</a:t>
            </a:r>
            <a:r>
              <a:rPr lang="ru-RU" sz="3600" smtClean="0">
                <a:latin typeface="Arial" charset="0"/>
              </a:rPr>
              <a:t>   Где живут?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88921" y="1571462"/>
          <a:ext cx="8229600" cy="400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237" name="Group 21"/>
          <p:cNvGraphicFramePr>
            <a:graphicFrameLocks noGrp="1"/>
          </p:cNvGraphicFramePr>
          <p:nvPr/>
        </p:nvGraphicFramePr>
        <p:xfrm>
          <a:off x="395288" y="5734050"/>
          <a:ext cx="8280400" cy="952500"/>
        </p:xfrm>
        <a:graphic>
          <a:graphicData uri="http://schemas.openxmlformats.org/drawingml/2006/table">
            <a:tbl>
              <a:tblPr/>
              <a:tblGrid>
                <a:gridCol w="8280400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cs typeface="Arial" charset="0"/>
                        </a:rPr>
                        <a:t>            </a:t>
                      </a:r>
                      <a:r>
                        <a:rPr kumimoji="0" lang="ru-RU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cs typeface="Arial" charset="0"/>
                        </a:rPr>
                        <a:t>Г</a:t>
                      </a:r>
                      <a:r>
                        <a:rPr kumimoji="0" lang="ru-RU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alligraphy" pitchFamily="66" charset="0"/>
                          <a:cs typeface="Arial" charset="0"/>
                        </a:rPr>
                        <a:t>РУППА «ГЕОГРАФЫ»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</a:tr>
            </a:tbl>
          </a:graphicData>
        </a:graphic>
      </p:graphicFrame>
      <p:pic>
        <p:nvPicPr>
          <p:cNvPr id="9238" name="Picture 22" descr="компас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4213" y="5734050"/>
            <a:ext cx="1295400" cy="906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ru-RU" sz="4000" b="0" smtClean="0">
                <a:solidFill>
                  <a:schemeClr val="tx1"/>
                </a:solidFill>
                <a:effectLst/>
                <a:latin typeface="Arial" charset="0"/>
              </a:rPr>
              <a:t>Т</a:t>
            </a:r>
            <a:r>
              <a:rPr lang="ru-RU" sz="4000" b="0" smtClean="0">
                <a:solidFill>
                  <a:schemeClr val="tx1"/>
                </a:solidFill>
                <a:effectLst/>
              </a:rPr>
              <a:t>ундра</a:t>
            </a:r>
          </a:p>
        </p:txBody>
      </p:sp>
      <p:pic>
        <p:nvPicPr>
          <p:cNvPr id="51203" name="Picture 3" descr="2у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35038" y="1600200"/>
            <a:ext cx="3078162" cy="2165350"/>
          </a:xfrm>
          <a:noFill/>
          <a:ln w="76200" cap="flat">
            <a:solidFill>
              <a:schemeClr val="hlink"/>
            </a:solidFill>
            <a:prstDash val="sysDot"/>
          </a:ln>
        </p:spPr>
      </p:pic>
      <p:pic>
        <p:nvPicPr>
          <p:cNvPr id="51204" name="Picture 4" descr="31fbd78a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70500" y="1600200"/>
            <a:ext cx="2797175" cy="2165350"/>
          </a:xfrm>
          <a:noFill/>
          <a:ln w="76200" cap="flat">
            <a:solidFill>
              <a:schemeClr val="hlink"/>
            </a:solidFill>
            <a:prstDash val="sysDot"/>
          </a:ln>
        </p:spPr>
      </p:pic>
      <p:pic>
        <p:nvPicPr>
          <p:cNvPr id="51205" name="Picture 5" descr="heli-deers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919163" y="4008438"/>
            <a:ext cx="3127375" cy="2044700"/>
          </a:xfrm>
          <a:noFill/>
          <a:ln w="76200" cap="flat">
            <a:solidFill>
              <a:schemeClr val="hlink"/>
            </a:solidFill>
            <a:prstDash val="sysDot"/>
          </a:ln>
        </p:spPr>
      </p:pic>
      <p:pic>
        <p:nvPicPr>
          <p:cNvPr id="51206" name="Picture 6" descr="f05mirtundry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65738" y="4059238"/>
            <a:ext cx="2820987" cy="1993900"/>
          </a:xfrm>
          <a:noFill/>
          <a:ln w="76200" cap="flat">
            <a:solidFill>
              <a:schemeClr val="hlink"/>
            </a:solidFill>
            <a:prstDash val="sysDot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539</TotalTime>
  <Words>396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Garamond</vt:lpstr>
      <vt:lpstr>Calibri</vt:lpstr>
      <vt:lpstr>Lucida Calligraphy</vt:lpstr>
      <vt:lpstr>Tahoma</vt:lpstr>
      <vt:lpstr>Сотрудничество</vt:lpstr>
      <vt:lpstr>Слайд Microsoft PowerPoint</vt:lpstr>
      <vt:lpstr>  </vt:lpstr>
      <vt:lpstr>Тема урока «…….» ???</vt:lpstr>
      <vt:lpstr>Слайд 3</vt:lpstr>
      <vt:lpstr>Слайд 4</vt:lpstr>
      <vt:lpstr>Тема урока: «Тундра»</vt:lpstr>
      <vt:lpstr>Проверь себя</vt:lpstr>
      <vt:lpstr>Задачи урока:</vt:lpstr>
      <vt:lpstr>Что растет?   Кто живет?  Как живут?   Где живут?</vt:lpstr>
      <vt:lpstr>Тундра</vt:lpstr>
      <vt:lpstr>Карточка  – «помогайка»</vt:lpstr>
      <vt:lpstr>Карточка  – «помогайка»</vt:lpstr>
      <vt:lpstr>Карточка  – «помогайка»</vt:lpstr>
      <vt:lpstr>Карточка  – «помогайка»</vt:lpstr>
      <vt:lpstr>Редкие звери.</vt:lpstr>
      <vt:lpstr>Редкие птицы.</vt:lpstr>
      <vt:lpstr>Вставьте слова в текст:</vt:lpstr>
      <vt:lpstr>Закончи составление цепей питания</vt:lpstr>
      <vt:lpstr>Домашнее задание.</vt:lpstr>
      <vt:lpstr>Слайд 19</vt:lpstr>
    </vt:vector>
  </TitlesOfParts>
  <Company>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Ковылина</dc:creator>
  <cp:lastModifiedBy>revaz</cp:lastModifiedBy>
  <cp:revision>69</cp:revision>
  <dcterms:created xsi:type="dcterms:W3CDTF">2008-06-02T09:23:13Z</dcterms:created>
  <dcterms:modified xsi:type="dcterms:W3CDTF">2013-02-19T17:16:03Z</dcterms:modified>
</cp:coreProperties>
</file>