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30D4F-F4BC-49D7-910F-680DDBA7881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4032-0C96-40CB-91C5-FF444FAC4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F8C0C39-EA03-4F38-97A5-8C7F16015E3E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B6BFED-ADCE-4166-8D5D-9F5200147B2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1B53BC-DAA7-44D2-849F-1FBE0330A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13"/>
          <p:cNvSpPr>
            <a:spLocks noChangeArrowheads="1" noChangeShapeType="1" noTextEdit="1"/>
          </p:cNvSpPr>
          <p:nvPr/>
        </p:nvSpPr>
        <p:spPr bwMode="auto">
          <a:xfrm>
            <a:off x="539750" y="765175"/>
            <a:ext cx="7777163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96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Palatino Linotype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01034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Сумма углов треугольника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4509120"/>
            <a:ext cx="8219256" cy="16170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урок геометрии в 7 классе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71" name="Freeform 47"/>
          <p:cNvSpPr>
            <a:spLocks/>
          </p:cNvSpPr>
          <p:nvPr/>
        </p:nvSpPr>
        <p:spPr bwMode="auto">
          <a:xfrm>
            <a:off x="3276600" y="1916113"/>
            <a:ext cx="3149600" cy="3835400"/>
          </a:xfrm>
          <a:custGeom>
            <a:avLst/>
            <a:gdLst>
              <a:gd name="T0" fmla="*/ 2147483647 w 1984"/>
              <a:gd name="T1" fmla="*/ 2147483647 h 2416"/>
              <a:gd name="T2" fmla="*/ 0 w 1984"/>
              <a:gd name="T3" fmla="*/ 2147483647 h 2416"/>
              <a:gd name="T4" fmla="*/ 2147483647 w 1984"/>
              <a:gd name="T5" fmla="*/ 2147483647 h 2416"/>
              <a:gd name="T6" fmla="*/ 2147483647 w 1984"/>
              <a:gd name="T7" fmla="*/ 0 h 2416"/>
              <a:gd name="T8" fmla="*/ 2147483647 w 1984"/>
              <a:gd name="T9" fmla="*/ 2147483647 h 2416"/>
              <a:gd name="T10" fmla="*/ 2147483647 w 1984"/>
              <a:gd name="T11" fmla="*/ 2147483647 h 2416"/>
              <a:gd name="T12" fmla="*/ 2147483647 w 1984"/>
              <a:gd name="T13" fmla="*/ 2147483647 h 2416"/>
              <a:gd name="T14" fmla="*/ 2147483647 w 1984"/>
              <a:gd name="T15" fmla="*/ 2147483647 h 2416"/>
              <a:gd name="T16" fmla="*/ 2147483647 w 1984"/>
              <a:gd name="T17" fmla="*/ 2147483647 h 24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84" h="2416">
                <a:moveTo>
                  <a:pt x="1984" y="2400"/>
                </a:moveTo>
                <a:lnTo>
                  <a:pt x="0" y="2384"/>
                </a:lnTo>
                <a:lnTo>
                  <a:pt x="672" y="1584"/>
                </a:lnTo>
                <a:lnTo>
                  <a:pt x="1968" y="0"/>
                </a:lnTo>
                <a:lnTo>
                  <a:pt x="1984" y="2416"/>
                </a:lnTo>
                <a:lnTo>
                  <a:pt x="1984" y="2400"/>
                </a:lnTo>
                <a:lnTo>
                  <a:pt x="1984" y="2416"/>
                </a:lnTo>
                <a:lnTo>
                  <a:pt x="1984" y="2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1429" name="Freeform 5"/>
          <p:cNvSpPr>
            <a:spLocks/>
          </p:cNvSpPr>
          <p:nvPr/>
        </p:nvSpPr>
        <p:spPr bwMode="auto">
          <a:xfrm>
            <a:off x="5003800" y="1890713"/>
            <a:ext cx="1422400" cy="3886200"/>
          </a:xfrm>
          <a:custGeom>
            <a:avLst/>
            <a:gdLst>
              <a:gd name="T0" fmla="*/ 0 w 896"/>
              <a:gd name="T1" fmla="*/ 2147483647 h 2448"/>
              <a:gd name="T2" fmla="*/ 2147483647 w 896"/>
              <a:gd name="T3" fmla="*/ 2147483647 h 2448"/>
              <a:gd name="T4" fmla="*/ 2147483647 w 896"/>
              <a:gd name="T5" fmla="*/ 0 h 2448"/>
              <a:gd name="T6" fmla="*/ 2147483647 w 896"/>
              <a:gd name="T7" fmla="*/ 2147483647 h 2448"/>
              <a:gd name="T8" fmla="*/ 2147483647 w 896"/>
              <a:gd name="T9" fmla="*/ 2147483647 h 2448"/>
              <a:gd name="T10" fmla="*/ 2147483647 w 896"/>
              <a:gd name="T11" fmla="*/ 2147483647 h 2448"/>
              <a:gd name="T12" fmla="*/ 2147483647 w 896"/>
              <a:gd name="T13" fmla="*/ 2147483647 h 2448"/>
              <a:gd name="T14" fmla="*/ 0 w 896"/>
              <a:gd name="T15" fmla="*/ 2147483647 h 24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96" h="2448">
                <a:moveTo>
                  <a:pt x="0" y="2416"/>
                </a:moveTo>
                <a:lnTo>
                  <a:pt x="240" y="1792"/>
                </a:lnTo>
                <a:lnTo>
                  <a:pt x="896" y="0"/>
                </a:lnTo>
                <a:lnTo>
                  <a:pt x="880" y="2432"/>
                </a:lnTo>
                <a:lnTo>
                  <a:pt x="896" y="2432"/>
                </a:lnTo>
                <a:lnTo>
                  <a:pt x="688" y="2448"/>
                </a:lnTo>
                <a:lnTo>
                  <a:pt x="722" y="2441"/>
                </a:lnTo>
                <a:lnTo>
                  <a:pt x="0" y="24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250825" y="115888"/>
            <a:ext cx="496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2293" name="Freeform 7"/>
          <p:cNvSpPr>
            <a:spLocks/>
          </p:cNvSpPr>
          <p:nvPr/>
        </p:nvSpPr>
        <p:spPr bwMode="auto">
          <a:xfrm>
            <a:off x="3276600" y="1890713"/>
            <a:ext cx="3149600" cy="3860800"/>
          </a:xfrm>
          <a:custGeom>
            <a:avLst/>
            <a:gdLst>
              <a:gd name="T0" fmla="*/ 0 w 1984"/>
              <a:gd name="T1" fmla="*/ 2147483647 h 2432"/>
              <a:gd name="T2" fmla="*/ 2147483647 w 1984"/>
              <a:gd name="T3" fmla="*/ 0 h 2432"/>
              <a:gd name="T4" fmla="*/ 2147483647 w 1984"/>
              <a:gd name="T5" fmla="*/ 2147483647 h 2432"/>
              <a:gd name="T6" fmla="*/ 0 w 1984"/>
              <a:gd name="T7" fmla="*/ 2147483647 h 2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84" h="2432">
                <a:moveTo>
                  <a:pt x="0" y="2400"/>
                </a:moveTo>
                <a:lnTo>
                  <a:pt x="1984" y="0"/>
                </a:lnTo>
                <a:lnTo>
                  <a:pt x="1984" y="2432"/>
                </a:lnTo>
                <a:lnTo>
                  <a:pt x="0" y="240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838450" y="5549900"/>
            <a:ext cx="438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M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510338" y="158908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N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250825" y="620713"/>
            <a:ext cx="856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треугольников. 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5016500" y="536892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8" name="Freeform 14"/>
          <p:cNvSpPr>
            <a:spLocks/>
          </p:cNvSpPr>
          <p:nvPr/>
        </p:nvSpPr>
        <p:spPr bwMode="auto">
          <a:xfrm>
            <a:off x="5003800" y="1890713"/>
            <a:ext cx="1422400" cy="3835400"/>
          </a:xfrm>
          <a:custGeom>
            <a:avLst/>
            <a:gdLst>
              <a:gd name="T0" fmla="*/ 2147483647 w 896"/>
              <a:gd name="T1" fmla="*/ 0 h 2416"/>
              <a:gd name="T2" fmla="*/ 0 w 896"/>
              <a:gd name="T3" fmla="*/ 2147483647 h 24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6" h="2416">
                <a:moveTo>
                  <a:pt x="896" y="0"/>
                </a:moveTo>
                <a:lnTo>
                  <a:pt x="0" y="241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4710113" y="5694363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P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5862638" y="331787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01" name="Text Box 21"/>
          <p:cNvSpPr txBox="1">
            <a:spLocks noChangeArrowheads="1"/>
          </p:cNvSpPr>
          <p:nvPr/>
        </p:nvSpPr>
        <p:spPr bwMode="auto">
          <a:xfrm>
            <a:off x="6365875" y="569436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R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2302" name="Freeform 41"/>
          <p:cNvSpPr>
            <a:spLocks/>
          </p:cNvSpPr>
          <p:nvPr/>
        </p:nvSpPr>
        <p:spPr bwMode="auto">
          <a:xfrm>
            <a:off x="5562600" y="2932113"/>
            <a:ext cx="371475" cy="241300"/>
          </a:xfrm>
          <a:custGeom>
            <a:avLst/>
            <a:gdLst>
              <a:gd name="T0" fmla="*/ 0 w 234"/>
              <a:gd name="T1" fmla="*/ 0 h 152"/>
              <a:gd name="T2" fmla="*/ 2147483647 w 234"/>
              <a:gd name="T3" fmla="*/ 2147483647 h 152"/>
              <a:gd name="T4" fmla="*/ 2147483647 w 234"/>
              <a:gd name="T5" fmla="*/ 2147483647 h 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" h="152">
                <a:moveTo>
                  <a:pt x="0" y="0"/>
                </a:moveTo>
                <a:cubicBezTo>
                  <a:pt x="16" y="15"/>
                  <a:pt x="59" y="82"/>
                  <a:pt x="98" y="107"/>
                </a:cubicBezTo>
                <a:cubicBezTo>
                  <a:pt x="137" y="132"/>
                  <a:pt x="184" y="144"/>
                  <a:pt x="234" y="15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03" name="Freeform 42"/>
          <p:cNvSpPr>
            <a:spLocks/>
          </p:cNvSpPr>
          <p:nvPr/>
        </p:nvSpPr>
        <p:spPr bwMode="auto">
          <a:xfrm>
            <a:off x="5943600" y="3186113"/>
            <a:ext cx="482600" cy="144462"/>
          </a:xfrm>
          <a:custGeom>
            <a:avLst/>
            <a:gdLst>
              <a:gd name="T0" fmla="*/ 2147483647 w 304"/>
              <a:gd name="T1" fmla="*/ 2147483647 h 91"/>
              <a:gd name="T2" fmla="*/ 2147483647 w 304"/>
              <a:gd name="T3" fmla="*/ 2147483647 h 91"/>
              <a:gd name="T4" fmla="*/ 0 w 304"/>
              <a:gd name="T5" fmla="*/ 0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" h="91">
                <a:moveTo>
                  <a:pt x="304" y="64"/>
                </a:moveTo>
                <a:cubicBezTo>
                  <a:pt x="279" y="69"/>
                  <a:pt x="195" y="91"/>
                  <a:pt x="144" y="80"/>
                </a:cubicBezTo>
                <a:cubicBezTo>
                  <a:pt x="93" y="69"/>
                  <a:pt x="30" y="1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1467" name="Text Box 43"/>
          <p:cNvSpPr txBox="1">
            <a:spLocks noChangeArrowheads="1"/>
          </p:cNvSpPr>
          <p:nvPr/>
        </p:nvSpPr>
        <p:spPr bwMode="auto">
          <a:xfrm>
            <a:off x="5951538" y="5368925"/>
            <a:ext cx="55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90</a:t>
            </a:r>
            <a:r>
              <a:rPr lang="ru-RU" sz="2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endParaRPr lang="ru-RU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1468" name="Text Box 44"/>
          <p:cNvSpPr txBox="1">
            <a:spLocks noChangeArrowheads="1"/>
          </p:cNvSpPr>
          <p:nvPr/>
        </p:nvSpPr>
        <p:spPr bwMode="auto">
          <a:xfrm>
            <a:off x="5862638" y="331787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70" name="Text Box 46"/>
          <p:cNvSpPr txBox="1">
            <a:spLocks noChangeArrowheads="1"/>
          </p:cNvSpPr>
          <p:nvPr/>
        </p:nvSpPr>
        <p:spPr bwMode="auto">
          <a:xfrm>
            <a:off x="3486150" y="5334000"/>
            <a:ext cx="55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</a:t>
            </a:r>
            <a:r>
              <a:rPr lang="ru-RU" sz="2000" b="1" baseline="30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endParaRPr 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1472" name="Text Box 48"/>
          <p:cNvSpPr txBox="1">
            <a:spLocks noChangeArrowheads="1"/>
          </p:cNvSpPr>
          <p:nvPr/>
        </p:nvSpPr>
        <p:spPr bwMode="auto">
          <a:xfrm>
            <a:off x="6510338" y="5405438"/>
            <a:ext cx="2009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75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–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73" name="Text Box 49"/>
          <p:cNvSpPr txBox="1">
            <a:spLocks noChangeArrowheads="1"/>
          </p:cNvSpPr>
          <p:nvPr/>
        </p:nvSpPr>
        <p:spPr bwMode="auto">
          <a:xfrm>
            <a:off x="1331913" y="5229225"/>
            <a:ext cx="2009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–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3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2963E-6 L -0.05504 -0.02107 " pathEditMode="relative" ptsTypes="AA">
                                      <p:cBhvr>
                                        <p:cTn id="44" dur="2000" fill="hold"/>
                                        <p:tgtEl>
                                          <p:spTgt spid="231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3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31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71" grpId="0" animBg="1"/>
      <p:bldP spid="231471" grpId="1" animBg="1"/>
      <p:bldP spid="231471" grpId="2" animBg="1"/>
      <p:bldP spid="231429" grpId="0" animBg="1"/>
      <p:bldP spid="231429" grpId="1" animBg="1"/>
      <p:bldP spid="231429" grpId="2" animBg="1"/>
      <p:bldP spid="231467" grpId="0"/>
      <p:bldP spid="231468" grpId="0"/>
      <p:bldP spid="231470" grpId="0"/>
      <p:bldP spid="231472" grpId="0"/>
      <p:bldP spid="2314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179388" y="115888"/>
            <a:ext cx="4967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62150" y="48402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75275" y="16002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46713" y="484028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5130800" y="22479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2609850" y="45529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4987925" y="2319338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2466975" y="4659313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2" name="Text Box 27"/>
          <p:cNvSpPr txBox="1">
            <a:spLocks noChangeArrowheads="1"/>
          </p:cNvSpPr>
          <p:nvPr/>
        </p:nvSpPr>
        <p:spPr bwMode="auto">
          <a:xfrm>
            <a:off x="250825" y="620713"/>
            <a:ext cx="8497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</a:t>
            </a:r>
          </a:p>
        </p:txBody>
      </p:sp>
      <p:sp>
        <p:nvSpPr>
          <p:cNvPr id="13323" name="Freeform 29"/>
          <p:cNvSpPr>
            <a:spLocks/>
          </p:cNvSpPr>
          <p:nvPr/>
        </p:nvSpPr>
        <p:spPr bwMode="auto">
          <a:xfrm rot="2569376" flipH="1" flipV="1">
            <a:off x="3835400" y="3471863"/>
            <a:ext cx="287338" cy="287337"/>
          </a:xfrm>
          <a:custGeom>
            <a:avLst/>
            <a:gdLst>
              <a:gd name="T0" fmla="*/ 2147483647 w 136"/>
              <a:gd name="T1" fmla="*/ 0 h 181"/>
              <a:gd name="T2" fmla="*/ 0 w 136"/>
              <a:gd name="T3" fmla="*/ 0 h 181"/>
              <a:gd name="T4" fmla="*/ 0 w 136"/>
              <a:gd name="T5" fmla="*/ 214748364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24" name="Text Box 30"/>
          <p:cNvSpPr txBox="1">
            <a:spLocks noChangeArrowheads="1"/>
          </p:cNvSpPr>
          <p:nvPr/>
        </p:nvSpPr>
        <p:spPr bwMode="auto">
          <a:xfrm>
            <a:off x="3619500" y="304006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N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5130800" y="42640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503" name="Text Box 31"/>
          <p:cNvSpPr txBox="1">
            <a:spLocks noChangeArrowheads="1"/>
          </p:cNvSpPr>
          <p:nvPr/>
        </p:nvSpPr>
        <p:spPr bwMode="auto">
          <a:xfrm>
            <a:off x="5003800" y="429895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4843463" y="45513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4716463" y="4659313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9" name="Freeform 28"/>
          <p:cNvSpPr>
            <a:spLocks/>
          </p:cNvSpPr>
          <p:nvPr/>
        </p:nvSpPr>
        <p:spPr bwMode="auto">
          <a:xfrm>
            <a:off x="3995738" y="3429000"/>
            <a:ext cx="1495425" cy="1554163"/>
          </a:xfrm>
          <a:custGeom>
            <a:avLst/>
            <a:gdLst>
              <a:gd name="T0" fmla="*/ 2147483647 w 942"/>
              <a:gd name="T1" fmla="*/ 2147483647 h 979"/>
              <a:gd name="T2" fmla="*/ 0 w 942"/>
              <a:gd name="T3" fmla="*/ 0 h 9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42" h="979">
                <a:moveTo>
                  <a:pt x="942" y="979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30" name="Freeform 13"/>
          <p:cNvSpPr>
            <a:spLocks/>
          </p:cNvSpPr>
          <p:nvPr/>
        </p:nvSpPr>
        <p:spPr bwMode="auto">
          <a:xfrm>
            <a:off x="2322513" y="2032000"/>
            <a:ext cx="3168650" cy="2952750"/>
          </a:xfrm>
          <a:custGeom>
            <a:avLst/>
            <a:gdLst>
              <a:gd name="T0" fmla="*/ 2147483647 w 1315"/>
              <a:gd name="T1" fmla="*/ 0 h 1361"/>
              <a:gd name="T2" fmla="*/ 2147483647 w 1315"/>
              <a:gd name="T3" fmla="*/ 2147483647 h 1361"/>
              <a:gd name="T4" fmla="*/ 0 w 1315"/>
              <a:gd name="T5" fmla="*/ 2147483647 h 1361"/>
              <a:gd name="T6" fmla="*/ 2147483647 w 131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31" name="Freeform 7"/>
          <p:cNvSpPr>
            <a:spLocks/>
          </p:cNvSpPr>
          <p:nvPr/>
        </p:nvSpPr>
        <p:spPr bwMode="auto">
          <a:xfrm>
            <a:off x="5203825" y="4697413"/>
            <a:ext cx="287338" cy="287337"/>
          </a:xfrm>
          <a:custGeom>
            <a:avLst/>
            <a:gdLst>
              <a:gd name="T0" fmla="*/ 2147483647 w 136"/>
              <a:gd name="T1" fmla="*/ 0 h 181"/>
              <a:gd name="T2" fmla="*/ 0 w 136"/>
              <a:gd name="T3" fmla="*/ 0 h 181"/>
              <a:gd name="T4" fmla="*/ 0 w 136"/>
              <a:gd name="T5" fmla="*/ 214748364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0" grpId="0"/>
      <p:bldP spid="233483" grpId="0" animBg="1"/>
      <p:bldP spid="233504" grpId="0"/>
      <p:bldP spid="233503" grpId="0" animBg="1"/>
      <p:bldP spid="233505" grpId="0"/>
      <p:bldP spid="2335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36800" y="2373313"/>
            <a:ext cx="3627438" cy="2617787"/>
            <a:chOff x="1472" y="1495"/>
            <a:chExt cx="2285" cy="1649"/>
          </a:xfrm>
        </p:grpSpPr>
        <p:sp>
          <p:nvSpPr>
            <p:cNvPr id="14363" name="Freeform 28"/>
            <p:cNvSpPr>
              <a:spLocks/>
            </p:cNvSpPr>
            <p:nvPr/>
          </p:nvSpPr>
          <p:spPr bwMode="auto">
            <a:xfrm>
              <a:off x="1472" y="2614"/>
              <a:ext cx="832" cy="530"/>
            </a:xfrm>
            <a:custGeom>
              <a:avLst/>
              <a:gdLst>
                <a:gd name="T0" fmla="*/ 0 w 832"/>
                <a:gd name="T1" fmla="*/ 530 h 530"/>
                <a:gd name="T2" fmla="*/ 832 w 832"/>
                <a:gd name="T3" fmla="*/ 514 h 530"/>
                <a:gd name="T4" fmla="*/ 728 w 832"/>
                <a:gd name="T5" fmla="*/ 226 h 530"/>
                <a:gd name="T6" fmla="*/ 592 w 832"/>
                <a:gd name="T7" fmla="*/ 45 h 530"/>
                <a:gd name="T8" fmla="*/ 546 w 832"/>
                <a:gd name="T9" fmla="*/ 0 h 530"/>
                <a:gd name="T10" fmla="*/ 0 w 832"/>
                <a:gd name="T11" fmla="*/ 530 h 5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2" h="530">
                  <a:moveTo>
                    <a:pt x="0" y="530"/>
                  </a:moveTo>
                  <a:lnTo>
                    <a:pt x="832" y="514"/>
                  </a:lnTo>
                  <a:lnTo>
                    <a:pt x="728" y="226"/>
                  </a:lnTo>
                  <a:lnTo>
                    <a:pt x="592" y="45"/>
                  </a:lnTo>
                  <a:lnTo>
                    <a:pt x="546" y="0"/>
                  </a:lnTo>
                  <a:lnTo>
                    <a:pt x="0" y="53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4" name="Freeform 30"/>
            <p:cNvSpPr>
              <a:spLocks/>
            </p:cNvSpPr>
            <p:nvPr/>
          </p:nvSpPr>
          <p:spPr bwMode="auto">
            <a:xfrm rot="8166597">
              <a:off x="2925" y="1495"/>
              <a:ext cx="832" cy="530"/>
            </a:xfrm>
            <a:custGeom>
              <a:avLst/>
              <a:gdLst>
                <a:gd name="T0" fmla="*/ 0 w 832"/>
                <a:gd name="T1" fmla="*/ 530 h 530"/>
                <a:gd name="T2" fmla="*/ 832 w 832"/>
                <a:gd name="T3" fmla="*/ 514 h 530"/>
                <a:gd name="T4" fmla="*/ 728 w 832"/>
                <a:gd name="T5" fmla="*/ 226 h 530"/>
                <a:gd name="T6" fmla="*/ 592 w 832"/>
                <a:gd name="T7" fmla="*/ 45 h 530"/>
                <a:gd name="T8" fmla="*/ 546 w 832"/>
                <a:gd name="T9" fmla="*/ 0 h 530"/>
                <a:gd name="T10" fmla="*/ 0 w 832"/>
                <a:gd name="T11" fmla="*/ 530 h 5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2" h="530">
                  <a:moveTo>
                    <a:pt x="0" y="530"/>
                  </a:moveTo>
                  <a:lnTo>
                    <a:pt x="832" y="514"/>
                  </a:lnTo>
                  <a:lnTo>
                    <a:pt x="728" y="226"/>
                  </a:lnTo>
                  <a:lnTo>
                    <a:pt x="592" y="45"/>
                  </a:lnTo>
                  <a:lnTo>
                    <a:pt x="546" y="0"/>
                  </a:lnTo>
                  <a:lnTo>
                    <a:pt x="0" y="53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2627313" y="458152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2627313" y="4556125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2627313" y="458152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179388" y="115888"/>
            <a:ext cx="4967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1962150" y="48402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5375275" y="16002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5446713" y="484028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4733925" y="461645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250825" y="620713"/>
            <a:ext cx="8497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</a:t>
            </a:r>
          </a:p>
        </p:txBody>
      </p:sp>
      <p:sp>
        <p:nvSpPr>
          <p:cNvPr id="14348" name="Freeform 11"/>
          <p:cNvSpPr>
            <a:spLocks/>
          </p:cNvSpPr>
          <p:nvPr/>
        </p:nvSpPr>
        <p:spPr bwMode="auto">
          <a:xfrm rot="2569376" flipH="1" flipV="1">
            <a:off x="3835400" y="3471863"/>
            <a:ext cx="287338" cy="287337"/>
          </a:xfrm>
          <a:custGeom>
            <a:avLst/>
            <a:gdLst>
              <a:gd name="T0" fmla="*/ 2147483647 w 136"/>
              <a:gd name="T1" fmla="*/ 0 h 181"/>
              <a:gd name="T2" fmla="*/ 0 w 136"/>
              <a:gd name="T3" fmla="*/ 0 h 181"/>
              <a:gd name="T4" fmla="*/ 0 w 136"/>
              <a:gd name="T5" fmla="*/ 214748364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619500" y="304006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N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5148263" y="2205038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5148263" y="42926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5003800" y="429260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4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5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3995738" y="3429000"/>
            <a:ext cx="1495425" cy="1554163"/>
          </a:xfrm>
          <a:custGeom>
            <a:avLst/>
            <a:gdLst>
              <a:gd name="T0" fmla="*/ 2147483647 w 942"/>
              <a:gd name="T1" fmla="*/ 2147483647 h 979"/>
              <a:gd name="T2" fmla="*/ 0 w 942"/>
              <a:gd name="T3" fmla="*/ 0 h 9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42" h="979">
                <a:moveTo>
                  <a:pt x="942" y="979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2322513" y="2032000"/>
            <a:ext cx="3168650" cy="2952750"/>
          </a:xfrm>
          <a:custGeom>
            <a:avLst/>
            <a:gdLst>
              <a:gd name="T0" fmla="*/ 2147483647 w 1315"/>
              <a:gd name="T1" fmla="*/ 0 h 1361"/>
              <a:gd name="T2" fmla="*/ 2147483647 w 1315"/>
              <a:gd name="T3" fmla="*/ 2147483647 h 1361"/>
              <a:gd name="T4" fmla="*/ 0 w 1315"/>
              <a:gd name="T5" fmla="*/ 2147483647 h 1361"/>
              <a:gd name="T6" fmla="*/ 2147483647 w 131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3924300" y="4797425"/>
            <a:ext cx="1444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2889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203575" y="3860800"/>
            <a:ext cx="217488" cy="361950"/>
            <a:chOff x="2018" y="2432"/>
            <a:chExt cx="137" cy="228"/>
          </a:xfrm>
        </p:grpSpPr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2064" y="2432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2" name="Line 23"/>
            <p:cNvSpPr>
              <a:spLocks noChangeShapeType="1"/>
            </p:cNvSpPr>
            <p:nvPr/>
          </p:nvSpPr>
          <p:spPr bwMode="auto">
            <a:xfrm>
              <a:off x="2018" y="2478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572000" y="2565400"/>
            <a:ext cx="217488" cy="361950"/>
            <a:chOff x="2018" y="2432"/>
            <a:chExt cx="137" cy="228"/>
          </a:xfrm>
        </p:grpSpPr>
        <p:sp>
          <p:nvSpPr>
            <p:cNvPr id="14359" name="Line 26"/>
            <p:cNvSpPr>
              <a:spLocks noChangeShapeType="1"/>
            </p:cNvSpPr>
            <p:nvPr/>
          </p:nvSpPr>
          <p:spPr bwMode="auto">
            <a:xfrm>
              <a:off x="2064" y="2432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0" name="Line 27"/>
            <p:cNvSpPr>
              <a:spLocks noChangeShapeType="1"/>
            </p:cNvSpPr>
            <p:nvPr/>
          </p:nvSpPr>
          <p:spPr bwMode="auto">
            <a:xfrm>
              <a:off x="2018" y="2478"/>
              <a:ext cx="9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99 -0.33611 " pathEditMode="relative" ptsTypes="AA">
                                      <p:cBhvr>
                                        <p:cTn id="41" dur="2000" fill="hold"/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2" grpId="0"/>
      <p:bldP spid="236550" grpId="0"/>
      <p:bldP spid="236550" grpId="1"/>
      <p:bldP spid="236573" grpId="0"/>
      <p:bldP spid="236573" grpId="1"/>
      <p:bldP spid="236557" grpId="0"/>
      <p:bldP spid="236557" grpId="1"/>
      <p:bldP spid="236559" grpId="0"/>
      <p:bldP spid="2365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1997075" y="4976813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1997075" y="4976813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2411413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250825" y="115888"/>
            <a:ext cx="496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5366" name="Freeform 7"/>
          <p:cNvSpPr>
            <a:spLocks/>
          </p:cNvSpPr>
          <p:nvPr/>
        </p:nvSpPr>
        <p:spPr bwMode="auto">
          <a:xfrm>
            <a:off x="1773238" y="2565400"/>
            <a:ext cx="1719262" cy="2906713"/>
          </a:xfrm>
          <a:custGeom>
            <a:avLst/>
            <a:gdLst>
              <a:gd name="T0" fmla="*/ 0 w 1984"/>
              <a:gd name="T1" fmla="*/ 2147483647 h 2240"/>
              <a:gd name="T2" fmla="*/ 2147483647 w 1984"/>
              <a:gd name="T3" fmla="*/ 0 h 2240"/>
              <a:gd name="T4" fmla="*/ 2147483647 w 1984"/>
              <a:gd name="T5" fmla="*/ 2147483647 h 2240"/>
              <a:gd name="T6" fmla="*/ 0 w 1984"/>
              <a:gd name="T7" fmla="*/ 2147483647 h 2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84" h="2240">
                <a:moveTo>
                  <a:pt x="0" y="2208"/>
                </a:moveTo>
                <a:lnTo>
                  <a:pt x="1008" y="0"/>
                </a:lnTo>
                <a:lnTo>
                  <a:pt x="1984" y="2240"/>
                </a:lnTo>
                <a:lnTo>
                  <a:pt x="0" y="2208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335088" y="52705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2555875" y="206057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50825" y="620713"/>
            <a:ext cx="8642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</a:t>
            </a:r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3348038" y="5445125"/>
            <a:ext cx="438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М</a:t>
            </a:r>
          </a:p>
        </p:txBody>
      </p:sp>
      <p:sp>
        <p:nvSpPr>
          <p:cNvPr id="15371" name="Text Box 19"/>
          <p:cNvSpPr txBox="1">
            <a:spLocks noChangeArrowheads="1"/>
          </p:cNvSpPr>
          <p:nvPr/>
        </p:nvSpPr>
        <p:spPr bwMode="auto">
          <a:xfrm>
            <a:off x="2411413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5795963" y="544512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5373" name="Freeform 41"/>
          <p:cNvSpPr>
            <a:spLocks/>
          </p:cNvSpPr>
          <p:nvPr/>
        </p:nvSpPr>
        <p:spPr bwMode="auto">
          <a:xfrm>
            <a:off x="3492500" y="1484313"/>
            <a:ext cx="2374900" cy="3989387"/>
          </a:xfrm>
          <a:custGeom>
            <a:avLst/>
            <a:gdLst>
              <a:gd name="T0" fmla="*/ 0 w 1496"/>
              <a:gd name="T1" fmla="*/ 2147483647 h 2513"/>
              <a:gd name="T2" fmla="*/ 2147483647 w 1496"/>
              <a:gd name="T3" fmla="*/ 0 h 2513"/>
              <a:gd name="T4" fmla="*/ 2147483647 w 1496"/>
              <a:gd name="T5" fmla="*/ 2147483647 h 2513"/>
              <a:gd name="T6" fmla="*/ 0 w 1496"/>
              <a:gd name="T7" fmla="*/ 2147483647 h 25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6" h="2513">
                <a:moveTo>
                  <a:pt x="0" y="2513"/>
                </a:moveTo>
                <a:lnTo>
                  <a:pt x="760" y="0"/>
                </a:lnTo>
                <a:lnTo>
                  <a:pt x="1496" y="2512"/>
                </a:lnTo>
                <a:lnTo>
                  <a:pt x="0" y="2513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4" name="Text Box 42"/>
          <p:cNvSpPr txBox="1">
            <a:spLocks noChangeArrowheads="1"/>
          </p:cNvSpPr>
          <p:nvPr/>
        </p:nvSpPr>
        <p:spPr bwMode="auto">
          <a:xfrm>
            <a:off x="4787900" y="126841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D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484438" y="3052763"/>
            <a:ext cx="330200" cy="133350"/>
            <a:chOff x="1565" y="1923"/>
            <a:chExt cx="208" cy="84"/>
          </a:xfrm>
        </p:grpSpPr>
        <p:sp>
          <p:nvSpPr>
            <p:cNvPr id="15384" name="Freeform 43"/>
            <p:cNvSpPr>
              <a:spLocks/>
            </p:cNvSpPr>
            <p:nvPr/>
          </p:nvSpPr>
          <p:spPr bwMode="auto">
            <a:xfrm>
              <a:off x="1565" y="1923"/>
              <a:ext cx="196" cy="39"/>
            </a:xfrm>
            <a:custGeom>
              <a:avLst/>
              <a:gdLst>
                <a:gd name="T0" fmla="*/ 0 w 196"/>
                <a:gd name="T1" fmla="*/ 10 h 39"/>
                <a:gd name="T2" fmla="*/ 91 w 196"/>
                <a:gd name="T3" fmla="*/ 37 h 39"/>
                <a:gd name="T4" fmla="*/ 196 w 196"/>
                <a:gd name="T5" fmla="*/ 0 h 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" h="39">
                  <a:moveTo>
                    <a:pt x="0" y="10"/>
                  </a:moveTo>
                  <a:cubicBezTo>
                    <a:pt x="15" y="14"/>
                    <a:pt x="58" y="39"/>
                    <a:pt x="91" y="37"/>
                  </a:cubicBezTo>
                  <a:cubicBezTo>
                    <a:pt x="124" y="35"/>
                    <a:pt x="174" y="8"/>
                    <a:pt x="196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85" name="Freeform 44"/>
            <p:cNvSpPr>
              <a:spLocks/>
            </p:cNvSpPr>
            <p:nvPr/>
          </p:nvSpPr>
          <p:spPr bwMode="auto">
            <a:xfrm>
              <a:off x="1565" y="1971"/>
              <a:ext cx="208" cy="36"/>
            </a:xfrm>
            <a:custGeom>
              <a:avLst/>
              <a:gdLst>
                <a:gd name="T0" fmla="*/ 0 w 208"/>
                <a:gd name="T1" fmla="*/ 8 h 36"/>
                <a:gd name="T2" fmla="*/ 91 w 208"/>
                <a:gd name="T3" fmla="*/ 35 h 36"/>
                <a:gd name="T4" fmla="*/ 208 w 208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36">
                  <a:moveTo>
                    <a:pt x="0" y="8"/>
                  </a:moveTo>
                  <a:cubicBezTo>
                    <a:pt x="15" y="12"/>
                    <a:pt x="56" y="36"/>
                    <a:pt x="91" y="35"/>
                  </a:cubicBezTo>
                  <a:cubicBezTo>
                    <a:pt x="126" y="34"/>
                    <a:pt x="184" y="7"/>
                    <a:pt x="20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529138" y="1989138"/>
            <a:ext cx="330200" cy="133350"/>
            <a:chOff x="1565" y="1923"/>
            <a:chExt cx="208" cy="84"/>
          </a:xfrm>
        </p:grpSpPr>
        <p:sp>
          <p:nvSpPr>
            <p:cNvPr id="15382" name="Freeform 47"/>
            <p:cNvSpPr>
              <a:spLocks/>
            </p:cNvSpPr>
            <p:nvPr/>
          </p:nvSpPr>
          <p:spPr bwMode="auto">
            <a:xfrm>
              <a:off x="1565" y="1923"/>
              <a:ext cx="196" cy="39"/>
            </a:xfrm>
            <a:custGeom>
              <a:avLst/>
              <a:gdLst>
                <a:gd name="T0" fmla="*/ 0 w 196"/>
                <a:gd name="T1" fmla="*/ 10 h 39"/>
                <a:gd name="T2" fmla="*/ 91 w 196"/>
                <a:gd name="T3" fmla="*/ 37 h 39"/>
                <a:gd name="T4" fmla="*/ 196 w 196"/>
                <a:gd name="T5" fmla="*/ 0 h 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" h="39">
                  <a:moveTo>
                    <a:pt x="0" y="10"/>
                  </a:moveTo>
                  <a:cubicBezTo>
                    <a:pt x="15" y="14"/>
                    <a:pt x="58" y="39"/>
                    <a:pt x="91" y="37"/>
                  </a:cubicBezTo>
                  <a:cubicBezTo>
                    <a:pt x="124" y="35"/>
                    <a:pt x="174" y="8"/>
                    <a:pt x="196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83" name="Freeform 48"/>
            <p:cNvSpPr>
              <a:spLocks/>
            </p:cNvSpPr>
            <p:nvPr/>
          </p:nvSpPr>
          <p:spPr bwMode="auto">
            <a:xfrm>
              <a:off x="1565" y="1971"/>
              <a:ext cx="208" cy="36"/>
            </a:xfrm>
            <a:custGeom>
              <a:avLst/>
              <a:gdLst>
                <a:gd name="T0" fmla="*/ 0 w 208"/>
                <a:gd name="T1" fmla="*/ 8 h 36"/>
                <a:gd name="T2" fmla="*/ 91 w 208"/>
                <a:gd name="T3" fmla="*/ 35 h 36"/>
                <a:gd name="T4" fmla="*/ 208 w 208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36">
                  <a:moveTo>
                    <a:pt x="0" y="8"/>
                  </a:moveTo>
                  <a:cubicBezTo>
                    <a:pt x="15" y="12"/>
                    <a:pt x="56" y="36"/>
                    <a:pt x="91" y="35"/>
                  </a:cubicBezTo>
                  <a:cubicBezTo>
                    <a:pt x="126" y="34"/>
                    <a:pt x="184" y="7"/>
                    <a:pt x="20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5377" name="Freeform 49"/>
          <p:cNvSpPr>
            <a:spLocks/>
          </p:cNvSpPr>
          <p:nvPr/>
        </p:nvSpPr>
        <p:spPr bwMode="auto">
          <a:xfrm>
            <a:off x="3594100" y="5118100"/>
            <a:ext cx="228600" cy="330200"/>
          </a:xfrm>
          <a:custGeom>
            <a:avLst/>
            <a:gdLst>
              <a:gd name="T0" fmla="*/ 0 w 144"/>
              <a:gd name="T1" fmla="*/ 0 h 208"/>
              <a:gd name="T2" fmla="*/ 2147483647 w 144"/>
              <a:gd name="T3" fmla="*/ 2147483647 h 208"/>
              <a:gd name="T4" fmla="*/ 2147483647 w 144"/>
              <a:gd name="T5" fmla="*/ 2147483647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208">
                <a:moveTo>
                  <a:pt x="0" y="0"/>
                </a:moveTo>
                <a:cubicBezTo>
                  <a:pt x="19" y="13"/>
                  <a:pt x="88" y="45"/>
                  <a:pt x="112" y="80"/>
                </a:cubicBezTo>
                <a:cubicBezTo>
                  <a:pt x="136" y="115"/>
                  <a:pt x="137" y="181"/>
                  <a:pt x="144" y="2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8" name="Freeform 50"/>
          <p:cNvSpPr>
            <a:spLocks/>
          </p:cNvSpPr>
          <p:nvPr/>
        </p:nvSpPr>
        <p:spPr bwMode="auto">
          <a:xfrm>
            <a:off x="1866900" y="5118100"/>
            <a:ext cx="196850" cy="296863"/>
          </a:xfrm>
          <a:custGeom>
            <a:avLst/>
            <a:gdLst>
              <a:gd name="T0" fmla="*/ 0 w 124"/>
              <a:gd name="T1" fmla="*/ 0 h 187"/>
              <a:gd name="T2" fmla="*/ 2147483647 w 124"/>
              <a:gd name="T3" fmla="*/ 2147483647 h 187"/>
              <a:gd name="T4" fmla="*/ 2147483647 w 124"/>
              <a:gd name="T5" fmla="*/ 2147483647 h 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" h="187">
                <a:moveTo>
                  <a:pt x="0" y="0"/>
                </a:moveTo>
                <a:cubicBezTo>
                  <a:pt x="16" y="11"/>
                  <a:pt x="75" y="33"/>
                  <a:pt x="96" y="64"/>
                </a:cubicBezTo>
                <a:cubicBezTo>
                  <a:pt x="117" y="95"/>
                  <a:pt x="118" y="162"/>
                  <a:pt x="124" y="18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8643" name="Text Box 51"/>
          <p:cNvSpPr txBox="1">
            <a:spLocks noChangeArrowheads="1"/>
          </p:cNvSpPr>
          <p:nvPr/>
        </p:nvSpPr>
        <p:spPr bwMode="auto">
          <a:xfrm>
            <a:off x="5867400" y="5084763"/>
            <a:ext cx="1963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44" name="Text Box 52"/>
          <p:cNvSpPr txBox="1">
            <a:spLocks noChangeArrowheads="1"/>
          </p:cNvSpPr>
          <p:nvPr/>
        </p:nvSpPr>
        <p:spPr bwMode="auto">
          <a:xfrm>
            <a:off x="2987675" y="5084763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45" name="Text Box 53"/>
          <p:cNvSpPr txBox="1">
            <a:spLocks noChangeArrowheads="1"/>
          </p:cNvSpPr>
          <p:nvPr/>
        </p:nvSpPr>
        <p:spPr bwMode="auto">
          <a:xfrm>
            <a:off x="5292725" y="5084763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18802 0.0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22153 -0.144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9" grpId="0"/>
      <p:bldP spid="238594" grpId="0"/>
      <p:bldP spid="238643" grpId="0"/>
      <p:bldP spid="238644" grpId="0"/>
      <p:bldP spid="2386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250825" y="115888"/>
            <a:ext cx="496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4284663" y="36449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916238" y="1484313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250825" y="620713"/>
            <a:ext cx="8642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углы треугольников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900113" y="3429000"/>
            <a:ext cx="438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М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5795963" y="544512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7740650" y="335756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D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4500563" y="3068638"/>
            <a:ext cx="1963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4" name="Freeform 26"/>
          <p:cNvSpPr>
            <a:spLocks/>
          </p:cNvSpPr>
          <p:nvPr/>
        </p:nvSpPr>
        <p:spPr bwMode="auto">
          <a:xfrm>
            <a:off x="1403350" y="1844675"/>
            <a:ext cx="3168650" cy="1800225"/>
          </a:xfrm>
          <a:custGeom>
            <a:avLst/>
            <a:gdLst>
              <a:gd name="T0" fmla="*/ 2147483647 w 1996"/>
              <a:gd name="T1" fmla="*/ 2147483647 h 1134"/>
              <a:gd name="T2" fmla="*/ 2147483647 w 1996"/>
              <a:gd name="T3" fmla="*/ 2147483647 h 1134"/>
              <a:gd name="T4" fmla="*/ 2147483647 w 1996"/>
              <a:gd name="T5" fmla="*/ 0 h 1134"/>
              <a:gd name="T6" fmla="*/ 0 w 1996"/>
              <a:gd name="T7" fmla="*/ 2147483647 h 1134"/>
              <a:gd name="T8" fmla="*/ 2147483647 w 1996"/>
              <a:gd name="T9" fmla="*/ 2147483647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6" h="1134">
                <a:moveTo>
                  <a:pt x="272" y="1134"/>
                </a:moveTo>
                <a:lnTo>
                  <a:pt x="1996" y="1134"/>
                </a:lnTo>
                <a:lnTo>
                  <a:pt x="1134" y="0"/>
                </a:lnTo>
                <a:lnTo>
                  <a:pt x="0" y="1134"/>
                </a:lnTo>
                <a:lnTo>
                  <a:pt x="272" y="11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5" name="Freeform 27"/>
          <p:cNvSpPr>
            <a:spLocks/>
          </p:cNvSpPr>
          <p:nvPr/>
        </p:nvSpPr>
        <p:spPr bwMode="auto">
          <a:xfrm flipH="1" flipV="1">
            <a:off x="4572000" y="3644900"/>
            <a:ext cx="3168650" cy="1800225"/>
          </a:xfrm>
          <a:custGeom>
            <a:avLst/>
            <a:gdLst>
              <a:gd name="T0" fmla="*/ 2147483647 w 1996"/>
              <a:gd name="T1" fmla="*/ 2147483647 h 1134"/>
              <a:gd name="T2" fmla="*/ 2147483647 w 1996"/>
              <a:gd name="T3" fmla="*/ 2147483647 h 1134"/>
              <a:gd name="T4" fmla="*/ 2147483647 w 1996"/>
              <a:gd name="T5" fmla="*/ 0 h 1134"/>
              <a:gd name="T6" fmla="*/ 0 w 1996"/>
              <a:gd name="T7" fmla="*/ 2147483647 h 1134"/>
              <a:gd name="T8" fmla="*/ 2147483647 w 1996"/>
              <a:gd name="T9" fmla="*/ 2147483647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6" h="1134">
                <a:moveTo>
                  <a:pt x="272" y="1134"/>
                </a:moveTo>
                <a:lnTo>
                  <a:pt x="1996" y="1134"/>
                </a:lnTo>
                <a:lnTo>
                  <a:pt x="1134" y="0"/>
                </a:lnTo>
                <a:lnTo>
                  <a:pt x="0" y="1134"/>
                </a:lnTo>
                <a:lnTo>
                  <a:pt x="272" y="1134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0677" name="Freeform 37"/>
          <p:cNvSpPr>
            <a:spLocks/>
          </p:cNvSpPr>
          <p:nvPr/>
        </p:nvSpPr>
        <p:spPr bwMode="auto">
          <a:xfrm>
            <a:off x="4572000" y="3644900"/>
            <a:ext cx="3168650" cy="1854200"/>
          </a:xfrm>
          <a:custGeom>
            <a:avLst/>
            <a:gdLst>
              <a:gd name="T0" fmla="*/ 2147483647 w 1996"/>
              <a:gd name="T1" fmla="*/ 0 h 1168"/>
              <a:gd name="T2" fmla="*/ 0 w 1996"/>
              <a:gd name="T3" fmla="*/ 0 h 1168"/>
              <a:gd name="T4" fmla="*/ 2147483647 w 1996"/>
              <a:gd name="T5" fmla="*/ 2147483647 h 1168"/>
              <a:gd name="T6" fmla="*/ 2147483647 w 1996"/>
              <a:gd name="T7" fmla="*/ 0 h 1168"/>
              <a:gd name="T8" fmla="*/ 2147483647 w 1996"/>
              <a:gd name="T9" fmla="*/ 0 h 1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6" h="1168">
                <a:moveTo>
                  <a:pt x="1724" y="0"/>
                </a:moveTo>
                <a:lnTo>
                  <a:pt x="0" y="0"/>
                </a:lnTo>
                <a:lnTo>
                  <a:pt x="856" y="1168"/>
                </a:lnTo>
                <a:lnTo>
                  <a:pt x="1996" y="0"/>
                </a:lnTo>
                <a:lnTo>
                  <a:pt x="1724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105400" y="4410075"/>
            <a:ext cx="330200" cy="242888"/>
            <a:chOff x="2290" y="1570"/>
            <a:chExt cx="208" cy="153"/>
          </a:xfrm>
        </p:grpSpPr>
        <p:sp>
          <p:nvSpPr>
            <p:cNvPr id="16416" name="Freeform 35"/>
            <p:cNvSpPr>
              <a:spLocks/>
            </p:cNvSpPr>
            <p:nvPr/>
          </p:nvSpPr>
          <p:spPr bwMode="auto">
            <a:xfrm>
              <a:off x="2290" y="1570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17" name="Freeform 36"/>
            <p:cNvSpPr>
              <a:spLocks/>
            </p:cNvSpPr>
            <p:nvPr/>
          </p:nvSpPr>
          <p:spPr bwMode="auto">
            <a:xfrm>
              <a:off x="2336" y="1616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398" name="Freeform 30"/>
          <p:cNvSpPr>
            <a:spLocks/>
          </p:cNvSpPr>
          <p:nvPr/>
        </p:nvSpPr>
        <p:spPr bwMode="auto">
          <a:xfrm>
            <a:off x="6084888" y="3429000"/>
            <a:ext cx="125412" cy="347663"/>
          </a:xfrm>
          <a:custGeom>
            <a:avLst/>
            <a:gdLst>
              <a:gd name="T0" fmla="*/ 0 w 79"/>
              <a:gd name="T1" fmla="*/ 0 h 219"/>
              <a:gd name="T2" fmla="*/ 2147483647 w 79"/>
              <a:gd name="T3" fmla="*/ 2147483647 h 2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9" h="219">
                <a:moveTo>
                  <a:pt x="0" y="0"/>
                </a:moveTo>
                <a:lnTo>
                  <a:pt x="79" y="21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9" name="Freeform 29"/>
          <p:cNvSpPr>
            <a:spLocks/>
          </p:cNvSpPr>
          <p:nvPr/>
        </p:nvSpPr>
        <p:spPr bwMode="auto">
          <a:xfrm>
            <a:off x="2933700" y="3441700"/>
            <a:ext cx="125413" cy="347663"/>
          </a:xfrm>
          <a:custGeom>
            <a:avLst/>
            <a:gdLst>
              <a:gd name="T0" fmla="*/ 0 w 79"/>
              <a:gd name="T1" fmla="*/ 0 h 219"/>
              <a:gd name="T2" fmla="*/ 2147483647 w 79"/>
              <a:gd name="T3" fmla="*/ 2147483647 h 2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9" h="219">
                <a:moveTo>
                  <a:pt x="0" y="0"/>
                </a:moveTo>
                <a:lnTo>
                  <a:pt x="79" y="21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1763713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01" name="Text Box 3"/>
          <p:cNvSpPr txBox="1">
            <a:spLocks noChangeArrowheads="1"/>
          </p:cNvSpPr>
          <p:nvPr/>
        </p:nvSpPr>
        <p:spPr bwMode="auto">
          <a:xfrm>
            <a:off x="1763713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02" name="Freeform 22"/>
          <p:cNvSpPr>
            <a:spLocks/>
          </p:cNvSpPr>
          <p:nvPr/>
        </p:nvSpPr>
        <p:spPr bwMode="auto">
          <a:xfrm>
            <a:off x="1692275" y="3357563"/>
            <a:ext cx="196850" cy="296862"/>
          </a:xfrm>
          <a:custGeom>
            <a:avLst/>
            <a:gdLst>
              <a:gd name="T0" fmla="*/ 0 w 124"/>
              <a:gd name="T1" fmla="*/ 0 h 187"/>
              <a:gd name="T2" fmla="*/ 2147483647 w 124"/>
              <a:gd name="T3" fmla="*/ 2147483647 h 187"/>
              <a:gd name="T4" fmla="*/ 2147483647 w 124"/>
              <a:gd name="T5" fmla="*/ 2147483647 h 1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" h="187">
                <a:moveTo>
                  <a:pt x="0" y="0"/>
                </a:moveTo>
                <a:cubicBezTo>
                  <a:pt x="16" y="11"/>
                  <a:pt x="75" y="33"/>
                  <a:pt x="96" y="64"/>
                </a:cubicBezTo>
                <a:cubicBezTo>
                  <a:pt x="117" y="95"/>
                  <a:pt x="118" y="162"/>
                  <a:pt x="124" y="18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916238" y="216852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04" name="Text Box 11"/>
          <p:cNvSpPr txBox="1">
            <a:spLocks noChangeArrowheads="1"/>
          </p:cNvSpPr>
          <p:nvPr/>
        </p:nvSpPr>
        <p:spPr bwMode="auto">
          <a:xfrm>
            <a:off x="2916238" y="216852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905125" y="2073275"/>
            <a:ext cx="533400" cy="138113"/>
            <a:chOff x="1830" y="1306"/>
            <a:chExt cx="336" cy="87"/>
          </a:xfrm>
        </p:grpSpPr>
        <p:sp>
          <p:nvSpPr>
            <p:cNvPr id="16414" name="Freeform 16"/>
            <p:cNvSpPr>
              <a:spLocks/>
            </p:cNvSpPr>
            <p:nvPr/>
          </p:nvSpPr>
          <p:spPr bwMode="auto">
            <a:xfrm>
              <a:off x="1830" y="1344"/>
              <a:ext cx="336" cy="49"/>
            </a:xfrm>
            <a:custGeom>
              <a:avLst/>
              <a:gdLst>
                <a:gd name="T0" fmla="*/ 0 w 336"/>
                <a:gd name="T1" fmla="*/ 0 h 49"/>
                <a:gd name="T2" fmla="*/ 168 w 336"/>
                <a:gd name="T3" fmla="*/ 48 h 49"/>
                <a:gd name="T4" fmla="*/ 336 w 336"/>
                <a:gd name="T5" fmla="*/ 6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49">
                  <a:moveTo>
                    <a:pt x="0" y="0"/>
                  </a:moveTo>
                  <a:cubicBezTo>
                    <a:pt x="27" y="8"/>
                    <a:pt x="112" y="47"/>
                    <a:pt x="168" y="48"/>
                  </a:cubicBezTo>
                  <a:cubicBezTo>
                    <a:pt x="224" y="49"/>
                    <a:pt x="301" y="15"/>
                    <a:pt x="336" y="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15" name="Freeform 17"/>
            <p:cNvSpPr>
              <a:spLocks/>
            </p:cNvSpPr>
            <p:nvPr/>
          </p:nvSpPr>
          <p:spPr bwMode="auto">
            <a:xfrm>
              <a:off x="1882" y="1306"/>
              <a:ext cx="236" cy="38"/>
            </a:xfrm>
            <a:custGeom>
              <a:avLst/>
              <a:gdLst>
                <a:gd name="T0" fmla="*/ 0 w 236"/>
                <a:gd name="T1" fmla="*/ 0 h 38"/>
                <a:gd name="T2" fmla="*/ 116 w 236"/>
                <a:gd name="T3" fmla="*/ 38 h 38"/>
                <a:gd name="T4" fmla="*/ 236 w 236"/>
                <a:gd name="T5" fmla="*/ 2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6" h="38">
                  <a:moveTo>
                    <a:pt x="0" y="0"/>
                  </a:moveTo>
                  <a:cubicBezTo>
                    <a:pt x="19" y="6"/>
                    <a:pt x="77" y="38"/>
                    <a:pt x="116" y="38"/>
                  </a:cubicBezTo>
                  <a:cubicBezTo>
                    <a:pt x="155" y="38"/>
                    <a:pt x="211" y="9"/>
                    <a:pt x="236" y="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635375" y="2492375"/>
            <a:ext cx="330200" cy="242888"/>
            <a:chOff x="2290" y="1570"/>
            <a:chExt cx="208" cy="153"/>
          </a:xfrm>
        </p:grpSpPr>
        <p:sp>
          <p:nvSpPr>
            <p:cNvPr id="16412" name="Freeform 31"/>
            <p:cNvSpPr>
              <a:spLocks/>
            </p:cNvSpPr>
            <p:nvPr/>
          </p:nvSpPr>
          <p:spPr bwMode="auto">
            <a:xfrm>
              <a:off x="2290" y="1570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13" name="Freeform 32"/>
            <p:cNvSpPr>
              <a:spLocks/>
            </p:cNvSpPr>
            <p:nvPr/>
          </p:nvSpPr>
          <p:spPr bwMode="auto">
            <a:xfrm>
              <a:off x="2336" y="1616"/>
              <a:ext cx="162" cy="107"/>
            </a:xfrm>
            <a:custGeom>
              <a:avLst/>
              <a:gdLst>
                <a:gd name="T0" fmla="*/ 0 w 162"/>
                <a:gd name="T1" fmla="*/ 107 h 107"/>
                <a:gd name="T2" fmla="*/ 162 w 162"/>
                <a:gd name="T3" fmla="*/ 0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2" h="107">
                  <a:moveTo>
                    <a:pt x="0" y="107"/>
                  </a:moveTo>
                  <a:lnTo>
                    <a:pt x="16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213225" y="3355975"/>
            <a:ext cx="717550" cy="577850"/>
            <a:chOff x="2654" y="2114"/>
            <a:chExt cx="452" cy="364"/>
          </a:xfrm>
        </p:grpSpPr>
        <p:sp>
          <p:nvSpPr>
            <p:cNvPr id="16410" name="AutoShape 38"/>
            <p:cNvSpPr>
              <a:spLocks noChangeArrowheads="1"/>
            </p:cNvSpPr>
            <p:nvPr/>
          </p:nvSpPr>
          <p:spPr bwMode="auto">
            <a:xfrm rot="1559354">
              <a:off x="2654" y="2114"/>
              <a:ext cx="90" cy="18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411" name="AutoShape 39"/>
            <p:cNvSpPr>
              <a:spLocks noChangeArrowheads="1"/>
            </p:cNvSpPr>
            <p:nvPr/>
          </p:nvSpPr>
          <p:spPr bwMode="auto">
            <a:xfrm rot="-9089276">
              <a:off x="3016" y="2296"/>
              <a:ext cx="90" cy="18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0681" name="Text Box 41"/>
          <p:cNvSpPr txBox="1">
            <a:spLocks noChangeArrowheads="1"/>
          </p:cNvSpPr>
          <p:nvPr/>
        </p:nvSpPr>
        <p:spPr bwMode="auto">
          <a:xfrm>
            <a:off x="3708400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0682" name="Text Box 42"/>
          <p:cNvSpPr txBox="1">
            <a:spLocks noChangeArrowheads="1"/>
          </p:cNvSpPr>
          <p:nvPr/>
        </p:nvSpPr>
        <p:spPr bwMode="auto">
          <a:xfrm>
            <a:off x="3708400" y="32131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2000" fill="hold"/>
                                        <p:tgtEl>
                                          <p:spTgt spid="240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34652 -0.26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0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56788 0.065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0.30799 0.39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12691 0.0761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40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3" grpId="0"/>
      <p:bldP spid="240677" grpId="0" animBg="1"/>
      <p:bldP spid="240677" grpId="1" animBg="1"/>
      <p:bldP spid="240642" grpId="0"/>
      <p:bldP spid="240644" grpId="0"/>
      <p:bldP spid="240681" grpId="0"/>
      <p:bldP spid="240682" grpId="0"/>
      <p:bldP spid="24068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852936"/>
            <a:ext cx="6172200" cy="20535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i="1" dirty="0">
                <a:cs typeface="Andalus" pitchFamily="18" charset="-78"/>
              </a:rPr>
              <a:t>П. 30,  № </a:t>
            </a:r>
            <a:r>
              <a:rPr lang="ru-RU" sz="3600" i="1" dirty="0" smtClean="0"/>
              <a:t> №223(в), 227(а</a:t>
            </a:r>
            <a:r>
              <a:rPr lang="ru-RU" sz="3600" i="1" dirty="0" smtClean="0"/>
              <a:t>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cs typeface="Andalus" pitchFamily="18" charset="-78"/>
              </a:rPr>
              <a:t/>
            </a:r>
            <a:br>
              <a:rPr lang="ru-RU" sz="3600" i="1" dirty="0" smtClean="0">
                <a:cs typeface="Andalus" pitchFamily="18" charset="-78"/>
              </a:rPr>
            </a:br>
            <a:endParaRPr lang="ru-RU" sz="3600" dirty="0">
              <a:cs typeface="Andalus" pitchFamily="18" charset="-7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373063" y="5141916"/>
            <a:ext cx="8447087" cy="523875"/>
            <a:chOff x="53" y="3203"/>
            <a:chExt cx="4641" cy="330"/>
          </a:xfrm>
        </p:grpSpPr>
        <p:sp>
          <p:nvSpPr>
            <p:cNvPr id="5180" name="Rectangle 99"/>
            <p:cNvSpPr>
              <a:spLocks noChangeArrowheads="1"/>
            </p:cNvSpPr>
            <p:nvPr/>
          </p:nvSpPr>
          <p:spPr bwMode="auto">
            <a:xfrm>
              <a:off x="227" y="3203"/>
              <a:ext cx="4467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000066"/>
                  </a:solidFill>
                  <a:latin typeface="Times New Roman" pitchFamily="18" charset="0"/>
                </a:rPr>
                <a:t>4 +   2 +   5  = </a:t>
              </a:r>
              <a:r>
                <a:rPr lang="ru-RU" sz="2800" b="1" dirty="0" smtClean="0">
                  <a:solidFill>
                    <a:srgbClr val="000066"/>
                  </a:solidFill>
                  <a:latin typeface="Times New Roman" pitchFamily="18" charset="0"/>
                </a:rPr>
                <a:t>180</a:t>
              </a:r>
              <a:r>
                <a:rPr lang="ru-RU" sz="2800" b="1" baseline="30000" dirty="0" smtClean="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r>
                <a:rPr lang="ru-RU" sz="2800" b="1" dirty="0" smtClean="0">
                  <a:solidFill>
                    <a:srgbClr val="000066"/>
                  </a:solidFill>
                  <a:latin typeface="Times New Roman" pitchFamily="18" charset="0"/>
                </a:rPr>
                <a:t>, </a:t>
              </a:r>
              <a:r>
                <a:rPr lang="ru-RU" sz="2800" dirty="0" smtClean="0">
                  <a:solidFill>
                    <a:srgbClr val="000066"/>
                  </a:solidFill>
                  <a:latin typeface="Times New Roman" pitchFamily="18" charset="0"/>
                </a:rPr>
                <a:t>образуют </a:t>
              </a:r>
              <a:r>
                <a:rPr lang="ru-RU" sz="2800" dirty="0">
                  <a:solidFill>
                    <a:srgbClr val="000066"/>
                  </a:solidFill>
                  <a:latin typeface="Times New Roman" pitchFamily="18" charset="0"/>
                </a:rPr>
                <a:t>развернутый угол.</a:t>
              </a:r>
            </a:p>
          </p:txBody>
        </p:sp>
        <p:graphicFrame>
          <p:nvGraphicFramePr>
            <p:cNvPr id="5181" name="Object 104"/>
            <p:cNvGraphicFramePr>
              <a:graphicFrameLocks noChangeAspect="1"/>
            </p:cNvGraphicFramePr>
            <p:nvPr/>
          </p:nvGraphicFramePr>
          <p:xfrm>
            <a:off x="53" y="3245"/>
            <a:ext cx="279" cy="258"/>
          </p:xfrm>
          <a:graphic>
            <a:graphicData uri="http://schemas.openxmlformats.org/presentationml/2006/ole">
              <p:oleObj spid="_x0000_s1036" name="Формула" r:id="rId3" imgW="164957" imgH="152268" progId="Equation.3">
                <p:embed/>
              </p:oleObj>
            </a:graphicData>
          </a:graphic>
        </p:graphicFrame>
        <p:graphicFrame>
          <p:nvGraphicFramePr>
            <p:cNvPr id="5182" name="Object 105"/>
            <p:cNvGraphicFramePr>
              <a:graphicFrameLocks noChangeAspect="1"/>
            </p:cNvGraphicFramePr>
            <p:nvPr/>
          </p:nvGraphicFramePr>
          <p:xfrm>
            <a:off x="479" y="3257"/>
            <a:ext cx="279" cy="258"/>
          </p:xfrm>
          <a:graphic>
            <a:graphicData uri="http://schemas.openxmlformats.org/presentationml/2006/ole">
              <p:oleObj spid="_x0000_s1037" name="Формула" r:id="rId4" imgW="164957" imgH="152268" progId="Equation.3">
                <p:embed/>
              </p:oleObj>
            </a:graphicData>
          </a:graphic>
        </p:graphicFrame>
        <p:graphicFrame>
          <p:nvGraphicFramePr>
            <p:cNvPr id="5183" name="Object 106"/>
            <p:cNvGraphicFramePr>
              <a:graphicFrameLocks noChangeAspect="1"/>
            </p:cNvGraphicFramePr>
            <p:nvPr/>
          </p:nvGraphicFramePr>
          <p:xfrm>
            <a:off x="868" y="3246"/>
            <a:ext cx="279" cy="258"/>
          </p:xfrm>
          <a:graphic>
            <a:graphicData uri="http://schemas.openxmlformats.org/presentationml/2006/ole">
              <p:oleObj spid="_x0000_s1038" name="Формула" r:id="rId5" imgW="164957" imgH="152268" progId="Equation.3">
                <p:embed/>
              </p:oleObj>
            </a:graphicData>
          </a:graphic>
        </p:graphicFrame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06700" y="1646238"/>
            <a:ext cx="396875" cy="558800"/>
            <a:chOff x="1761" y="1053"/>
            <a:chExt cx="250" cy="35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767" y="1053"/>
              <a:ext cx="244" cy="115"/>
              <a:chOff x="1767" y="1053"/>
              <a:chExt cx="244" cy="115"/>
            </a:xfrm>
          </p:grpSpPr>
          <p:sp>
            <p:nvSpPr>
              <p:cNvPr id="5177" name="Freeform 4"/>
              <p:cNvSpPr>
                <a:spLocks/>
              </p:cNvSpPr>
              <p:nvPr/>
            </p:nvSpPr>
            <p:spPr bwMode="auto">
              <a:xfrm>
                <a:off x="1767" y="1121"/>
                <a:ext cx="244" cy="47"/>
              </a:xfrm>
              <a:custGeom>
                <a:avLst/>
                <a:gdLst>
                  <a:gd name="T0" fmla="*/ 244 w 244"/>
                  <a:gd name="T1" fmla="*/ 20 h 47"/>
                  <a:gd name="T2" fmla="*/ 116 w 244"/>
                  <a:gd name="T3" fmla="*/ 44 h 47"/>
                  <a:gd name="T4" fmla="*/ 0 w 244"/>
                  <a:gd name="T5" fmla="*/ 0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4" h="47">
                    <a:moveTo>
                      <a:pt x="244" y="20"/>
                    </a:moveTo>
                    <a:cubicBezTo>
                      <a:pt x="223" y="24"/>
                      <a:pt x="157" y="47"/>
                      <a:pt x="116" y="44"/>
                    </a:cubicBezTo>
                    <a:cubicBezTo>
                      <a:pt x="75" y="41"/>
                      <a:pt x="24" y="9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78" name="Freeform 5"/>
              <p:cNvSpPr>
                <a:spLocks/>
              </p:cNvSpPr>
              <p:nvPr/>
            </p:nvSpPr>
            <p:spPr bwMode="auto">
              <a:xfrm>
                <a:off x="1799" y="1089"/>
                <a:ext cx="208" cy="34"/>
              </a:xfrm>
              <a:custGeom>
                <a:avLst/>
                <a:gdLst>
                  <a:gd name="T0" fmla="*/ 208 w 208"/>
                  <a:gd name="T1" fmla="*/ 12 h 34"/>
                  <a:gd name="T2" fmla="*/ 104 w 208"/>
                  <a:gd name="T3" fmla="*/ 32 h 34"/>
                  <a:gd name="T4" fmla="*/ 0 w 208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8" h="34">
                    <a:moveTo>
                      <a:pt x="208" y="12"/>
                    </a:moveTo>
                    <a:cubicBezTo>
                      <a:pt x="192" y="15"/>
                      <a:pt x="139" y="34"/>
                      <a:pt x="104" y="32"/>
                    </a:cubicBezTo>
                    <a:cubicBezTo>
                      <a:pt x="69" y="30"/>
                      <a:pt x="22" y="7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79" name="Freeform 6"/>
              <p:cNvSpPr>
                <a:spLocks/>
              </p:cNvSpPr>
              <p:nvPr/>
            </p:nvSpPr>
            <p:spPr bwMode="auto">
              <a:xfrm>
                <a:off x="1831" y="1053"/>
                <a:ext cx="152" cy="30"/>
              </a:xfrm>
              <a:custGeom>
                <a:avLst/>
                <a:gdLst>
                  <a:gd name="T0" fmla="*/ 152 w 152"/>
                  <a:gd name="T1" fmla="*/ 12 h 30"/>
                  <a:gd name="T2" fmla="*/ 68 w 152"/>
                  <a:gd name="T3" fmla="*/ 28 h 30"/>
                  <a:gd name="T4" fmla="*/ 0 w 152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2" h="30">
                    <a:moveTo>
                      <a:pt x="152" y="12"/>
                    </a:moveTo>
                    <a:cubicBezTo>
                      <a:pt x="138" y="15"/>
                      <a:pt x="93" y="30"/>
                      <a:pt x="68" y="28"/>
                    </a:cubicBezTo>
                    <a:cubicBezTo>
                      <a:pt x="43" y="26"/>
                      <a:pt x="14" y="6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176" name="Text Box 7"/>
            <p:cNvSpPr txBox="1">
              <a:spLocks noChangeArrowheads="1"/>
            </p:cNvSpPr>
            <p:nvPr/>
          </p:nvSpPr>
          <p:spPr bwMode="auto">
            <a:xfrm>
              <a:off x="1761" y="1117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060700" y="1484313"/>
            <a:ext cx="952500" cy="2089150"/>
            <a:chOff x="1928" y="935"/>
            <a:chExt cx="600" cy="1316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928" y="935"/>
              <a:ext cx="600" cy="1316"/>
              <a:chOff x="1928" y="935"/>
              <a:chExt cx="600" cy="1316"/>
            </a:xfrm>
          </p:grpSpPr>
          <p:sp>
            <p:nvSpPr>
              <p:cNvPr id="5167" name="Freeform 10"/>
              <p:cNvSpPr>
                <a:spLocks/>
              </p:cNvSpPr>
              <p:nvPr/>
            </p:nvSpPr>
            <p:spPr bwMode="auto">
              <a:xfrm rot="10800000">
                <a:off x="1973" y="1752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 w="12700" cap="flat" cmpd="sng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68" name="Freeform 11"/>
              <p:cNvSpPr>
                <a:spLocks/>
              </p:cNvSpPr>
              <p:nvPr/>
            </p:nvSpPr>
            <p:spPr bwMode="auto">
              <a:xfrm>
                <a:off x="1928" y="935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 w="12700" cap="flat" cmpd="sng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2245" y="2061"/>
                <a:ext cx="227" cy="188"/>
                <a:chOff x="2426" y="2288"/>
                <a:chExt cx="227" cy="188"/>
              </a:xfrm>
            </p:grpSpPr>
            <p:sp>
              <p:nvSpPr>
                <p:cNvPr id="5173" name="Freeform 13"/>
                <p:cNvSpPr>
                  <a:spLocks/>
                </p:cNvSpPr>
                <p:nvPr/>
              </p:nvSpPr>
              <p:spPr bwMode="auto">
                <a:xfrm rot="-7454942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74" name="Freeform 14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 rot="-10468435">
                <a:off x="1973" y="935"/>
                <a:ext cx="227" cy="188"/>
                <a:chOff x="2426" y="2288"/>
                <a:chExt cx="227" cy="188"/>
              </a:xfrm>
            </p:grpSpPr>
            <p:sp>
              <p:nvSpPr>
                <p:cNvPr id="5171" name="Freeform 16"/>
                <p:cNvSpPr>
                  <a:spLocks/>
                </p:cNvSpPr>
                <p:nvPr/>
              </p:nvSpPr>
              <p:spPr bwMode="auto">
                <a:xfrm rot="-7454942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72" name="Freeform 17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5165" name="Text Box 18"/>
            <p:cNvSpPr txBox="1">
              <a:spLocks noChangeArrowheads="1"/>
            </p:cNvSpPr>
            <p:nvPr/>
          </p:nvSpPr>
          <p:spPr bwMode="auto">
            <a:xfrm>
              <a:off x="2169" y="1917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166" name="Text Box 19"/>
            <p:cNvSpPr txBox="1">
              <a:spLocks noChangeArrowheads="1"/>
            </p:cNvSpPr>
            <p:nvPr/>
          </p:nvSpPr>
          <p:spPr bwMode="auto">
            <a:xfrm>
              <a:off x="2078" y="965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1274763" y="1484313"/>
            <a:ext cx="1758950" cy="2105025"/>
            <a:chOff x="803" y="935"/>
            <a:chExt cx="1108" cy="1326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803" y="935"/>
              <a:ext cx="1108" cy="1326"/>
              <a:chOff x="803" y="935"/>
              <a:chExt cx="1108" cy="1326"/>
            </a:xfrm>
          </p:grpSpPr>
          <p:sp>
            <p:nvSpPr>
              <p:cNvPr id="5160" name="Freeform 22"/>
              <p:cNvSpPr>
                <a:spLocks/>
              </p:cNvSpPr>
              <p:nvPr/>
            </p:nvSpPr>
            <p:spPr bwMode="auto">
              <a:xfrm>
                <a:off x="803" y="1873"/>
                <a:ext cx="650" cy="388"/>
              </a:xfrm>
              <a:custGeom>
                <a:avLst/>
                <a:gdLst>
                  <a:gd name="T0" fmla="*/ 0 w 650"/>
                  <a:gd name="T1" fmla="*/ 376 h 388"/>
                  <a:gd name="T2" fmla="*/ 304 w 650"/>
                  <a:gd name="T3" fmla="*/ 0 h 388"/>
                  <a:gd name="T4" fmla="*/ 571 w 650"/>
                  <a:gd name="T5" fmla="*/ 81 h 388"/>
                  <a:gd name="T6" fmla="*/ 650 w 650"/>
                  <a:gd name="T7" fmla="*/ 271 h 388"/>
                  <a:gd name="T8" fmla="*/ 556 w 650"/>
                  <a:gd name="T9" fmla="*/ 388 h 388"/>
                  <a:gd name="T10" fmla="*/ 0 w 650"/>
                  <a:gd name="T11" fmla="*/ 376 h 3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0" h="388">
                    <a:moveTo>
                      <a:pt x="0" y="376"/>
                    </a:moveTo>
                    <a:lnTo>
                      <a:pt x="304" y="0"/>
                    </a:lnTo>
                    <a:lnTo>
                      <a:pt x="571" y="81"/>
                    </a:lnTo>
                    <a:lnTo>
                      <a:pt x="650" y="271"/>
                    </a:lnTo>
                    <a:lnTo>
                      <a:pt x="556" y="388"/>
                    </a:lnTo>
                    <a:lnTo>
                      <a:pt x="0" y="3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12700" cap="flat" cmpd="sng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61" name="Freeform 23"/>
              <p:cNvSpPr>
                <a:spLocks/>
              </p:cNvSpPr>
              <p:nvPr/>
            </p:nvSpPr>
            <p:spPr bwMode="auto">
              <a:xfrm>
                <a:off x="1251" y="941"/>
                <a:ext cx="660" cy="400"/>
              </a:xfrm>
              <a:custGeom>
                <a:avLst/>
                <a:gdLst>
                  <a:gd name="T0" fmla="*/ 660 w 660"/>
                  <a:gd name="T1" fmla="*/ 4 h 400"/>
                  <a:gd name="T2" fmla="*/ 324 w 660"/>
                  <a:gd name="T3" fmla="*/ 400 h 400"/>
                  <a:gd name="T4" fmla="*/ 79 w 660"/>
                  <a:gd name="T5" fmla="*/ 334 h 400"/>
                  <a:gd name="T6" fmla="*/ 0 w 660"/>
                  <a:gd name="T7" fmla="*/ 144 h 400"/>
                  <a:gd name="T8" fmla="*/ 96 w 660"/>
                  <a:gd name="T9" fmla="*/ 0 h 400"/>
                  <a:gd name="T10" fmla="*/ 660 w 660"/>
                  <a:gd name="T11" fmla="*/ 4 h 4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60" h="400">
                    <a:moveTo>
                      <a:pt x="660" y="4"/>
                    </a:moveTo>
                    <a:lnTo>
                      <a:pt x="324" y="400"/>
                    </a:lnTo>
                    <a:lnTo>
                      <a:pt x="79" y="334"/>
                    </a:lnTo>
                    <a:lnTo>
                      <a:pt x="0" y="144"/>
                    </a:lnTo>
                    <a:lnTo>
                      <a:pt x="96" y="0"/>
                    </a:lnTo>
                    <a:lnTo>
                      <a:pt x="66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12700" cap="flat" cmpd="sng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62" name="Freeform 24"/>
              <p:cNvSpPr>
                <a:spLocks/>
              </p:cNvSpPr>
              <p:nvPr/>
            </p:nvSpPr>
            <p:spPr bwMode="auto">
              <a:xfrm>
                <a:off x="975" y="2024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163" name="Freeform 25"/>
              <p:cNvSpPr>
                <a:spLocks/>
              </p:cNvSpPr>
              <p:nvPr/>
            </p:nvSpPr>
            <p:spPr bwMode="auto">
              <a:xfrm rot="10800000">
                <a:off x="1610" y="935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5158" name="Text Box 26"/>
            <p:cNvSpPr txBox="1">
              <a:spLocks noChangeArrowheads="1"/>
            </p:cNvSpPr>
            <p:nvPr/>
          </p:nvSpPr>
          <p:spPr bwMode="auto">
            <a:xfrm>
              <a:off x="1035" y="1933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59" name="Text Box 27"/>
            <p:cNvSpPr txBox="1">
              <a:spLocks noChangeArrowheads="1"/>
            </p:cNvSpPr>
            <p:nvPr/>
          </p:nvSpPr>
          <p:spPr bwMode="auto">
            <a:xfrm>
              <a:off x="1474" y="935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126" name="Rectangle 28"/>
          <p:cNvSpPr>
            <a:spLocks noChangeArrowheads="1"/>
          </p:cNvSpPr>
          <p:nvPr/>
        </p:nvSpPr>
        <p:spPr bwMode="auto">
          <a:xfrm>
            <a:off x="395288" y="260350"/>
            <a:ext cx="874871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66"/>
                </a:solidFill>
              </a:rPr>
              <a:t>Сумма углов треугольника равна 180</a:t>
            </a:r>
            <a:r>
              <a:rPr lang="ru-RU" sz="3200" baseline="30000" dirty="0">
                <a:solidFill>
                  <a:srgbClr val="000066"/>
                </a:solidFill>
              </a:rPr>
              <a:t>0</a:t>
            </a:r>
            <a:r>
              <a:rPr lang="ru-RU" sz="3200" dirty="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5127" name="Freeform 29"/>
          <p:cNvSpPr>
            <a:spLocks/>
          </p:cNvSpPr>
          <p:nvPr/>
        </p:nvSpPr>
        <p:spPr bwMode="auto">
          <a:xfrm>
            <a:off x="1260475" y="1484313"/>
            <a:ext cx="2736850" cy="2089150"/>
          </a:xfrm>
          <a:custGeom>
            <a:avLst/>
            <a:gdLst>
              <a:gd name="T0" fmla="*/ 0 w 1724"/>
              <a:gd name="T1" fmla="*/ 2147483647 h 1316"/>
              <a:gd name="T2" fmla="*/ 2147483647 w 1724"/>
              <a:gd name="T3" fmla="*/ 0 h 1316"/>
              <a:gd name="T4" fmla="*/ 2147483647 w 1724"/>
              <a:gd name="T5" fmla="*/ 2147483647 h 1316"/>
              <a:gd name="T6" fmla="*/ 0 w 1724"/>
              <a:gd name="T7" fmla="*/ 2147483647 h 13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4" h="1316">
                <a:moveTo>
                  <a:pt x="0" y="1316"/>
                </a:moveTo>
                <a:lnTo>
                  <a:pt x="1134" y="0"/>
                </a:lnTo>
                <a:lnTo>
                  <a:pt x="1724" y="1316"/>
                </a:lnTo>
                <a:lnTo>
                  <a:pt x="0" y="1316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9950" name="Freeform 30"/>
          <p:cNvSpPr>
            <a:spLocks/>
          </p:cNvSpPr>
          <p:nvPr/>
        </p:nvSpPr>
        <p:spPr bwMode="auto">
          <a:xfrm>
            <a:off x="1054100" y="1498600"/>
            <a:ext cx="3733800" cy="1588"/>
          </a:xfrm>
          <a:custGeom>
            <a:avLst/>
            <a:gdLst>
              <a:gd name="T0" fmla="*/ 0 w 2352"/>
              <a:gd name="T1" fmla="*/ 0 h 1"/>
              <a:gd name="T2" fmla="*/ 2147483647 w 235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52" h="1">
                <a:moveTo>
                  <a:pt x="0" y="0"/>
                </a:moveTo>
                <a:lnTo>
                  <a:pt x="235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900113" y="3429000"/>
            <a:ext cx="47783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5130" name="Text Box 32"/>
          <p:cNvSpPr txBox="1">
            <a:spLocks noChangeArrowheads="1"/>
          </p:cNvSpPr>
          <p:nvPr/>
        </p:nvSpPr>
        <p:spPr bwMode="auto">
          <a:xfrm>
            <a:off x="2771775" y="981075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5131" name="Text Box 33"/>
          <p:cNvSpPr txBox="1">
            <a:spLocks noChangeArrowheads="1"/>
          </p:cNvSpPr>
          <p:nvPr/>
        </p:nvSpPr>
        <p:spPr bwMode="auto">
          <a:xfrm>
            <a:off x="3924300" y="3429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4140200" y="981075"/>
            <a:ext cx="3873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 rot="-10468435">
            <a:off x="3132138" y="1484313"/>
            <a:ext cx="360362" cy="298450"/>
            <a:chOff x="2426" y="2288"/>
            <a:chExt cx="227" cy="188"/>
          </a:xfrm>
        </p:grpSpPr>
        <p:sp>
          <p:nvSpPr>
            <p:cNvPr id="5155" name="Freeform 36"/>
            <p:cNvSpPr>
              <a:spLocks/>
            </p:cNvSpPr>
            <p:nvPr/>
          </p:nvSpPr>
          <p:spPr bwMode="auto">
            <a:xfrm rot="-7454942">
              <a:off x="2472" y="2250"/>
              <a:ext cx="136" cy="227"/>
            </a:xfrm>
            <a:custGeom>
              <a:avLst/>
              <a:gdLst>
                <a:gd name="T0" fmla="*/ 0 w 136"/>
                <a:gd name="T1" fmla="*/ 0 h 227"/>
                <a:gd name="T2" fmla="*/ 91 w 136"/>
                <a:gd name="T3" fmla="*/ 90 h 227"/>
                <a:gd name="T4" fmla="*/ 136 w 136"/>
                <a:gd name="T5" fmla="*/ 227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227">
                  <a:moveTo>
                    <a:pt x="0" y="0"/>
                  </a:moveTo>
                  <a:cubicBezTo>
                    <a:pt x="34" y="26"/>
                    <a:pt x="68" y="52"/>
                    <a:pt x="91" y="90"/>
                  </a:cubicBezTo>
                  <a:cubicBezTo>
                    <a:pt x="114" y="128"/>
                    <a:pt x="125" y="177"/>
                    <a:pt x="136" y="22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6" name="Freeform 37"/>
            <p:cNvSpPr>
              <a:spLocks/>
            </p:cNvSpPr>
            <p:nvPr/>
          </p:nvSpPr>
          <p:spPr bwMode="auto">
            <a:xfrm>
              <a:off x="2520" y="2288"/>
              <a:ext cx="92" cy="188"/>
            </a:xfrm>
            <a:custGeom>
              <a:avLst/>
              <a:gdLst>
                <a:gd name="T0" fmla="*/ 0 w 92"/>
                <a:gd name="T1" fmla="*/ 188 h 188"/>
                <a:gd name="T2" fmla="*/ 20 w 92"/>
                <a:gd name="T3" fmla="*/ 84 h 188"/>
                <a:gd name="T4" fmla="*/ 92 w 92"/>
                <a:gd name="T5" fmla="*/ 0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88">
                  <a:moveTo>
                    <a:pt x="0" y="188"/>
                  </a:moveTo>
                  <a:cubicBezTo>
                    <a:pt x="3" y="171"/>
                    <a:pt x="5" y="115"/>
                    <a:pt x="20" y="84"/>
                  </a:cubicBezTo>
                  <a:cubicBezTo>
                    <a:pt x="35" y="53"/>
                    <a:pt x="77" y="18"/>
                    <a:pt x="9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5148263" y="908050"/>
            <a:ext cx="3384550" cy="3025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Дано: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∆</a:t>
            </a:r>
            <a:r>
              <a:rPr lang="ru-RU" sz="2800" i="1">
                <a:solidFill>
                  <a:srgbClr val="000066"/>
                </a:solidFill>
                <a:latin typeface="Times New Roman" pitchFamily="18" charset="0"/>
              </a:rPr>
              <a:t>АВС</a:t>
            </a:r>
          </a:p>
          <a:p>
            <a:endParaRPr lang="ru-RU" sz="280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Доказать: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А+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В+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С=180</a:t>
            </a:r>
            <a:r>
              <a:rPr lang="ru-RU" sz="2800" baseline="30000">
                <a:solidFill>
                  <a:srgbClr val="000066"/>
                </a:solidFill>
                <a:latin typeface="Times New Roman" pitchFamily="18" charset="0"/>
              </a:rPr>
              <a:t>0</a:t>
            </a:r>
          </a:p>
          <a:p>
            <a:endParaRPr lang="ru-RU" sz="2800" baseline="3000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ru-RU" sz="4800" baseline="30000">
                <a:solidFill>
                  <a:srgbClr val="FF0000"/>
                </a:solidFill>
                <a:latin typeface="Times New Roman" pitchFamily="18" charset="0"/>
              </a:rPr>
              <a:t>Доказательство:</a:t>
            </a:r>
          </a:p>
          <a:p>
            <a:pPr lvl="1"/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Построим </a:t>
            </a:r>
            <a:r>
              <a:rPr lang="ru-RU" sz="2800" i="1">
                <a:solidFill>
                  <a:srgbClr val="000066"/>
                </a:solidFill>
                <a:latin typeface="Times New Roman" pitchFamily="18" charset="0"/>
              </a:rPr>
              <a:t>а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</a:rPr>
              <a:t>||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ru-RU" sz="2800" i="1">
                <a:solidFill>
                  <a:srgbClr val="000066"/>
                </a:solidFill>
                <a:latin typeface="Times New Roman" pitchFamily="18" charset="0"/>
              </a:rPr>
              <a:t>АС</a:t>
            </a:r>
          </a:p>
        </p:txBody>
      </p:sp>
      <p:sp>
        <p:nvSpPr>
          <p:cNvPr id="209968" name="Oval 48"/>
          <p:cNvSpPr>
            <a:spLocks noChangeArrowheads="1"/>
          </p:cNvSpPr>
          <p:nvPr/>
        </p:nvSpPr>
        <p:spPr bwMode="auto">
          <a:xfrm>
            <a:off x="2987675" y="1412875"/>
            <a:ext cx="144463" cy="1444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969" name="AutoShape 49"/>
          <p:cNvSpPr>
            <a:spLocks noChangeArrowheads="1"/>
          </p:cNvSpPr>
          <p:nvPr/>
        </p:nvSpPr>
        <p:spPr bwMode="auto">
          <a:xfrm rot="-5400000">
            <a:off x="2591595" y="1088231"/>
            <a:ext cx="792162" cy="1584325"/>
          </a:xfrm>
          <a:prstGeom prst="moon">
            <a:avLst>
              <a:gd name="adj" fmla="val 182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37" name="Object 54"/>
          <p:cNvGraphicFramePr>
            <a:graphicFrameLocks noChangeAspect="1"/>
          </p:cNvGraphicFramePr>
          <p:nvPr/>
        </p:nvGraphicFramePr>
        <p:xfrm>
          <a:off x="5219700" y="2276475"/>
          <a:ext cx="360363" cy="398463"/>
        </p:xfrm>
        <a:graphic>
          <a:graphicData uri="http://schemas.openxmlformats.org/presentationml/2006/ole">
            <p:oleObj spid="_x0000_s1026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5138" name="Object 55"/>
          <p:cNvGraphicFramePr>
            <a:graphicFrameLocks noChangeAspect="1"/>
          </p:cNvGraphicFramePr>
          <p:nvPr/>
        </p:nvGraphicFramePr>
        <p:xfrm>
          <a:off x="5940425" y="2276475"/>
          <a:ext cx="360363" cy="398463"/>
        </p:xfrm>
        <a:graphic>
          <a:graphicData uri="http://schemas.openxmlformats.org/presentationml/2006/ole">
            <p:oleObj spid="_x0000_s1027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5139" name="Object 56"/>
          <p:cNvGraphicFramePr>
            <a:graphicFrameLocks noChangeAspect="1"/>
          </p:cNvGraphicFramePr>
          <p:nvPr/>
        </p:nvGraphicFramePr>
        <p:xfrm>
          <a:off x="6732588" y="2276475"/>
          <a:ext cx="360362" cy="398463"/>
        </p:xfrm>
        <a:graphic>
          <a:graphicData uri="http://schemas.openxmlformats.org/presentationml/2006/ole">
            <p:oleObj spid="_x0000_s1028" name="Формула" r:id="rId8" imgW="164957" imgH="152268" progId="Equation.3">
              <p:embed/>
            </p:oleObj>
          </a:graphicData>
        </a:graphic>
      </p:graphicFrame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179388" y="4005263"/>
            <a:ext cx="8964612" cy="523875"/>
            <a:chOff x="113" y="2523"/>
            <a:chExt cx="5647" cy="330"/>
          </a:xfrm>
        </p:grpSpPr>
        <p:sp>
          <p:nvSpPr>
            <p:cNvPr id="5152" name="Rectangle 39"/>
            <p:cNvSpPr>
              <a:spLocks noChangeArrowheads="1"/>
            </p:cNvSpPr>
            <p:nvPr/>
          </p:nvSpPr>
          <p:spPr bwMode="auto">
            <a:xfrm>
              <a:off x="113" y="2523"/>
              <a:ext cx="5647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  1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=    4, 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как накрест лежащие  при </a:t>
              </a:r>
              <a:r>
                <a:rPr lang="ru-RU" sz="2800" b="1" i="1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2800">
                  <a:solidFill>
                    <a:srgbClr val="000066"/>
                  </a:solidFill>
                  <a:latin typeface="Arial" charset="0"/>
                  <a:ea typeface="Batang" pitchFamily="18" charset="-127"/>
                </a:rPr>
                <a:t>II</a:t>
              </a:r>
              <a:r>
                <a:rPr lang="ru-RU" sz="2800" i="1">
                  <a:solidFill>
                    <a:srgbClr val="000066"/>
                  </a:solidFill>
                  <a:latin typeface="Times New Roman" pitchFamily="18" charset="0"/>
                </a:rPr>
                <a:t>АС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 и секущей </a:t>
              </a:r>
              <a:r>
                <a:rPr lang="ru-RU" sz="2800" i="1">
                  <a:solidFill>
                    <a:srgbClr val="000066"/>
                  </a:solidFill>
                  <a:latin typeface="Times New Roman" pitchFamily="18" charset="0"/>
                </a:rPr>
                <a:t>АВ.</a:t>
              </a:r>
            </a:p>
          </p:txBody>
        </p:sp>
        <p:graphicFrame>
          <p:nvGraphicFramePr>
            <p:cNvPr id="5153" name="Object 60"/>
            <p:cNvGraphicFramePr>
              <a:graphicFrameLocks noChangeAspect="1"/>
            </p:cNvGraphicFramePr>
            <p:nvPr/>
          </p:nvGraphicFramePr>
          <p:xfrm>
            <a:off x="113" y="2568"/>
            <a:ext cx="279" cy="258"/>
          </p:xfrm>
          <a:graphic>
            <a:graphicData uri="http://schemas.openxmlformats.org/presentationml/2006/ole">
              <p:oleObj spid="_x0000_s1034" name="Формула" r:id="rId9" imgW="164957" imgH="152268" progId="Equation.3">
                <p:embed/>
              </p:oleObj>
            </a:graphicData>
          </a:graphic>
        </p:graphicFrame>
        <p:graphicFrame>
          <p:nvGraphicFramePr>
            <p:cNvPr id="5154" name="Object 63"/>
            <p:cNvGraphicFramePr>
              <a:graphicFrameLocks noChangeAspect="1"/>
            </p:cNvGraphicFramePr>
            <p:nvPr/>
          </p:nvGraphicFramePr>
          <p:xfrm>
            <a:off x="651" y="2568"/>
            <a:ext cx="279" cy="258"/>
          </p:xfrm>
          <a:graphic>
            <a:graphicData uri="http://schemas.openxmlformats.org/presentationml/2006/ole">
              <p:oleObj spid="_x0000_s1035" name="Формула" r:id="rId10" imgW="164957" imgH="152268" progId="Equation.3">
                <p:embed/>
              </p:oleObj>
            </a:graphicData>
          </a:graphic>
        </p:graphicFrame>
      </p:grpSp>
      <p:grpSp>
        <p:nvGrpSpPr>
          <p:cNvPr id="13" name="Group 111"/>
          <p:cNvGrpSpPr>
            <a:grpSpLocks/>
          </p:cNvGrpSpPr>
          <p:nvPr/>
        </p:nvGrpSpPr>
        <p:grpSpPr bwMode="auto">
          <a:xfrm>
            <a:off x="3635375" y="5949950"/>
            <a:ext cx="3529013" cy="519113"/>
            <a:chOff x="2245" y="3748"/>
            <a:chExt cx="2268" cy="327"/>
          </a:xfrm>
        </p:grpSpPr>
        <p:sp>
          <p:nvSpPr>
            <p:cNvPr id="5148" name="Rectangle 73"/>
            <p:cNvSpPr>
              <a:spLocks noChangeArrowheads="1"/>
            </p:cNvSpPr>
            <p:nvPr/>
          </p:nvSpPr>
          <p:spPr bwMode="auto">
            <a:xfrm>
              <a:off x="2290" y="3748"/>
              <a:ext cx="222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r>
                <a:rPr lang="en-US" sz="2800" b="1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А+</a:t>
              </a:r>
              <a:r>
                <a:rPr lang="ru-RU" sz="2800" b="1">
                  <a:solidFill>
                    <a:srgbClr val="CC0066"/>
                  </a:solidFill>
                  <a:latin typeface="Arial" charset="0"/>
                </a:rPr>
                <a:t>  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В+</a:t>
              </a:r>
              <a:r>
                <a:rPr lang="ru-RU" sz="2800" b="1">
                  <a:solidFill>
                    <a:srgbClr val="CC0066"/>
                  </a:solidFill>
                  <a:latin typeface="Arial" charset="0"/>
                </a:rPr>
                <a:t>  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С=180</a:t>
              </a:r>
              <a:r>
                <a:rPr lang="ru-RU" sz="2800" b="1" baseline="30000">
                  <a:solidFill>
                    <a:srgbClr val="CC0066"/>
                  </a:solidFill>
                  <a:latin typeface="Times New Roman" pitchFamily="18" charset="0"/>
                </a:rPr>
                <a:t>0</a:t>
              </a:r>
              <a:r>
                <a:rPr lang="en-US" sz="2800" b="1" baseline="30000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endParaRPr lang="ru-RU" sz="2800" b="1" baseline="300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149" name="Object 78"/>
            <p:cNvGraphicFramePr>
              <a:graphicFrameLocks noChangeAspect="1"/>
            </p:cNvGraphicFramePr>
            <p:nvPr/>
          </p:nvGraphicFramePr>
          <p:xfrm>
            <a:off x="2245" y="3807"/>
            <a:ext cx="279" cy="258"/>
          </p:xfrm>
          <a:graphic>
            <a:graphicData uri="http://schemas.openxmlformats.org/presentationml/2006/ole">
              <p:oleObj spid="_x0000_s1031" name="Формула" r:id="rId11" imgW="164957" imgH="152268" progId="Equation.3">
                <p:embed/>
              </p:oleObj>
            </a:graphicData>
          </a:graphic>
        </p:graphicFrame>
        <p:graphicFrame>
          <p:nvGraphicFramePr>
            <p:cNvPr id="5150" name="Object 79"/>
            <p:cNvGraphicFramePr>
              <a:graphicFrameLocks noChangeAspect="1"/>
            </p:cNvGraphicFramePr>
            <p:nvPr/>
          </p:nvGraphicFramePr>
          <p:xfrm>
            <a:off x="2699" y="3792"/>
            <a:ext cx="279" cy="258"/>
          </p:xfrm>
          <a:graphic>
            <a:graphicData uri="http://schemas.openxmlformats.org/presentationml/2006/ole">
              <p:oleObj spid="_x0000_s1032" name="Формула" r:id="rId12" imgW="164957" imgH="152268" progId="Equation.3">
                <p:embed/>
              </p:oleObj>
            </a:graphicData>
          </a:graphic>
        </p:graphicFrame>
        <p:graphicFrame>
          <p:nvGraphicFramePr>
            <p:cNvPr id="5151" name="Object 80"/>
            <p:cNvGraphicFramePr>
              <a:graphicFrameLocks noChangeAspect="1"/>
            </p:cNvGraphicFramePr>
            <p:nvPr/>
          </p:nvGraphicFramePr>
          <p:xfrm>
            <a:off x="3198" y="3792"/>
            <a:ext cx="279" cy="258"/>
          </p:xfrm>
          <a:graphic>
            <a:graphicData uri="http://schemas.openxmlformats.org/presentationml/2006/ole">
              <p:oleObj spid="_x0000_s1033" name="Формула" r:id="rId13" imgW="164957" imgH="152268" progId="Equation.3">
                <p:embed/>
              </p:oleObj>
            </a:graphicData>
          </a:graphic>
        </p:graphicFrame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179388" y="4494213"/>
            <a:ext cx="8964612" cy="523875"/>
            <a:chOff x="113" y="2831"/>
            <a:chExt cx="5647" cy="330"/>
          </a:xfrm>
        </p:grpSpPr>
        <p:sp>
          <p:nvSpPr>
            <p:cNvPr id="5145" name="Rectangle 86"/>
            <p:cNvSpPr>
              <a:spLocks noChangeArrowheads="1"/>
            </p:cNvSpPr>
            <p:nvPr/>
          </p:nvSpPr>
          <p:spPr bwMode="auto">
            <a:xfrm>
              <a:off x="295" y="2831"/>
              <a:ext cx="546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3 =    5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, как накрест лежащие  при </a:t>
              </a:r>
              <a:r>
                <a:rPr lang="ru-RU" sz="2800" b="1" i="1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2800">
                  <a:solidFill>
                    <a:srgbClr val="000066"/>
                  </a:solidFill>
                  <a:latin typeface="Arial" charset="0"/>
                </a:rPr>
                <a:t>II</a:t>
              </a:r>
              <a:r>
                <a:rPr lang="ru-RU" sz="2800" i="1">
                  <a:solidFill>
                    <a:srgbClr val="000066"/>
                  </a:solidFill>
                  <a:latin typeface="Times New Roman" pitchFamily="18" charset="0"/>
                </a:rPr>
                <a:t>АС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 и секущей </a:t>
              </a:r>
              <a:r>
                <a:rPr lang="ru-RU" sz="2800" i="1">
                  <a:solidFill>
                    <a:srgbClr val="000066"/>
                  </a:solidFill>
                  <a:latin typeface="Times New Roman" pitchFamily="18" charset="0"/>
                </a:rPr>
                <a:t>ВС.</a:t>
              </a:r>
            </a:p>
          </p:txBody>
        </p:sp>
        <p:graphicFrame>
          <p:nvGraphicFramePr>
            <p:cNvPr id="5146" name="Object 88"/>
            <p:cNvGraphicFramePr>
              <a:graphicFrameLocks noChangeAspect="1"/>
            </p:cNvGraphicFramePr>
            <p:nvPr/>
          </p:nvGraphicFramePr>
          <p:xfrm>
            <a:off x="113" y="2855"/>
            <a:ext cx="279" cy="258"/>
          </p:xfrm>
          <a:graphic>
            <a:graphicData uri="http://schemas.openxmlformats.org/presentationml/2006/ole">
              <p:oleObj spid="_x0000_s1029" name="Формула" r:id="rId14" imgW="164957" imgH="152268" progId="Equation.3">
                <p:embed/>
              </p:oleObj>
            </a:graphicData>
          </a:graphic>
        </p:graphicFrame>
        <p:graphicFrame>
          <p:nvGraphicFramePr>
            <p:cNvPr id="5147" name="Object 90"/>
            <p:cNvGraphicFramePr>
              <a:graphicFrameLocks noChangeAspect="1"/>
            </p:cNvGraphicFramePr>
            <p:nvPr/>
          </p:nvGraphicFramePr>
          <p:xfrm>
            <a:off x="651" y="2855"/>
            <a:ext cx="279" cy="258"/>
          </p:xfrm>
          <a:graphic>
            <a:graphicData uri="http://schemas.openxmlformats.org/presentationml/2006/ole">
              <p:oleObj spid="_x0000_s1030" name="Формула" r:id="rId15" imgW="164957" imgH="152268" progId="Equation.3">
                <p:embed/>
              </p:oleObj>
            </a:graphicData>
          </a:graphic>
        </p:graphicFrame>
      </p:grpSp>
      <p:sp>
        <p:nvSpPr>
          <p:cNvPr id="209967" name="Text Box 47"/>
          <p:cNvSpPr txBox="1">
            <a:spLocks noChangeArrowheads="1"/>
          </p:cNvSpPr>
          <p:nvPr/>
        </p:nvSpPr>
        <p:spPr bwMode="auto">
          <a:xfrm>
            <a:off x="465138" y="4005263"/>
            <a:ext cx="361950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468313" y="4494213"/>
            <a:ext cx="361950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9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20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0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5" presetClass="emph" presetSubtype="0" repeatCount="7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9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2361 0.1680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8489 0.1009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50" grpId="0" animBg="1"/>
      <p:bldP spid="209954" grpId="0"/>
      <p:bldP spid="209968" grpId="0" animBg="1"/>
      <p:bldP spid="209969" grpId="0" animBg="1"/>
      <p:bldP spid="209969" grpId="1" animBg="1"/>
      <p:bldP spid="209969" grpId="2" animBg="1"/>
      <p:bldP spid="209967" grpId="0" animBg="1"/>
      <p:bldP spid="209967" grpId="1" animBg="1"/>
      <p:bldP spid="209960" grpId="0" animBg="1"/>
      <p:bldP spid="20996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5219700" y="126841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5327" name="Text Box 47"/>
          <p:cNvSpPr txBox="1">
            <a:spLocks noChangeArrowheads="1"/>
          </p:cNvSpPr>
          <p:nvPr/>
        </p:nvSpPr>
        <p:spPr bwMode="auto">
          <a:xfrm>
            <a:off x="5219700" y="1376363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23850" y="188913"/>
            <a:ext cx="496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827088" y="2716213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554288" y="6937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779838" y="27813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276350" y="260667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50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338388" y="1270000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3265488" y="2757488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116013" y="6092825"/>
            <a:ext cx="2457450" cy="457200"/>
            <a:chOff x="703" y="3838"/>
            <a:chExt cx="1548" cy="288"/>
          </a:xfrm>
        </p:grpSpPr>
        <p:sp>
          <p:nvSpPr>
            <p:cNvPr id="225318" name="Text Box 38"/>
            <p:cNvSpPr txBox="1">
              <a:spLocks noChangeArrowheads="1"/>
            </p:cNvSpPr>
            <p:nvPr/>
          </p:nvSpPr>
          <p:spPr bwMode="auto">
            <a:xfrm>
              <a:off x="703" y="3838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19" name="Text Box 39"/>
            <p:cNvSpPr txBox="1">
              <a:spLocks noChangeArrowheads="1"/>
            </p:cNvSpPr>
            <p:nvPr/>
          </p:nvSpPr>
          <p:spPr bwMode="auto">
            <a:xfrm>
              <a:off x="2018" y="3838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011863" y="5445125"/>
            <a:ext cx="2243137" cy="528638"/>
            <a:chOff x="3787" y="3430"/>
            <a:chExt cx="1413" cy="333"/>
          </a:xfrm>
        </p:grpSpPr>
        <p:sp>
          <p:nvSpPr>
            <p:cNvPr id="225321" name="Text Box 41"/>
            <p:cNvSpPr txBox="1">
              <a:spLocks noChangeArrowheads="1"/>
            </p:cNvSpPr>
            <p:nvPr/>
          </p:nvSpPr>
          <p:spPr bwMode="auto">
            <a:xfrm>
              <a:off x="4967" y="347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22" name="Text Box 42"/>
            <p:cNvSpPr txBox="1">
              <a:spLocks noChangeArrowheads="1"/>
            </p:cNvSpPr>
            <p:nvPr/>
          </p:nvSpPr>
          <p:spPr bwMode="auto">
            <a:xfrm>
              <a:off x="3787" y="343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2700338" y="3284538"/>
            <a:ext cx="203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50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– 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3132138" y="278130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9" name="Freeform 5"/>
          <p:cNvSpPr>
            <a:spLocks/>
          </p:cNvSpPr>
          <p:nvPr/>
        </p:nvSpPr>
        <p:spPr bwMode="auto">
          <a:xfrm>
            <a:off x="1187450" y="1125538"/>
            <a:ext cx="2590800" cy="2089150"/>
          </a:xfrm>
          <a:custGeom>
            <a:avLst/>
            <a:gdLst>
              <a:gd name="T0" fmla="*/ 0 w 1632"/>
              <a:gd name="T1" fmla="*/ 2147483647 h 1316"/>
              <a:gd name="T2" fmla="*/ 2147483647 w 1632"/>
              <a:gd name="T3" fmla="*/ 0 h 1316"/>
              <a:gd name="T4" fmla="*/ 2147483647 w 1632"/>
              <a:gd name="T5" fmla="*/ 2147483647 h 1316"/>
              <a:gd name="T6" fmla="*/ 0 w 1632"/>
              <a:gd name="T7" fmla="*/ 2147483647 h 13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1316">
                <a:moveTo>
                  <a:pt x="0" y="1134"/>
                </a:moveTo>
                <a:lnTo>
                  <a:pt x="907" y="0"/>
                </a:lnTo>
                <a:lnTo>
                  <a:pt x="1632" y="1316"/>
                </a:lnTo>
                <a:lnTo>
                  <a:pt x="0" y="1134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5326" name="Text Box 46"/>
          <p:cNvSpPr txBox="1">
            <a:spLocks noChangeArrowheads="1"/>
          </p:cNvSpPr>
          <p:nvPr/>
        </p:nvSpPr>
        <p:spPr bwMode="auto">
          <a:xfrm>
            <a:off x="5435600" y="908050"/>
            <a:ext cx="203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– 20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003800" y="835025"/>
            <a:ext cx="3484563" cy="2473325"/>
            <a:chOff x="3152" y="526"/>
            <a:chExt cx="2195" cy="1558"/>
          </a:xfrm>
        </p:grpSpPr>
        <p:sp>
          <p:nvSpPr>
            <p:cNvPr id="6184" name="Freeform 12"/>
            <p:cNvSpPr>
              <a:spLocks/>
            </p:cNvSpPr>
            <p:nvPr/>
          </p:nvSpPr>
          <p:spPr bwMode="auto">
            <a:xfrm>
              <a:off x="3334" y="799"/>
              <a:ext cx="1922" cy="997"/>
            </a:xfrm>
            <a:custGeom>
              <a:avLst/>
              <a:gdLst>
                <a:gd name="T0" fmla="*/ 0 w 1922"/>
                <a:gd name="T1" fmla="*/ 0 h 997"/>
                <a:gd name="T2" fmla="*/ 0 w 1922"/>
                <a:gd name="T3" fmla="*/ 997 h 997"/>
                <a:gd name="T4" fmla="*/ 1922 w 1922"/>
                <a:gd name="T5" fmla="*/ 984 h 997"/>
                <a:gd name="T6" fmla="*/ 0 w 1922"/>
                <a:gd name="T7" fmla="*/ 0 h 9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2" h="997">
                  <a:moveTo>
                    <a:pt x="0" y="0"/>
                  </a:moveTo>
                  <a:lnTo>
                    <a:pt x="0" y="997"/>
                  </a:lnTo>
                  <a:lnTo>
                    <a:pt x="1922" y="9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85" name="Freeform 13"/>
            <p:cNvSpPr>
              <a:spLocks/>
            </p:cNvSpPr>
            <p:nvPr/>
          </p:nvSpPr>
          <p:spPr bwMode="auto">
            <a:xfrm>
              <a:off x="3334" y="1660"/>
              <a:ext cx="136" cy="136"/>
            </a:xfrm>
            <a:custGeom>
              <a:avLst/>
              <a:gdLst>
                <a:gd name="T0" fmla="*/ 0 w 181"/>
                <a:gd name="T1" fmla="*/ 0 h 136"/>
                <a:gd name="T2" fmla="*/ 44 w 181"/>
                <a:gd name="T3" fmla="*/ 0 h 136"/>
                <a:gd name="T4" fmla="*/ 44 w 181"/>
                <a:gd name="T5" fmla="*/ 136 h 1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136">
                  <a:moveTo>
                    <a:pt x="0" y="0"/>
                  </a:moveTo>
                  <a:lnTo>
                    <a:pt x="181" y="0"/>
                  </a:lnTo>
                  <a:lnTo>
                    <a:pt x="181" y="1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86" name="Text Box 14"/>
            <p:cNvSpPr txBox="1">
              <a:spLocks noChangeArrowheads="1"/>
            </p:cNvSpPr>
            <p:nvPr/>
          </p:nvSpPr>
          <p:spPr bwMode="auto">
            <a:xfrm>
              <a:off x="3152" y="526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6187" name="Text Box 15"/>
            <p:cNvSpPr txBox="1">
              <a:spLocks noChangeArrowheads="1"/>
            </p:cNvSpPr>
            <p:nvPr/>
          </p:nvSpPr>
          <p:spPr bwMode="auto">
            <a:xfrm>
              <a:off x="3152" y="1751"/>
              <a:ext cx="2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6188" name="Text Box 16"/>
            <p:cNvSpPr txBox="1">
              <a:spLocks noChangeArrowheads="1"/>
            </p:cNvSpPr>
            <p:nvPr/>
          </p:nvSpPr>
          <p:spPr bwMode="auto">
            <a:xfrm>
              <a:off x="5103" y="1796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Р</a:t>
              </a:r>
            </a:p>
          </p:txBody>
        </p:sp>
        <p:sp>
          <p:nvSpPr>
            <p:cNvPr id="6189" name="Text Box 18"/>
            <p:cNvSpPr txBox="1">
              <a:spLocks noChangeArrowheads="1"/>
            </p:cNvSpPr>
            <p:nvPr/>
          </p:nvSpPr>
          <p:spPr bwMode="auto">
            <a:xfrm>
              <a:off x="4694" y="159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0" name="Text Box 50"/>
          <p:cNvSpPr txBox="1">
            <a:spLocks noChangeArrowheads="1"/>
          </p:cNvSpPr>
          <p:nvPr/>
        </p:nvSpPr>
        <p:spPr bwMode="auto">
          <a:xfrm>
            <a:off x="3563938" y="5805488"/>
            <a:ext cx="177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(180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):2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1" name="Text Box 51"/>
          <p:cNvSpPr txBox="1">
            <a:spLocks noChangeArrowheads="1"/>
          </p:cNvSpPr>
          <p:nvPr/>
        </p:nvSpPr>
        <p:spPr bwMode="auto">
          <a:xfrm>
            <a:off x="1116013" y="616585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2" name="Text Box 52"/>
          <p:cNvSpPr txBox="1">
            <a:spLocks noChangeArrowheads="1"/>
          </p:cNvSpPr>
          <p:nvPr/>
        </p:nvSpPr>
        <p:spPr bwMode="auto">
          <a:xfrm>
            <a:off x="3059113" y="6165850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11188" y="3573463"/>
            <a:ext cx="3502025" cy="3121025"/>
            <a:chOff x="385" y="2251"/>
            <a:chExt cx="2206" cy="1966"/>
          </a:xfrm>
        </p:grpSpPr>
        <p:sp>
          <p:nvSpPr>
            <p:cNvPr id="6177" name="Freeform 19"/>
            <p:cNvSpPr>
              <a:spLocks/>
            </p:cNvSpPr>
            <p:nvPr/>
          </p:nvSpPr>
          <p:spPr bwMode="auto">
            <a:xfrm>
              <a:off x="612" y="2360"/>
              <a:ext cx="1724" cy="1750"/>
            </a:xfrm>
            <a:custGeom>
              <a:avLst/>
              <a:gdLst>
                <a:gd name="T0" fmla="*/ 0 w 1724"/>
                <a:gd name="T1" fmla="*/ 1750 h 1750"/>
                <a:gd name="T2" fmla="*/ 860 w 1724"/>
                <a:gd name="T3" fmla="*/ 0 h 1750"/>
                <a:gd name="T4" fmla="*/ 1724 w 1724"/>
                <a:gd name="T5" fmla="*/ 1750 h 1750"/>
                <a:gd name="T6" fmla="*/ 0 w 1724"/>
                <a:gd name="T7" fmla="*/ 1750 h 17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4" h="1750">
                  <a:moveTo>
                    <a:pt x="0" y="1750"/>
                  </a:moveTo>
                  <a:lnTo>
                    <a:pt x="860" y="0"/>
                  </a:lnTo>
                  <a:lnTo>
                    <a:pt x="1724" y="1750"/>
                  </a:lnTo>
                  <a:lnTo>
                    <a:pt x="0" y="175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8" name="Freeform 20"/>
            <p:cNvSpPr>
              <a:spLocks/>
            </p:cNvSpPr>
            <p:nvPr/>
          </p:nvSpPr>
          <p:spPr bwMode="auto">
            <a:xfrm>
              <a:off x="975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9" name="Freeform 21"/>
            <p:cNvSpPr>
              <a:spLocks/>
            </p:cNvSpPr>
            <p:nvPr/>
          </p:nvSpPr>
          <p:spPr bwMode="auto">
            <a:xfrm flipH="1">
              <a:off x="1844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80" name="Text Box 22"/>
            <p:cNvSpPr txBox="1">
              <a:spLocks noChangeArrowheads="1"/>
            </p:cNvSpPr>
            <p:nvPr/>
          </p:nvSpPr>
          <p:spPr bwMode="auto">
            <a:xfrm>
              <a:off x="385" y="391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6181" name="Text Box 23"/>
            <p:cNvSpPr txBox="1">
              <a:spLocks noChangeArrowheads="1"/>
            </p:cNvSpPr>
            <p:nvPr/>
          </p:nvSpPr>
          <p:spPr bwMode="auto">
            <a:xfrm>
              <a:off x="1202" y="225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6182" name="Text Box 24"/>
            <p:cNvSpPr txBox="1">
              <a:spLocks noChangeArrowheads="1"/>
            </p:cNvSpPr>
            <p:nvPr/>
          </p:nvSpPr>
          <p:spPr bwMode="auto">
            <a:xfrm>
              <a:off x="2336" y="392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6183" name="Text Box 25"/>
            <p:cNvSpPr txBox="1">
              <a:spLocks noChangeArrowheads="1"/>
            </p:cNvSpPr>
            <p:nvPr/>
          </p:nvSpPr>
          <p:spPr bwMode="auto">
            <a:xfrm>
              <a:off x="1292" y="2545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40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3" name="Text Box 53"/>
          <p:cNvSpPr txBox="1">
            <a:spLocks noChangeArrowheads="1"/>
          </p:cNvSpPr>
          <p:nvPr/>
        </p:nvSpPr>
        <p:spPr bwMode="auto">
          <a:xfrm>
            <a:off x="6227763" y="6092825"/>
            <a:ext cx="1617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2·30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4" name="Text Box 54"/>
          <p:cNvSpPr txBox="1">
            <a:spLocks noChangeArrowheads="1"/>
          </p:cNvSpPr>
          <p:nvPr/>
        </p:nvSpPr>
        <p:spPr bwMode="auto">
          <a:xfrm>
            <a:off x="7667625" y="5516563"/>
            <a:ext cx="55880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5" name="Text Box 55"/>
          <p:cNvSpPr txBox="1">
            <a:spLocks noChangeArrowheads="1"/>
          </p:cNvSpPr>
          <p:nvPr/>
        </p:nvSpPr>
        <p:spPr bwMode="auto">
          <a:xfrm>
            <a:off x="5940425" y="5445125"/>
            <a:ext cx="700088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120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572000" y="3644900"/>
            <a:ext cx="4186238" cy="2689225"/>
            <a:chOff x="2880" y="2296"/>
            <a:chExt cx="2637" cy="1694"/>
          </a:xfrm>
        </p:grpSpPr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3152" y="2341"/>
              <a:ext cx="2268" cy="1361"/>
            </a:xfrm>
            <a:custGeom>
              <a:avLst/>
              <a:gdLst>
                <a:gd name="T0" fmla="*/ 0 w 2268"/>
                <a:gd name="T1" fmla="*/ 0 h 1361"/>
                <a:gd name="T2" fmla="*/ 2268 w 2268"/>
                <a:gd name="T3" fmla="*/ 1361 h 1361"/>
                <a:gd name="T4" fmla="*/ 672 w 2268"/>
                <a:gd name="T5" fmla="*/ 1347 h 1361"/>
                <a:gd name="T6" fmla="*/ 0 w 2268"/>
                <a:gd name="T7" fmla="*/ 0 h 1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68" h="1361">
                  <a:moveTo>
                    <a:pt x="0" y="0"/>
                  </a:moveTo>
                  <a:lnTo>
                    <a:pt x="2268" y="1361"/>
                  </a:lnTo>
                  <a:lnTo>
                    <a:pt x="672" y="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2880" y="2296"/>
              <a:ext cx="26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О</a:t>
              </a: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606" y="3657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5284" y="370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F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 flipH="1">
              <a:off x="3424" y="3022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4544" y="3640"/>
              <a:ext cx="64" cy="160"/>
            </a:xfrm>
            <a:custGeom>
              <a:avLst/>
              <a:gdLst>
                <a:gd name="T0" fmla="*/ 0 w 64"/>
                <a:gd name="T1" fmla="*/ 0 h 160"/>
                <a:gd name="T2" fmla="*/ 64 w 64"/>
                <a:gd name="T3" fmla="*/ 160 h 1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" h="160">
                  <a:moveTo>
                    <a:pt x="0" y="0"/>
                  </a:moveTo>
                  <a:lnTo>
                    <a:pt x="64" y="1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3288" y="2523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30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2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2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2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2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2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2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7" grpId="0"/>
      <p:bldP spid="225327" grpId="0" animBg="1"/>
      <p:bldP spid="225324" grpId="0"/>
      <p:bldP spid="225325" grpId="0" animBg="1"/>
      <p:bldP spid="225326" grpId="0"/>
      <p:bldP spid="225330" grpId="0"/>
      <p:bldP spid="225331" grpId="0" animBg="1"/>
      <p:bldP spid="225332" grpId="0" animBg="1"/>
      <p:bldP spid="225333" grpId="0"/>
      <p:bldP spid="225334" grpId="0" animBg="1"/>
      <p:bldP spid="2253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  </a:t>
            </a:r>
            <a:r>
              <a:rPr lang="ru-RU" sz="2400" b="1" dirty="0" smtClean="0"/>
              <a:t>Треугольники </a:t>
            </a:r>
            <a:r>
              <a:rPr lang="ru-RU" sz="2400" b="1" dirty="0"/>
              <a:t>можно разделить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</a:t>
            </a:r>
            <a:r>
              <a:rPr lang="ru-RU" sz="2400" b="1" dirty="0"/>
              <a:t>группы в зависимости от углов</a:t>
            </a:r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3733800" y="3124200"/>
            <a:ext cx="1905000" cy="2667000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340" name="Line 20"/>
          <p:cNvSpPr>
            <a:spLocks noChangeShapeType="1"/>
          </p:cNvSpPr>
          <p:nvPr/>
        </p:nvSpPr>
        <p:spPr bwMode="auto">
          <a:xfrm>
            <a:off x="8153400" y="4343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1916832"/>
          <a:ext cx="8136903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9996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Остроугольные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Прямоугольные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Тупоугольные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48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11560" y="3284984"/>
            <a:ext cx="2374900" cy="2305050"/>
          </a:xfrm>
          <a:prstGeom prst="triangle">
            <a:avLst>
              <a:gd name="adj" fmla="val 79412"/>
            </a:avLst>
          </a:prstGeom>
          <a:gradFill rotWithShape="1">
            <a:gsLst>
              <a:gs pos="0">
                <a:srgbClr val="FFCC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3851920" y="3068960"/>
            <a:ext cx="1727200" cy="2519363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8323034">
            <a:off x="4798729" y="3954597"/>
            <a:ext cx="3888550" cy="792319"/>
          </a:xfrm>
          <a:prstGeom prst="triangle">
            <a:avLst>
              <a:gd name="adj" fmla="val 50853"/>
            </a:avLst>
          </a:prstGeom>
          <a:gradFill rotWithShape="1">
            <a:gsLst>
              <a:gs pos="0">
                <a:srgbClr val="CCFFFF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12322" grpId="0"/>
      <p:bldP spid="312338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ChangeArrowheads="1"/>
          </p:cNvSpPr>
          <p:nvPr/>
        </p:nvSpPr>
        <p:spPr bwMode="auto">
          <a:xfrm>
            <a:off x="684213" y="1989138"/>
            <a:ext cx="3887787" cy="1008062"/>
          </a:xfrm>
          <a:prstGeom prst="triangle">
            <a:avLst>
              <a:gd name="adj" fmla="val 30093"/>
            </a:avLst>
          </a:prstGeom>
          <a:gradFill rotWithShape="1">
            <a:gsLst>
              <a:gs pos="0">
                <a:srgbClr val="CCFFFF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03" name="AutoShape 3"/>
          <p:cNvSpPr>
            <a:spLocks noChangeArrowheads="1"/>
          </p:cNvSpPr>
          <p:nvPr/>
        </p:nvSpPr>
        <p:spPr bwMode="auto">
          <a:xfrm>
            <a:off x="755650" y="3429000"/>
            <a:ext cx="1727200" cy="2519363"/>
          </a:xfrm>
          <a:prstGeom prst="rtTriangle">
            <a:avLst/>
          </a:prstGeom>
          <a:gradFill rotWithShape="1">
            <a:gsLst>
              <a:gs pos="0">
                <a:srgbClr val="99FF99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04" name="AutoShape 4"/>
          <p:cNvSpPr>
            <a:spLocks noChangeArrowheads="1"/>
          </p:cNvSpPr>
          <p:nvPr/>
        </p:nvSpPr>
        <p:spPr bwMode="auto">
          <a:xfrm>
            <a:off x="2411413" y="3357563"/>
            <a:ext cx="2374900" cy="2305050"/>
          </a:xfrm>
          <a:prstGeom prst="triangle">
            <a:avLst>
              <a:gd name="adj" fmla="val 79412"/>
            </a:avLst>
          </a:prstGeom>
          <a:gradFill rotWithShape="1">
            <a:gsLst>
              <a:gs pos="0">
                <a:srgbClr val="FF99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755650" y="5661025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971550" y="56610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404813"/>
            <a:ext cx="9045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Найди остроугольный треугольник и щелкни по нему мышкой</a:t>
            </a:r>
          </a:p>
        </p:txBody>
      </p:sp>
      <p:sp>
        <p:nvSpPr>
          <p:cNvPr id="204808" name="Oval 8"/>
          <p:cNvSpPr>
            <a:spLocks noChangeArrowheads="1"/>
          </p:cNvSpPr>
          <p:nvPr/>
        </p:nvSpPr>
        <p:spPr bwMode="auto">
          <a:xfrm>
            <a:off x="4356100" y="3213100"/>
            <a:ext cx="1655763" cy="503238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rgbClr val="00FF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rgbClr val="FF3300"/>
                </a:solidFill>
                <a:latin typeface="Arial" charset="0"/>
              </a:rPr>
              <a:t>молодец!</a:t>
            </a:r>
          </a:p>
        </p:txBody>
      </p:sp>
      <p:sp>
        <p:nvSpPr>
          <p:cNvPr id="2048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7050" y="6092825"/>
            <a:ext cx="1582738" cy="57626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Проверка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784975" y="200183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4643438" y="4076700"/>
            <a:ext cx="4211637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Все углы острые-</a:t>
            </a:r>
          </a:p>
          <a:p>
            <a:r>
              <a:rPr lang="ru-RU">
                <a:solidFill>
                  <a:srgbClr val="FF0000"/>
                </a:solidFill>
              </a:rPr>
              <a:t> остроугольный</a:t>
            </a:r>
            <a:r>
              <a:rPr lang="ru-RU"/>
              <a:t> треугольник</a:t>
            </a: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1979613" y="1628775"/>
            <a:ext cx="4000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Тупоугольный треугольник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179388" y="6021388"/>
            <a:ext cx="422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Прямоугольный треугольник</a:t>
            </a:r>
          </a:p>
        </p:txBody>
      </p:sp>
      <p:sp>
        <p:nvSpPr>
          <p:cNvPr id="7182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092825"/>
            <a:ext cx="539750" cy="5492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16" name="AutoShape 16"/>
          <p:cNvSpPr>
            <a:spLocks noChangeArrowheads="1"/>
          </p:cNvSpPr>
          <p:nvPr/>
        </p:nvSpPr>
        <p:spPr bwMode="auto">
          <a:xfrm rot="-5938358">
            <a:off x="1794669" y="1951831"/>
            <a:ext cx="215900" cy="579438"/>
          </a:xfrm>
          <a:prstGeom prst="moon">
            <a:avLst>
              <a:gd name="adj" fmla="val 4960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0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48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0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0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03"/>
                  </p:tgtEl>
                </p:cond>
              </p:nextCondLst>
            </p:seq>
          </p:childTnLst>
        </p:cTn>
      </p:par>
    </p:tnLst>
    <p:bldLst>
      <p:bldP spid="204802" grpId="0" animBg="1"/>
      <p:bldP spid="204803" grpId="0" animBg="1"/>
      <p:bldP spid="204808" grpId="0" animBg="1"/>
      <p:bldP spid="204808" grpId="1" animBg="1"/>
      <p:bldP spid="204809" grpId="0" animBg="1"/>
      <p:bldP spid="204811" grpId="0"/>
      <p:bldP spid="204812" grpId="0"/>
      <p:bldP spid="204813" grpId="0"/>
      <p:bldP spid="2048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ChangeArrowheads="1"/>
          </p:cNvSpPr>
          <p:nvPr/>
        </p:nvSpPr>
        <p:spPr bwMode="auto">
          <a:xfrm>
            <a:off x="539750" y="1916113"/>
            <a:ext cx="4679950" cy="1296987"/>
          </a:xfrm>
          <a:prstGeom prst="triangle">
            <a:avLst>
              <a:gd name="adj" fmla="val 28222"/>
            </a:avLst>
          </a:prstGeom>
          <a:gradFill rotWithShape="1">
            <a:gsLst>
              <a:gs pos="0">
                <a:srgbClr val="CCFFFF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27" name="AutoShape 3"/>
          <p:cNvSpPr>
            <a:spLocks noChangeArrowheads="1"/>
          </p:cNvSpPr>
          <p:nvPr/>
        </p:nvSpPr>
        <p:spPr bwMode="auto">
          <a:xfrm>
            <a:off x="755650" y="3429000"/>
            <a:ext cx="1727200" cy="2519363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28" name="AutoShape 4"/>
          <p:cNvSpPr>
            <a:spLocks noChangeArrowheads="1"/>
          </p:cNvSpPr>
          <p:nvPr/>
        </p:nvSpPr>
        <p:spPr bwMode="auto">
          <a:xfrm>
            <a:off x="2411413" y="3357563"/>
            <a:ext cx="2374900" cy="2305050"/>
          </a:xfrm>
          <a:prstGeom prst="triangle">
            <a:avLst>
              <a:gd name="adj" fmla="val 79412"/>
            </a:avLst>
          </a:prstGeom>
          <a:gradFill rotWithShape="1">
            <a:gsLst>
              <a:gs pos="0">
                <a:srgbClr val="FFCC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55650" y="5661025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71550" y="56610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9238" y="476250"/>
            <a:ext cx="88947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Найди тупоугольный треугольник и щелкни по нему мышкой</a:t>
            </a: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3924300" y="2133600"/>
            <a:ext cx="1655763" cy="503238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rgbClr val="00FF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rgbClr val="FF3300"/>
                </a:solidFill>
                <a:latin typeface="Arial" charset="0"/>
              </a:rPr>
              <a:t>молодец!</a:t>
            </a:r>
          </a:p>
        </p:txBody>
      </p:sp>
      <p:sp>
        <p:nvSpPr>
          <p:cNvPr id="2058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7050" y="6092825"/>
            <a:ext cx="1582738" cy="57626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Проверка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784975" y="200183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4643438" y="4076700"/>
            <a:ext cx="4211637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Все углы острые-</a:t>
            </a:r>
          </a:p>
          <a:p>
            <a:r>
              <a:rPr lang="ru-RU"/>
              <a:t> остроугольный треугольник</a:t>
            </a:r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1979613" y="1628775"/>
            <a:ext cx="4000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Тупоугольный</a:t>
            </a:r>
            <a:r>
              <a:rPr lang="ru-RU"/>
              <a:t> треугольник</a:t>
            </a:r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179388" y="6021388"/>
            <a:ext cx="422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Прямоугольный треугольник</a:t>
            </a:r>
          </a:p>
        </p:txBody>
      </p:sp>
      <p:sp>
        <p:nvSpPr>
          <p:cNvPr id="8206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092825"/>
            <a:ext cx="539750" cy="5492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40" name="AutoShape 16"/>
          <p:cNvSpPr>
            <a:spLocks noChangeArrowheads="1"/>
          </p:cNvSpPr>
          <p:nvPr/>
        </p:nvSpPr>
        <p:spPr bwMode="auto">
          <a:xfrm rot="-5938358">
            <a:off x="1819276" y="1912937"/>
            <a:ext cx="222250" cy="650875"/>
          </a:xfrm>
          <a:prstGeom prst="moon">
            <a:avLst>
              <a:gd name="adj" fmla="val 4960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8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5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2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5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28"/>
                  </p:tgtEl>
                </p:cond>
              </p:nextCondLst>
            </p:seq>
          </p:childTnLst>
        </p:cTn>
      </p:par>
    </p:tnLst>
    <p:bldLst>
      <p:bldP spid="205827" grpId="0" animBg="1"/>
      <p:bldP spid="205828" grpId="0" animBg="1"/>
      <p:bldP spid="205832" grpId="0" animBg="1"/>
      <p:bldP spid="205832" grpId="1" animBg="1"/>
      <p:bldP spid="205833" grpId="0" animBg="1"/>
      <p:bldP spid="205835" grpId="0"/>
      <p:bldP spid="205836" grpId="0"/>
      <p:bldP spid="205837" grpId="0"/>
      <p:bldP spid="2058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ChangeArrowheads="1"/>
          </p:cNvSpPr>
          <p:nvPr/>
        </p:nvSpPr>
        <p:spPr bwMode="auto">
          <a:xfrm>
            <a:off x="684213" y="1989138"/>
            <a:ext cx="3887787" cy="1008062"/>
          </a:xfrm>
          <a:prstGeom prst="triangle">
            <a:avLst>
              <a:gd name="adj" fmla="val 30093"/>
            </a:avLst>
          </a:prstGeom>
          <a:gradFill rotWithShape="1">
            <a:gsLst>
              <a:gs pos="0">
                <a:srgbClr val="CCFFFF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51" name="AutoShape 3"/>
          <p:cNvSpPr>
            <a:spLocks noChangeArrowheads="1"/>
          </p:cNvSpPr>
          <p:nvPr/>
        </p:nvSpPr>
        <p:spPr bwMode="auto">
          <a:xfrm>
            <a:off x="755650" y="3429000"/>
            <a:ext cx="1727200" cy="2519363"/>
          </a:xfrm>
          <a:prstGeom prst="rtTriangle">
            <a:avLst/>
          </a:prstGeom>
          <a:gradFill rotWithShape="1">
            <a:gsLst>
              <a:gs pos="0">
                <a:srgbClr val="99FF99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52" name="AutoShape 4"/>
          <p:cNvSpPr>
            <a:spLocks noChangeArrowheads="1"/>
          </p:cNvSpPr>
          <p:nvPr/>
        </p:nvSpPr>
        <p:spPr bwMode="auto">
          <a:xfrm>
            <a:off x="2411413" y="3357563"/>
            <a:ext cx="2374900" cy="2305050"/>
          </a:xfrm>
          <a:prstGeom prst="triangle">
            <a:avLst>
              <a:gd name="adj" fmla="val 79412"/>
            </a:avLst>
          </a:prstGeom>
          <a:gradFill rotWithShape="1">
            <a:gsLst>
              <a:gs pos="0">
                <a:srgbClr val="FF99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5661025"/>
            <a:ext cx="217488" cy="288925"/>
            <a:chOff x="476" y="3566"/>
            <a:chExt cx="137" cy="182"/>
          </a:xfrm>
        </p:grpSpPr>
        <p:sp>
          <p:nvSpPr>
            <p:cNvPr id="9231" name="Line 6"/>
            <p:cNvSpPr>
              <a:spLocks noChangeShapeType="1"/>
            </p:cNvSpPr>
            <p:nvPr/>
          </p:nvSpPr>
          <p:spPr bwMode="auto">
            <a:xfrm>
              <a:off x="476" y="3566"/>
              <a:ext cx="1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32" name="Line 7"/>
            <p:cNvSpPr>
              <a:spLocks noChangeShapeType="1"/>
            </p:cNvSpPr>
            <p:nvPr/>
          </p:nvSpPr>
          <p:spPr bwMode="auto">
            <a:xfrm>
              <a:off x="612" y="3566"/>
              <a:ext cx="0" cy="1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755650" y="476250"/>
            <a:ext cx="7627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Найди прямоугольный треугольник и щелкни по нему мышкой</a:t>
            </a:r>
          </a:p>
        </p:txBody>
      </p:sp>
      <p:sp>
        <p:nvSpPr>
          <p:cNvPr id="206857" name="Oval 9"/>
          <p:cNvSpPr>
            <a:spLocks noChangeArrowheads="1"/>
          </p:cNvSpPr>
          <p:nvPr/>
        </p:nvSpPr>
        <p:spPr bwMode="auto">
          <a:xfrm>
            <a:off x="1476375" y="3357563"/>
            <a:ext cx="1655763" cy="503237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rgbClr val="00FF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rgbClr val="FF3300"/>
                </a:solidFill>
                <a:latin typeface="Arial" charset="0"/>
              </a:rPr>
              <a:t>молодец!</a:t>
            </a:r>
          </a:p>
        </p:txBody>
      </p:sp>
      <p:sp>
        <p:nvSpPr>
          <p:cNvPr id="2068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7050" y="6092825"/>
            <a:ext cx="1582738" cy="57626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Проверка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784975" y="200183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4643438" y="4076700"/>
            <a:ext cx="4211637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Все углы острые-</a:t>
            </a:r>
          </a:p>
          <a:p>
            <a:r>
              <a:rPr lang="ru-RU"/>
              <a:t> остроугольный треугольник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1979613" y="1628775"/>
            <a:ext cx="4000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Тупоугольный треугольник</a:t>
            </a: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179388" y="6021388"/>
            <a:ext cx="422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Прямоугольный</a:t>
            </a:r>
            <a:r>
              <a:rPr lang="ru-RU"/>
              <a:t> треугольник</a:t>
            </a:r>
          </a:p>
        </p:txBody>
      </p:sp>
      <p:sp>
        <p:nvSpPr>
          <p:cNvPr id="9229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092825"/>
            <a:ext cx="539750" cy="5492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65" name="AutoShape 17"/>
          <p:cNvSpPr>
            <a:spLocks noChangeArrowheads="1"/>
          </p:cNvSpPr>
          <p:nvPr/>
        </p:nvSpPr>
        <p:spPr bwMode="auto">
          <a:xfrm rot="-5938358">
            <a:off x="1794669" y="1951831"/>
            <a:ext cx="215900" cy="579438"/>
          </a:xfrm>
          <a:prstGeom prst="moon">
            <a:avLst>
              <a:gd name="adj" fmla="val 4960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8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6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5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6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5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68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52"/>
                  </p:tgtEl>
                </p:cond>
              </p:nextCondLst>
            </p:seq>
          </p:childTnLst>
        </p:cTn>
      </p:par>
    </p:tnLst>
    <p:bldLst>
      <p:bldP spid="206850" grpId="0" animBg="1"/>
      <p:bldP spid="206852" grpId="0" animBg="1"/>
      <p:bldP spid="206857" grpId="0" animBg="1"/>
      <p:bldP spid="206858" grpId="0" animBg="1"/>
      <p:bldP spid="206860" grpId="0"/>
      <p:bldP spid="206861" grpId="0"/>
      <p:bldP spid="206862" grpId="0"/>
      <p:bldP spid="2068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79388" y="115888"/>
            <a:ext cx="4967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211638" y="35004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7091363" y="26035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7523163" y="35004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7345" name="Text Box 17"/>
          <p:cNvSpPr txBox="1">
            <a:spLocks noChangeArrowheads="1"/>
          </p:cNvSpPr>
          <p:nvPr/>
        </p:nvSpPr>
        <p:spPr bwMode="auto">
          <a:xfrm>
            <a:off x="5219700" y="765175"/>
            <a:ext cx="177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(180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):2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7" name="Freeform 51"/>
          <p:cNvSpPr>
            <a:spLocks/>
          </p:cNvSpPr>
          <p:nvPr/>
        </p:nvSpPr>
        <p:spPr bwMode="auto">
          <a:xfrm>
            <a:off x="7164388" y="3357563"/>
            <a:ext cx="287337" cy="287337"/>
          </a:xfrm>
          <a:custGeom>
            <a:avLst/>
            <a:gdLst>
              <a:gd name="T0" fmla="*/ 2147483647 w 136"/>
              <a:gd name="T1" fmla="*/ 0 h 181"/>
              <a:gd name="T2" fmla="*/ 0 w 136"/>
              <a:gd name="T3" fmla="*/ 0 h 181"/>
              <a:gd name="T4" fmla="*/ 0 w 136"/>
              <a:gd name="T5" fmla="*/ 214748364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7380" name="Text Box 52"/>
          <p:cNvSpPr txBox="1">
            <a:spLocks noChangeArrowheads="1"/>
          </p:cNvSpPr>
          <p:nvPr/>
        </p:nvSpPr>
        <p:spPr bwMode="auto">
          <a:xfrm>
            <a:off x="7091363" y="909638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4859338" y="32131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787900" y="981075"/>
            <a:ext cx="2719388" cy="2628900"/>
            <a:chOff x="3016" y="618"/>
            <a:chExt cx="1713" cy="1656"/>
          </a:xfrm>
        </p:grpSpPr>
        <p:sp>
          <p:nvSpPr>
            <p:cNvPr id="10268" name="Text Box 53"/>
            <p:cNvSpPr txBox="1">
              <a:spLocks noChangeArrowheads="1"/>
            </p:cNvSpPr>
            <p:nvPr/>
          </p:nvSpPr>
          <p:spPr bwMode="auto">
            <a:xfrm>
              <a:off x="4377" y="618"/>
              <a:ext cx="35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45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69" name="Text Box 9"/>
            <p:cNvSpPr txBox="1">
              <a:spLocks noChangeArrowheads="1"/>
            </p:cNvSpPr>
            <p:nvPr/>
          </p:nvSpPr>
          <p:spPr bwMode="auto">
            <a:xfrm>
              <a:off x="3016" y="2024"/>
              <a:ext cx="35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45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51" name="Freeform 50"/>
          <p:cNvSpPr>
            <a:spLocks/>
          </p:cNvSpPr>
          <p:nvPr/>
        </p:nvSpPr>
        <p:spPr bwMode="auto">
          <a:xfrm>
            <a:off x="4572000" y="692150"/>
            <a:ext cx="2879725" cy="2952750"/>
          </a:xfrm>
          <a:custGeom>
            <a:avLst/>
            <a:gdLst>
              <a:gd name="T0" fmla="*/ 2147483647 w 1315"/>
              <a:gd name="T1" fmla="*/ 0 h 1361"/>
              <a:gd name="T2" fmla="*/ 2147483647 w 1315"/>
              <a:gd name="T3" fmla="*/ 2147483647 h 1361"/>
              <a:gd name="T4" fmla="*/ 0 w 1315"/>
              <a:gd name="T5" fmla="*/ 2147483647 h 1361"/>
              <a:gd name="T6" fmla="*/ 2147483647 w 131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7391" name="Text Box 63"/>
          <p:cNvSpPr txBox="1">
            <a:spLocks noChangeArrowheads="1"/>
          </p:cNvSpPr>
          <p:nvPr/>
        </p:nvSpPr>
        <p:spPr bwMode="auto">
          <a:xfrm>
            <a:off x="4067175" y="4724400"/>
            <a:ext cx="1017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:3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 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116013" y="3644900"/>
            <a:ext cx="2646362" cy="2125663"/>
            <a:chOff x="703" y="2296"/>
            <a:chExt cx="1667" cy="1339"/>
          </a:xfrm>
        </p:grpSpPr>
        <p:sp>
          <p:nvSpPr>
            <p:cNvPr id="10265" name="Text Box 67"/>
            <p:cNvSpPr txBox="1">
              <a:spLocks noChangeArrowheads="1"/>
            </p:cNvSpPr>
            <p:nvPr/>
          </p:nvSpPr>
          <p:spPr bwMode="auto">
            <a:xfrm>
              <a:off x="703" y="3339"/>
              <a:ext cx="35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66" name="Text Box 68"/>
            <p:cNvSpPr txBox="1">
              <a:spLocks noChangeArrowheads="1"/>
            </p:cNvSpPr>
            <p:nvPr/>
          </p:nvSpPr>
          <p:spPr bwMode="auto">
            <a:xfrm>
              <a:off x="1429" y="2296"/>
              <a:ext cx="35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67" name="Text Box 69"/>
            <p:cNvSpPr txBox="1">
              <a:spLocks noChangeArrowheads="1"/>
            </p:cNvSpPr>
            <p:nvPr/>
          </p:nvSpPr>
          <p:spPr bwMode="auto">
            <a:xfrm>
              <a:off x="2018" y="3385"/>
              <a:ext cx="35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684213" y="2997200"/>
            <a:ext cx="3484562" cy="3194050"/>
            <a:chOff x="521" y="1434"/>
            <a:chExt cx="2195" cy="2012"/>
          </a:xfrm>
        </p:grpSpPr>
        <p:sp>
          <p:nvSpPr>
            <p:cNvPr id="10258" name="Freeform 19"/>
            <p:cNvSpPr>
              <a:spLocks/>
            </p:cNvSpPr>
            <p:nvPr/>
          </p:nvSpPr>
          <p:spPr bwMode="auto">
            <a:xfrm>
              <a:off x="748" y="1706"/>
              <a:ext cx="1728" cy="1470"/>
            </a:xfrm>
            <a:custGeom>
              <a:avLst/>
              <a:gdLst>
                <a:gd name="T0" fmla="*/ 0 w 1728"/>
                <a:gd name="T1" fmla="*/ 1422 h 1470"/>
                <a:gd name="T2" fmla="*/ 940 w 1728"/>
                <a:gd name="T3" fmla="*/ 0 h 1470"/>
                <a:gd name="T4" fmla="*/ 1728 w 1728"/>
                <a:gd name="T5" fmla="*/ 1470 h 1470"/>
                <a:gd name="T6" fmla="*/ 0 w 1728"/>
                <a:gd name="T7" fmla="*/ 1422 h 14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28" h="1470">
                  <a:moveTo>
                    <a:pt x="0" y="1422"/>
                  </a:moveTo>
                  <a:lnTo>
                    <a:pt x="940" y="0"/>
                  </a:lnTo>
                  <a:lnTo>
                    <a:pt x="1728" y="1470"/>
                  </a:lnTo>
                  <a:lnTo>
                    <a:pt x="0" y="142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9" name="Text Box 55"/>
            <p:cNvSpPr txBox="1">
              <a:spLocks noChangeArrowheads="1"/>
            </p:cNvSpPr>
            <p:nvPr/>
          </p:nvSpPr>
          <p:spPr bwMode="auto">
            <a:xfrm>
              <a:off x="521" y="3067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0260" name="Text Box 56"/>
            <p:cNvSpPr txBox="1">
              <a:spLocks noChangeArrowheads="1"/>
            </p:cNvSpPr>
            <p:nvPr/>
          </p:nvSpPr>
          <p:spPr bwMode="auto">
            <a:xfrm>
              <a:off x="1565" y="1434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S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0261" name="Text Box 57"/>
            <p:cNvSpPr txBox="1">
              <a:spLocks noChangeArrowheads="1"/>
            </p:cNvSpPr>
            <p:nvPr/>
          </p:nvSpPr>
          <p:spPr bwMode="auto">
            <a:xfrm>
              <a:off x="2472" y="3158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X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0262" name="Line 58"/>
            <p:cNvSpPr>
              <a:spLocks noChangeShapeType="1"/>
            </p:cNvSpPr>
            <p:nvPr/>
          </p:nvSpPr>
          <p:spPr bwMode="auto">
            <a:xfrm>
              <a:off x="1156" y="2341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63" name="Line 59"/>
            <p:cNvSpPr>
              <a:spLocks noChangeShapeType="1"/>
            </p:cNvSpPr>
            <p:nvPr/>
          </p:nvSpPr>
          <p:spPr bwMode="auto">
            <a:xfrm flipH="1">
              <a:off x="2018" y="2341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64" name="Line 60"/>
            <p:cNvSpPr>
              <a:spLocks noChangeShapeType="1"/>
            </p:cNvSpPr>
            <p:nvPr/>
          </p:nvSpPr>
          <p:spPr bwMode="auto">
            <a:xfrm flipH="1">
              <a:off x="1610" y="3067"/>
              <a:ext cx="4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0255" name="Text Box 71"/>
          <p:cNvSpPr txBox="1">
            <a:spLocks noChangeArrowheads="1"/>
          </p:cNvSpPr>
          <p:nvPr/>
        </p:nvSpPr>
        <p:spPr bwMode="auto">
          <a:xfrm>
            <a:off x="250825" y="620713"/>
            <a:ext cx="43100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</a:t>
            </a:r>
          </a:p>
          <a:p>
            <a:r>
              <a:rPr lang="ru-RU">
                <a:solidFill>
                  <a:srgbClr val="000099"/>
                </a:solidFill>
                <a:latin typeface="Arial" charset="0"/>
              </a:rPr>
              <a:t>углы треугольников</a:t>
            </a:r>
          </a:p>
        </p:txBody>
      </p:sp>
      <p:sp>
        <p:nvSpPr>
          <p:cNvPr id="10256" name="Line 72"/>
          <p:cNvSpPr>
            <a:spLocks noChangeShapeType="1"/>
          </p:cNvSpPr>
          <p:nvPr/>
        </p:nvSpPr>
        <p:spPr bwMode="auto">
          <a:xfrm>
            <a:off x="7308850" y="220503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57" name="Line 73"/>
          <p:cNvSpPr>
            <a:spLocks noChangeShapeType="1"/>
          </p:cNvSpPr>
          <p:nvPr/>
        </p:nvSpPr>
        <p:spPr bwMode="auto">
          <a:xfrm rot="5400000">
            <a:off x="5866606" y="3680619"/>
            <a:ext cx="3587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2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5" grpId="0"/>
      <p:bldP spid="2273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17" name="Text Box 41"/>
          <p:cNvSpPr txBox="1">
            <a:spLocks noChangeArrowheads="1"/>
          </p:cNvSpPr>
          <p:nvPr/>
        </p:nvSpPr>
        <p:spPr bwMode="auto">
          <a:xfrm>
            <a:off x="2068513" y="306863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20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56" name="Freeform 80"/>
          <p:cNvSpPr>
            <a:spLocks/>
          </p:cNvSpPr>
          <p:nvPr/>
        </p:nvSpPr>
        <p:spPr bwMode="auto">
          <a:xfrm>
            <a:off x="6156325" y="1520825"/>
            <a:ext cx="1584325" cy="1836738"/>
          </a:xfrm>
          <a:custGeom>
            <a:avLst/>
            <a:gdLst>
              <a:gd name="T0" fmla="*/ 2147483647 w 713"/>
              <a:gd name="T1" fmla="*/ 0 h 833"/>
              <a:gd name="T2" fmla="*/ 2147483647 w 713"/>
              <a:gd name="T3" fmla="*/ 2147483647 h 833"/>
              <a:gd name="T4" fmla="*/ 0 w 713"/>
              <a:gd name="T5" fmla="*/ 2147483647 h 833"/>
              <a:gd name="T6" fmla="*/ 2147483647 w 713"/>
              <a:gd name="T7" fmla="*/ 2147483647 h 833"/>
              <a:gd name="T8" fmla="*/ 2147483647 w 713"/>
              <a:gd name="T9" fmla="*/ 2147483647 h 833"/>
              <a:gd name="T10" fmla="*/ 2147483647 w 713"/>
              <a:gd name="T11" fmla="*/ 2147483647 h 833"/>
              <a:gd name="T12" fmla="*/ 2147483647 w 713"/>
              <a:gd name="T13" fmla="*/ 0 h 8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13" h="833">
                <a:moveTo>
                  <a:pt x="360" y="0"/>
                </a:moveTo>
                <a:lnTo>
                  <a:pt x="9" y="738"/>
                </a:lnTo>
                <a:lnTo>
                  <a:pt x="0" y="694"/>
                </a:lnTo>
                <a:lnTo>
                  <a:pt x="225" y="833"/>
                </a:lnTo>
                <a:lnTo>
                  <a:pt x="467" y="811"/>
                </a:lnTo>
                <a:lnTo>
                  <a:pt x="713" y="786"/>
                </a:lnTo>
                <a:lnTo>
                  <a:pt x="36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9413" name="Freeform 37"/>
          <p:cNvSpPr>
            <a:spLocks/>
          </p:cNvSpPr>
          <p:nvPr/>
        </p:nvSpPr>
        <p:spPr bwMode="auto">
          <a:xfrm flipH="1">
            <a:off x="2916238" y="4724400"/>
            <a:ext cx="1223962" cy="1081088"/>
          </a:xfrm>
          <a:custGeom>
            <a:avLst/>
            <a:gdLst>
              <a:gd name="T0" fmla="*/ 0 w 771"/>
              <a:gd name="T1" fmla="*/ 2147483647 h 681"/>
              <a:gd name="T2" fmla="*/ 2147483647 w 771"/>
              <a:gd name="T3" fmla="*/ 0 h 681"/>
              <a:gd name="T4" fmla="*/ 2147483647 w 771"/>
              <a:gd name="T5" fmla="*/ 2147483647 h 681"/>
              <a:gd name="T6" fmla="*/ 2147483647 w 771"/>
              <a:gd name="T7" fmla="*/ 2147483647 h 681"/>
              <a:gd name="T8" fmla="*/ 2147483647 w 771"/>
              <a:gd name="T9" fmla="*/ 2147483647 h 681"/>
              <a:gd name="T10" fmla="*/ 2147483647 w 771"/>
              <a:gd name="T11" fmla="*/ 2147483647 h 681"/>
              <a:gd name="T12" fmla="*/ 0 w 771"/>
              <a:gd name="T13" fmla="*/ 2147483647 h 6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71" h="681">
                <a:moveTo>
                  <a:pt x="0" y="681"/>
                </a:moveTo>
                <a:lnTo>
                  <a:pt x="318" y="0"/>
                </a:lnTo>
                <a:lnTo>
                  <a:pt x="454" y="45"/>
                </a:lnTo>
                <a:lnTo>
                  <a:pt x="680" y="182"/>
                </a:lnTo>
                <a:lnTo>
                  <a:pt x="771" y="408"/>
                </a:lnTo>
                <a:lnTo>
                  <a:pt x="771" y="681"/>
                </a:lnTo>
                <a:lnTo>
                  <a:pt x="0" y="681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69" name="Freeform 36"/>
          <p:cNvSpPr>
            <a:spLocks/>
          </p:cNvSpPr>
          <p:nvPr/>
        </p:nvSpPr>
        <p:spPr bwMode="auto">
          <a:xfrm>
            <a:off x="971550" y="4652963"/>
            <a:ext cx="1223963" cy="1081087"/>
          </a:xfrm>
          <a:custGeom>
            <a:avLst/>
            <a:gdLst>
              <a:gd name="T0" fmla="*/ 0 w 771"/>
              <a:gd name="T1" fmla="*/ 2147483647 h 681"/>
              <a:gd name="T2" fmla="*/ 2147483647 w 771"/>
              <a:gd name="T3" fmla="*/ 0 h 681"/>
              <a:gd name="T4" fmla="*/ 2147483647 w 771"/>
              <a:gd name="T5" fmla="*/ 2147483647 h 681"/>
              <a:gd name="T6" fmla="*/ 2147483647 w 771"/>
              <a:gd name="T7" fmla="*/ 2147483647 h 681"/>
              <a:gd name="T8" fmla="*/ 2147483647 w 771"/>
              <a:gd name="T9" fmla="*/ 2147483647 h 681"/>
              <a:gd name="T10" fmla="*/ 2147483647 w 771"/>
              <a:gd name="T11" fmla="*/ 2147483647 h 681"/>
              <a:gd name="T12" fmla="*/ 0 w 771"/>
              <a:gd name="T13" fmla="*/ 2147483647 h 6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71" h="681">
                <a:moveTo>
                  <a:pt x="0" y="681"/>
                </a:moveTo>
                <a:lnTo>
                  <a:pt x="318" y="0"/>
                </a:lnTo>
                <a:lnTo>
                  <a:pt x="454" y="45"/>
                </a:lnTo>
                <a:lnTo>
                  <a:pt x="680" y="182"/>
                </a:lnTo>
                <a:lnTo>
                  <a:pt x="771" y="408"/>
                </a:lnTo>
                <a:lnTo>
                  <a:pt x="771" y="681"/>
                </a:lnTo>
                <a:lnTo>
                  <a:pt x="0" y="681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250825" y="115888"/>
            <a:ext cx="496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Тренировочные упражнения</a:t>
            </a:r>
          </a:p>
        </p:txBody>
      </p:sp>
      <p:sp>
        <p:nvSpPr>
          <p:cNvPr id="11271" name="Freeform 20"/>
          <p:cNvSpPr>
            <a:spLocks/>
          </p:cNvSpPr>
          <p:nvPr/>
        </p:nvSpPr>
        <p:spPr bwMode="auto">
          <a:xfrm>
            <a:off x="977900" y="2235200"/>
            <a:ext cx="3149600" cy="3556000"/>
          </a:xfrm>
          <a:custGeom>
            <a:avLst/>
            <a:gdLst>
              <a:gd name="T0" fmla="*/ 0 w 1984"/>
              <a:gd name="T1" fmla="*/ 2147483647 h 2240"/>
              <a:gd name="T2" fmla="*/ 2147483647 w 1984"/>
              <a:gd name="T3" fmla="*/ 0 h 2240"/>
              <a:gd name="T4" fmla="*/ 2147483647 w 1984"/>
              <a:gd name="T5" fmla="*/ 2147483647 h 2240"/>
              <a:gd name="T6" fmla="*/ 0 w 1984"/>
              <a:gd name="T7" fmla="*/ 2147483647 h 2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84" h="2240">
                <a:moveTo>
                  <a:pt x="0" y="2208"/>
                </a:moveTo>
                <a:lnTo>
                  <a:pt x="1008" y="0"/>
                </a:lnTo>
                <a:lnTo>
                  <a:pt x="1984" y="2240"/>
                </a:lnTo>
                <a:lnTo>
                  <a:pt x="0" y="2208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72" name="Text Box 21"/>
          <p:cNvSpPr txBox="1">
            <a:spLocks noChangeArrowheads="1"/>
          </p:cNvSpPr>
          <p:nvPr/>
        </p:nvSpPr>
        <p:spPr bwMode="auto">
          <a:xfrm>
            <a:off x="539750" y="55895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2195513" y="18446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1274" name="Line 24"/>
          <p:cNvSpPr>
            <a:spLocks noChangeShapeType="1"/>
          </p:cNvSpPr>
          <p:nvPr/>
        </p:nvSpPr>
        <p:spPr bwMode="auto">
          <a:xfrm>
            <a:off x="1619250" y="4005263"/>
            <a:ext cx="288925" cy="217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75" name="Text Box 27"/>
          <p:cNvSpPr txBox="1">
            <a:spLocks noChangeArrowheads="1"/>
          </p:cNvSpPr>
          <p:nvPr/>
        </p:nvSpPr>
        <p:spPr bwMode="auto">
          <a:xfrm>
            <a:off x="250825" y="620713"/>
            <a:ext cx="43100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Вычислите все неизвестные </a:t>
            </a:r>
          </a:p>
          <a:p>
            <a:r>
              <a:rPr lang="ru-RU">
                <a:solidFill>
                  <a:srgbClr val="000099"/>
                </a:solidFill>
                <a:latin typeface="Arial" charset="0"/>
              </a:rPr>
              <a:t>углы треугольников</a:t>
            </a:r>
          </a:p>
        </p:txBody>
      </p:sp>
      <p:sp>
        <p:nvSpPr>
          <p:cNvPr id="11276" name="Text Box 29"/>
          <p:cNvSpPr txBox="1">
            <a:spLocks noChangeArrowheads="1"/>
          </p:cNvSpPr>
          <p:nvPr/>
        </p:nvSpPr>
        <p:spPr bwMode="auto">
          <a:xfrm>
            <a:off x="1060450" y="537368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 flipV="1">
            <a:off x="3275013" y="4005263"/>
            <a:ext cx="288925" cy="217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78" name="Freeform 33"/>
          <p:cNvSpPr>
            <a:spLocks/>
          </p:cNvSpPr>
          <p:nvPr/>
        </p:nvSpPr>
        <p:spPr bwMode="auto">
          <a:xfrm>
            <a:off x="2552700" y="2235200"/>
            <a:ext cx="25400" cy="3536950"/>
          </a:xfrm>
          <a:custGeom>
            <a:avLst/>
            <a:gdLst>
              <a:gd name="T0" fmla="*/ 2147483647 w 16"/>
              <a:gd name="T1" fmla="*/ 0 h 2228"/>
              <a:gd name="T2" fmla="*/ 0 w 16"/>
              <a:gd name="T3" fmla="*/ 2147483647 h 22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2228">
                <a:moveTo>
                  <a:pt x="16" y="0"/>
                </a:moveTo>
                <a:lnTo>
                  <a:pt x="0" y="22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79" name="Text Box 34"/>
          <p:cNvSpPr txBox="1">
            <a:spLocks noChangeArrowheads="1"/>
          </p:cNvSpPr>
          <p:nvPr/>
        </p:nvSpPr>
        <p:spPr bwMode="auto">
          <a:xfrm>
            <a:off x="2411413" y="5734050"/>
            <a:ext cx="438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М</a:t>
            </a:r>
          </a:p>
        </p:txBody>
      </p:sp>
      <p:sp>
        <p:nvSpPr>
          <p:cNvPr id="11280" name="Freeform 35"/>
          <p:cNvSpPr>
            <a:spLocks/>
          </p:cNvSpPr>
          <p:nvPr/>
        </p:nvSpPr>
        <p:spPr bwMode="auto">
          <a:xfrm>
            <a:off x="2555875" y="5516563"/>
            <a:ext cx="215900" cy="255587"/>
          </a:xfrm>
          <a:custGeom>
            <a:avLst/>
            <a:gdLst>
              <a:gd name="T0" fmla="*/ 0 w 136"/>
              <a:gd name="T1" fmla="*/ 0 h 161"/>
              <a:gd name="T2" fmla="*/ 2147483647 w 136"/>
              <a:gd name="T3" fmla="*/ 0 h 161"/>
              <a:gd name="T4" fmla="*/ 2147483647 w 136"/>
              <a:gd name="T5" fmla="*/ 2147483647 h 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61">
                <a:moveTo>
                  <a:pt x="0" y="0"/>
                </a:moveTo>
                <a:lnTo>
                  <a:pt x="136" y="0"/>
                </a:lnTo>
                <a:lnTo>
                  <a:pt x="134" y="1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9414" name="Text Box 38"/>
          <p:cNvSpPr txBox="1">
            <a:spLocks noChangeArrowheads="1"/>
          </p:cNvSpPr>
          <p:nvPr/>
        </p:nvSpPr>
        <p:spPr bwMode="auto">
          <a:xfrm>
            <a:off x="1060450" y="537368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15" name="Freeform 39"/>
          <p:cNvSpPr>
            <a:spLocks/>
          </p:cNvSpPr>
          <p:nvPr/>
        </p:nvSpPr>
        <p:spPr bwMode="auto">
          <a:xfrm>
            <a:off x="2336800" y="5516563"/>
            <a:ext cx="219075" cy="255587"/>
          </a:xfrm>
          <a:custGeom>
            <a:avLst/>
            <a:gdLst>
              <a:gd name="T0" fmla="*/ 2147483647 w 138"/>
              <a:gd name="T1" fmla="*/ 0 h 161"/>
              <a:gd name="T2" fmla="*/ 2147483647 w 138"/>
              <a:gd name="T3" fmla="*/ 0 h 161"/>
              <a:gd name="T4" fmla="*/ 0 w 138"/>
              <a:gd name="T5" fmla="*/ 2147483647 h 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161">
                <a:moveTo>
                  <a:pt x="138" y="0"/>
                </a:moveTo>
                <a:lnTo>
                  <a:pt x="2" y="0"/>
                </a:lnTo>
                <a:lnTo>
                  <a:pt x="0" y="1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2051050" y="306863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20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31" name="Text Box 55"/>
          <p:cNvSpPr txBox="1">
            <a:spLocks noChangeArrowheads="1"/>
          </p:cNvSpPr>
          <p:nvPr/>
        </p:nvSpPr>
        <p:spPr bwMode="auto">
          <a:xfrm>
            <a:off x="7308850" y="1341438"/>
            <a:ext cx="1571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– 2*70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85" name="Text Box 58"/>
          <p:cNvSpPr txBox="1">
            <a:spLocks noChangeArrowheads="1"/>
          </p:cNvSpPr>
          <p:nvPr/>
        </p:nvSpPr>
        <p:spPr bwMode="auto">
          <a:xfrm>
            <a:off x="4067175" y="57340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926013" y="1093788"/>
            <a:ext cx="4011612" cy="4346575"/>
            <a:chOff x="3103" y="689"/>
            <a:chExt cx="2527" cy="2738"/>
          </a:xfrm>
        </p:grpSpPr>
        <p:sp>
          <p:nvSpPr>
            <p:cNvPr id="11292" name="Freeform 42"/>
            <p:cNvSpPr>
              <a:spLocks/>
            </p:cNvSpPr>
            <p:nvPr/>
          </p:nvSpPr>
          <p:spPr bwMode="auto">
            <a:xfrm flipH="1">
              <a:off x="4600" y="2503"/>
              <a:ext cx="771" cy="681"/>
            </a:xfrm>
            <a:custGeom>
              <a:avLst/>
              <a:gdLst>
                <a:gd name="T0" fmla="*/ 0 w 771"/>
                <a:gd name="T1" fmla="*/ 681 h 681"/>
                <a:gd name="T2" fmla="*/ 318 w 771"/>
                <a:gd name="T3" fmla="*/ 0 h 681"/>
                <a:gd name="T4" fmla="*/ 454 w 771"/>
                <a:gd name="T5" fmla="*/ 45 h 681"/>
                <a:gd name="T6" fmla="*/ 680 w 771"/>
                <a:gd name="T7" fmla="*/ 182 h 681"/>
                <a:gd name="T8" fmla="*/ 771 w 771"/>
                <a:gd name="T9" fmla="*/ 408 h 681"/>
                <a:gd name="T10" fmla="*/ 771 w 771"/>
                <a:gd name="T11" fmla="*/ 681 h 681"/>
                <a:gd name="T12" fmla="*/ 0 w 771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1" h="681">
                  <a:moveTo>
                    <a:pt x="0" y="681"/>
                  </a:moveTo>
                  <a:lnTo>
                    <a:pt x="318" y="0"/>
                  </a:lnTo>
                  <a:lnTo>
                    <a:pt x="454" y="45"/>
                  </a:lnTo>
                  <a:lnTo>
                    <a:pt x="680" y="182"/>
                  </a:lnTo>
                  <a:lnTo>
                    <a:pt x="771" y="408"/>
                  </a:lnTo>
                  <a:lnTo>
                    <a:pt x="771" y="681"/>
                  </a:lnTo>
                  <a:lnTo>
                    <a:pt x="0" y="681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93" name="Freeform 43"/>
            <p:cNvSpPr>
              <a:spLocks/>
            </p:cNvSpPr>
            <p:nvPr/>
          </p:nvSpPr>
          <p:spPr bwMode="auto">
            <a:xfrm>
              <a:off x="3375" y="2458"/>
              <a:ext cx="771" cy="681"/>
            </a:xfrm>
            <a:custGeom>
              <a:avLst/>
              <a:gdLst>
                <a:gd name="T0" fmla="*/ 0 w 771"/>
                <a:gd name="T1" fmla="*/ 681 h 681"/>
                <a:gd name="T2" fmla="*/ 318 w 771"/>
                <a:gd name="T3" fmla="*/ 0 h 681"/>
                <a:gd name="T4" fmla="*/ 454 w 771"/>
                <a:gd name="T5" fmla="*/ 45 h 681"/>
                <a:gd name="T6" fmla="*/ 680 w 771"/>
                <a:gd name="T7" fmla="*/ 182 h 681"/>
                <a:gd name="T8" fmla="*/ 771 w 771"/>
                <a:gd name="T9" fmla="*/ 408 h 681"/>
                <a:gd name="T10" fmla="*/ 771 w 771"/>
                <a:gd name="T11" fmla="*/ 681 h 681"/>
                <a:gd name="T12" fmla="*/ 0 w 771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1" h="681">
                  <a:moveTo>
                    <a:pt x="0" y="681"/>
                  </a:moveTo>
                  <a:lnTo>
                    <a:pt x="318" y="0"/>
                  </a:lnTo>
                  <a:lnTo>
                    <a:pt x="454" y="45"/>
                  </a:lnTo>
                  <a:lnTo>
                    <a:pt x="680" y="182"/>
                  </a:lnTo>
                  <a:lnTo>
                    <a:pt x="771" y="408"/>
                  </a:lnTo>
                  <a:lnTo>
                    <a:pt x="771" y="681"/>
                  </a:lnTo>
                  <a:lnTo>
                    <a:pt x="0" y="681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94" name="Freeform 44"/>
            <p:cNvSpPr>
              <a:spLocks/>
            </p:cNvSpPr>
            <p:nvPr/>
          </p:nvSpPr>
          <p:spPr bwMode="auto">
            <a:xfrm>
              <a:off x="3379" y="935"/>
              <a:ext cx="1984" cy="2240"/>
            </a:xfrm>
            <a:custGeom>
              <a:avLst/>
              <a:gdLst>
                <a:gd name="T0" fmla="*/ 0 w 1984"/>
                <a:gd name="T1" fmla="*/ 2208 h 2240"/>
                <a:gd name="T2" fmla="*/ 1008 w 1984"/>
                <a:gd name="T3" fmla="*/ 0 h 2240"/>
                <a:gd name="T4" fmla="*/ 1984 w 1984"/>
                <a:gd name="T5" fmla="*/ 2240 h 2240"/>
                <a:gd name="T6" fmla="*/ 0 w 1984"/>
                <a:gd name="T7" fmla="*/ 2208 h 2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84" h="2240">
                  <a:moveTo>
                    <a:pt x="0" y="2208"/>
                  </a:moveTo>
                  <a:lnTo>
                    <a:pt x="1008" y="0"/>
                  </a:lnTo>
                  <a:lnTo>
                    <a:pt x="1984" y="2240"/>
                  </a:lnTo>
                  <a:lnTo>
                    <a:pt x="0" y="2208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95" name="Text Box 45"/>
            <p:cNvSpPr txBox="1">
              <a:spLocks noChangeArrowheads="1"/>
            </p:cNvSpPr>
            <p:nvPr/>
          </p:nvSpPr>
          <p:spPr bwMode="auto">
            <a:xfrm>
              <a:off x="3103" y="3048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11296" name="Text Box 46"/>
            <p:cNvSpPr txBox="1">
              <a:spLocks noChangeArrowheads="1"/>
            </p:cNvSpPr>
            <p:nvPr/>
          </p:nvSpPr>
          <p:spPr bwMode="auto">
            <a:xfrm>
              <a:off x="4146" y="68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3783" y="2050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298" name="Text Box 48"/>
            <p:cNvSpPr txBox="1">
              <a:spLocks noChangeArrowheads="1"/>
            </p:cNvSpPr>
            <p:nvPr/>
          </p:nvSpPr>
          <p:spPr bwMode="auto">
            <a:xfrm>
              <a:off x="3431" y="291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70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 flipV="1">
              <a:off x="4826" y="2050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300" name="Freeform 50"/>
            <p:cNvSpPr>
              <a:spLocks/>
            </p:cNvSpPr>
            <p:nvPr/>
          </p:nvSpPr>
          <p:spPr bwMode="auto">
            <a:xfrm>
              <a:off x="4371" y="935"/>
              <a:ext cx="16" cy="2228"/>
            </a:xfrm>
            <a:custGeom>
              <a:avLst/>
              <a:gdLst>
                <a:gd name="T0" fmla="*/ 16 w 16"/>
                <a:gd name="T1" fmla="*/ 0 h 2228"/>
                <a:gd name="T2" fmla="*/ 0 w 16"/>
                <a:gd name="T3" fmla="*/ 2228 h 22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228">
                  <a:moveTo>
                    <a:pt x="16" y="0"/>
                  </a:moveTo>
                  <a:lnTo>
                    <a:pt x="0" y="222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301" name="Text Box 51"/>
            <p:cNvSpPr txBox="1">
              <a:spLocks noChangeArrowheads="1"/>
            </p:cNvSpPr>
            <p:nvPr/>
          </p:nvSpPr>
          <p:spPr bwMode="auto">
            <a:xfrm>
              <a:off x="4282" y="3139"/>
              <a:ext cx="2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11302" name="Freeform 52"/>
            <p:cNvSpPr>
              <a:spLocks/>
            </p:cNvSpPr>
            <p:nvPr/>
          </p:nvSpPr>
          <p:spPr bwMode="auto">
            <a:xfrm>
              <a:off x="4373" y="3002"/>
              <a:ext cx="136" cy="161"/>
            </a:xfrm>
            <a:custGeom>
              <a:avLst/>
              <a:gdLst>
                <a:gd name="T0" fmla="*/ 0 w 136"/>
                <a:gd name="T1" fmla="*/ 0 h 161"/>
                <a:gd name="T2" fmla="*/ 136 w 136"/>
                <a:gd name="T3" fmla="*/ 0 h 161"/>
                <a:gd name="T4" fmla="*/ 134 w 136"/>
                <a:gd name="T5" fmla="*/ 161 h 1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161">
                  <a:moveTo>
                    <a:pt x="0" y="0"/>
                  </a:moveTo>
                  <a:lnTo>
                    <a:pt x="136" y="0"/>
                  </a:lnTo>
                  <a:lnTo>
                    <a:pt x="134" y="16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303" name="Text Box 59"/>
            <p:cNvSpPr txBox="1">
              <a:spLocks noChangeArrowheads="1"/>
            </p:cNvSpPr>
            <p:nvPr/>
          </p:nvSpPr>
          <p:spPr bwMode="auto">
            <a:xfrm>
              <a:off x="5375" y="311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11304" name="Text Box 61"/>
            <p:cNvSpPr txBox="1">
              <a:spLocks noChangeArrowheads="1"/>
            </p:cNvSpPr>
            <p:nvPr/>
          </p:nvSpPr>
          <p:spPr bwMode="auto">
            <a:xfrm>
              <a:off x="4977" y="2931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70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9440" name="Text Box 64"/>
          <p:cNvSpPr txBox="1">
            <a:spLocks noChangeArrowheads="1"/>
          </p:cNvSpPr>
          <p:nvPr/>
        </p:nvSpPr>
        <p:spPr bwMode="auto">
          <a:xfrm>
            <a:off x="6732588" y="206057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6372225" y="2636838"/>
            <a:ext cx="1135063" cy="396875"/>
            <a:chOff x="4014" y="1661"/>
            <a:chExt cx="715" cy="250"/>
          </a:xfrm>
        </p:grpSpPr>
        <p:sp>
          <p:nvSpPr>
            <p:cNvPr id="11290" name="Text Box 81"/>
            <p:cNvSpPr txBox="1">
              <a:spLocks noChangeArrowheads="1"/>
            </p:cNvSpPr>
            <p:nvPr/>
          </p:nvSpPr>
          <p:spPr bwMode="auto">
            <a:xfrm>
              <a:off x="4014" y="1661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1" name="Text Box 83"/>
            <p:cNvSpPr txBox="1">
              <a:spLocks noChangeArrowheads="1"/>
            </p:cNvSpPr>
            <p:nvPr/>
          </p:nvSpPr>
          <p:spPr bwMode="auto">
            <a:xfrm>
              <a:off x="4377" y="1661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9461" name="Text Box 85"/>
          <p:cNvSpPr txBox="1">
            <a:spLocks noChangeArrowheads="1"/>
          </p:cNvSpPr>
          <p:nvPr/>
        </p:nvSpPr>
        <p:spPr bwMode="auto">
          <a:xfrm>
            <a:off x="6227763" y="404813"/>
            <a:ext cx="2274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Arial" charset="0"/>
              </a:rPr>
              <a:t>Второй способ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2599 1.8518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 " pathEditMode="relative" ptsTypes="AA">
                                      <p:cBhvr>
                                        <p:cTn id="40" dur="2000" fill="hold"/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2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2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7" grpId="0"/>
      <p:bldP spid="229417" grpId="1"/>
      <p:bldP spid="229456" grpId="0" animBg="1"/>
      <p:bldP spid="229413" grpId="0" animBg="1"/>
      <p:bldP spid="229414" grpId="0"/>
      <p:bldP spid="229415" grpId="0" animBg="1"/>
      <p:bldP spid="229416" grpId="0"/>
      <p:bldP spid="229431" grpId="0"/>
      <p:bldP spid="229440" grpId="0"/>
      <p:bldP spid="2294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514</Words>
  <Application>Microsoft Office PowerPoint</Application>
  <PresentationFormat>Экран (4:3)</PresentationFormat>
  <Paragraphs>202</Paragraphs>
  <Slides>15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Эркер</vt:lpstr>
      <vt:lpstr>Формула</vt:lpstr>
      <vt:lpstr>Сумма углов треугольника</vt:lpstr>
      <vt:lpstr>Слайд 2</vt:lpstr>
      <vt:lpstr>Слайд 3</vt:lpstr>
      <vt:lpstr>  Треугольники можно разделить  на группы в зависимости от углов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П. 30,  №  №223(в), 227(а)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треугольника</dc:title>
  <dc:creator>света</dc:creator>
  <cp:lastModifiedBy>света</cp:lastModifiedBy>
  <cp:revision>5</cp:revision>
  <dcterms:created xsi:type="dcterms:W3CDTF">2012-11-05T04:04:53Z</dcterms:created>
  <dcterms:modified xsi:type="dcterms:W3CDTF">2012-11-11T10:34:43Z</dcterms:modified>
</cp:coreProperties>
</file>