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5" r:id="rId5"/>
    <p:sldId id="260" r:id="rId6"/>
    <p:sldId id="268" r:id="rId7"/>
    <p:sldId id="261" r:id="rId8"/>
    <p:sldId id="262" r:id="rId9"/>
    <p:sldId id="266" r:id="rId10"/>
    <p:sldId id="26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550576-A7A2-437D-B872-3522A8B573DB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0FF817-737F-4179-AAEC-029F81CC0AFE}">
      <dgm:prSet phldrT="[Текст]"/>
      <dgm:spPr/>
      <dgm:t>
        <a:bodyPr/>
        <a:lstStyle/>
        <a:p>
          <a:r>
            <a:rPr lang="ru-RU" dirty="0" smtClean="0"/>
            <a:t>Затратный подход</a:t>
          </a:r>
          <a:endParaRPr lang="ru-RU" dirty="0"/>
        </a:p>
      </dgm:t>
    </dgm:pt>
    <dgm:pt modelId="{98FC4C85-5D48-4727-9C97-D6FD40FA0A26}" type="parTrans" cxnId="{B7BA1982-88EE-4523-B1A7-A32B165A04F1}">
      <dgm:prSet/>
      <dgm:spPr/>
      <dgm:t>
        <a:bodyPr/>
        <a:lstStyle/>
        <a:p>
          <a:endParaRPr lang="ru-RU"/>
        </a:p>
      </dgm:t>
    </dgm:pt>
    <dgm:pt modelId="{3B74F804-D3A9-4AF4-8766-7140E1EC9991}" type="sibTrans" cxnId="{B7BA1982-88EE-4523-B1A7-A32B165A04F1}">
      <dgm:prSet/>
      <dgm:spPr/>
      <dgm:t>
        <a:bodyPr/>
        <a:lstStyle/>
        <a:p>
          <a:endParaRPr lang="ru-RU"/>
        </a:p>
      </dgm:t>
    </dgm:pt>
    <dgm:pt modelId="{24B4F139-AE80-4E50-BB2A-414A30E10033}">
      <dgm:prSet phldrT="[Текст]"/>
      <dgm:spPr/>
      <dgm:t>
        <a:bodyPr/>
        <a:lstStyle/>
        <a:p>
          <a:r>
            <a:rPr lang="ru-RU" dirty="0" smtClean="0"/>
            <a:t>Доходный подход</a:t>
          </a:r>
          <a:endParaRPr lang="ru-RU" dirty="0"/>
        </a:p>
      </dgm:t>
    </dgm:pt>
    <dgm:pt modelId="{FB0E1BC4-E100-41C5-8E4A-3DE90DD49881}" type="parTrans" cxnId="{EDBC485C-6ADB-4138-AA46-FF71FCBF0F1C}">
      <dgm:prSet/>
      <dgm:spPr/>
      <dgm:t>
        <a:bodyPr/>
        <a:lstStyle/>
        <a:p>
          <a:endParaRPr lang="ru-RU"/>
        </a:p>
      </dgm:t>
    </dgm:pt>
    <dgm:pt modelId="{6C07F6B1-97AE-49A2-B909-2A9FE2D6CD37}" type="sibTrans" cxnId="{EDBC485C-6ADB-4138-AA46-FF71FCBF0F1C}">
      <dgm:prSet/>
      <dgm:spPr/>
      <dgm:t>
        <a:bodyPr/>
        <a:lstStyle/>
        <a:p>
          <a:endParaRPr lang="ru-RU"/>
        </a:p>
      </dgm:t>
    </dgm:pt>
    <dgm:pt modelId="{7E52FCC8-D41A-4F86-8D9C-ECCDAC4A06C7}">
      <dgm:prSet phldrT="[Текст]"/>
      <dgm:spPr/>
      <dgm:t>
        <a:bodyPr/>
        <a:lstStyle/>
        <a:p>
          <a:r>
            <a:rPr lang="ru-RU" dirty="0" smtClean="0"/>
            <a:t>Рыночный подход</a:t>
          </a:r>
          <a:endParaRPr lang="ru-RU" dirty="0"/>
        </a:p>
      </dgm:t>
    </dgm:pt>
    <dgm:pt modelId="{7A686993-6FAB-47CF-AAFD-5CCDD7A04291}" type="parTrans" cxnId="{9FA36DF4-76B6-40BE-B965-D96AB339F08A}">
      <dgm:prSet/>
      <dgm:spPr/>
      <dgm:t>
        <a:bodyPr/>
        <a:lstStyle/>
        <a:p>
          <a:endParaRPr lang="ru-RU"/>
        </a:p>
      </dgm:t>
    </dgm:pt>
    <dgm:pt modelId="{6946D20E-793E-42B2-9C3A-0BE9D5896F63}" type="sibTrans" cxnId="{9FA36DF4-76B6-40BE-B965-D96AB339F08A}">
      <dgm:prSet/>
      <dgm:spPr/>
      <dgm:t>
        <a:bodyPr/>
        <a:lstStyle/>
        <a:p>
          <a:endParaRPr lang="ru-RU"/>
        </a:p>
      </dgm:t>
    </dgm:pt>
    <dgm:pt modelId="{C08945B7-1CA5-4702-949F-5693AA33278D}" type="pres">
      <dgm:prSet presAssocID="{9B550576-A7A2-437D-B872-3522A8B573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8AA222-D5A7-4B49-8611-5A805F3B8494}" type="pres">
      <dgm:prSet presAssocID="{4E0FF817-737F-4179-AAEC-029F81CC0AFE}" presName="parentLin" presStyleCnt="0"/>
      <dgm:spPr/>
    </dgm:pt>
    <dgm:pt modelId="{0AAE436A-EA34-4735-9874-9A274E532E4B}" type="pres">
      <dgm:prSet presAssocID="{4E0FF817-737F-4179-AAEC-029F81CC0AF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C629870-489D-4E42-8303-A499537B8886}" type="pres">
      <dgm:prSet presAssocID="{4E0FF817-737F-4179-AAEC-029F81CC0AF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424B8-7E26-449D-BCBE-762061C70D41}" type="pres">
      <dgm:prSet presAssocID="{4E0FF817-737F-4179-AAEC-029F81CC0AFE}" presName="negativeSpace" presStyleCnt="0"/>
      <dgm:spPr/>
    </dgm:pt>
    <dgm:pt modelId="{51C9B8B8-DA33-43DB-8D1A-B5ABE60F3F98}" type="pres">
      <dgm:prSet presAssocID="{4E0FF817-737F-4179-AAEC-029F81CC0AFE}" presName="childText" presStyleLbl="conFgAcc1" presStyleIdx="0" presStyleCnt="3">
        <dgm:presLayoutVars>
          <dgm:bulletEnabled val="1"/>
        </dgm:presLayoutVars>
      </dgm:prSet>
      <dgm:spPr/>
    </dgm:pt>
    <dgm:pt modelId="{91104DA1-1BE4-4551-B6F1-BFBC2C04D00B}" type="pres">
      <dgm:prSet presAssocID="{3B74F804-D3A9-4AF4-8766-7140E1EC9991}" presName="spaceBetweenRectangles" presStyleCnt="0"/>
      <dgm:spPr/>
    </dgm:pt>
    <dgm:pt modelId="{AABA80BA-1C0D-4598-ABD3-73ECDA352B70}" type="pres">
      <dgm:prSet presAssocID="{24B4F139-AE80-4E50-BB2A-414A30E10033}" presName="parentLin" presStyleCnt="0"/>
      <dgm:spPr/>
    </dgm:pt>
    <dgm:pt modelId="{EE752667-E967-4B85-86C4-87A0E1200D91}" type="pres">
      <dgm:prSet presAssocID="{24B4F139-AE80-4E50-BB2A-414A30E1003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97820D9-246C-4FA5-8241-6CF60489719C}" type="pres">
      <dgm:prSet presAssocID="{24B4F139-AE80-4E50-BB2A-414A30E1003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D018D-555B-4CEF-A8EE-3BC7B508199D}" type="pres">
      <dgm:prSet presAssocID="{24B4F139-AE80-4E50-BB2A-414A30E10033}" presName="negativeSpace" presStyleCnt="0"/>
      <dgm:spPr/>
    </dgm:pt>
    <dgm:pt modelId="{3B5E21C6-9999-4A59-A903-11485FAA7E54}" type="pres">
      <dgm:prSet presAssocID="{24B4F139-AE80-4E50-BB2A-414A30E10033}" presName="childText" presStyleLbl="conFgAcc1" presStyleIdx="1" presStyleCnt="3">
        <dgm:presLayoutVars>
          <dgm:bulletEnabled val="1"/>
        </dgm:presLayoutVars>
      </dgm:prSet>
      <dgm:spPr/>
    </dgm:pt>
    <dgm:pt modelId="{98526984-12DC-4848-88B5-2C1AAD882335}" type="pres">
      <dgm:prSet presAssocID="{6C07F6B1-97AE-49A2-B909-2A9FE2D6CD37}" presName="spaceBetweenRectangles" presStyleCnt="0"/>
      <dgm:spPr/>
    </dgm:pt>
    <dgm:pt modelId="{D3813E56-681F-442F-B371-E10CB1333434}" type="pres">
      <dgm:prSet presAssocID="{7E52FCC8-D41A-4F86-8D9C-ECCDAC4A06C7}" presName="parentLin" presStyleCnt="0"/>
      <dgm:spPr/>
    </dgm:pt>
    <dgm:pt modelId="{6A88A8CA-314B-4A2B-B4A8-056B876CAAEC}" type="pres">
      <dgm:prSet presAssocID="{7E52FCC8-D41A-4F86-8D9C-ECCDAC4A06C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1971202-47B0-482D-AFC9-1BAD8E96BE6A}" type="pres">
      <dgm:prSet presAssocID="{7E52FCC8-D41A-4F86-8D9C-ECCDAC4A06C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152DD-294C-4729-B8AA-22B596532A52}" type="pres">
      <dgm:prSet presAssocID="{7E52FCC8-D41A-4F86-8D9C-ECCDAC4A06C7}" presName="negativeSpace" presStyleCnt="0"/>
      <dgm:spPr/>
    </dgm:pt>
    <dgm:pt modelId="{98F30813-3DDA-41D1-82B3-4D5840C02FFA}" type="pres">
      <dgm:prSet presAssocID="{7E52FCC8-D41A-4F86-8D9C-ECCDAC4A06C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162F4C2-13D2-4541-BD0E-705408EBD8B5}" type="presOf" srcId="{7E52FCC8-D41A-4F86-8D9C-ECCDAC4A06C7}" destId="{6A88A8CA-314B-4A2B-B4A8-056B876CAAEC}" srcOrd="0" destOrd="0" presId="urn:microsoft.com/office/officeart/2005/8/layout/list1"/>
    <dgm:cxn modelId="{9FA36DF4-76B6-40BE-B965-D96AB339F08A}" srcId="{9B550576-A7A2-437D-B872-3522A8B573DB}" destId="{7E52FCC8-D41A-4F86-8D9C-ECCDAC4A06C7}" srcOrd="2" destOrd="0" parTransId="{7A686993-6FAB-47CF-AAFD-5CCDD7A04291}" sibTransId="{6946D20E-793E-42B2-9C3A-0BE9D5896F63}"/>
    <dgm:cxn modelId="{B7BA1982-88EE-4523-B1A7-A32B165A04F1}" srcId="{9B550576-A7A2-437D-B872-3522A8B573DB}" destId="{4E0FF817-737F-4179-AAEC-029F81CC0AFE}" srcOrd="0" destOrd="0" parTransId="{98FC4C85-5D48-4727-9C97-D6FD40FA0A26}" sibTransId="{3B74F804-D3A9-4AF4-8766-7140E1EC9991}"/>
    <dgm:cxn modelId="{29C94356-22A5-4C3B-A6F0-36B7DC3C72A1}" type="presOf" srcId="{4E0FF817-737F-4179-AAEC-029F81CC0AFE}" destId="{0AAE436A-EA34-4735-9874-9A274E532E4B}" srcOrd="0" destOrd="0" presId="urn:microsoft.com/office/officeart/2005/8/layout/list1"/>
    <dgm:cxn modelId="{3AC377B9-E325-45A1-BE3F-38C4488618DF}" type="presOf" srcId="{24B4F139-AE80-4E50-BB2A-414A30E10033}" destId="{EE752667-E967-4B85-86C4-87A0E1200D91}" srcOrd="0" destOrd="0" presId="urn:microsoft.com/office/officeart/2005/8/layout/list1"/>
    <dgm:cxn modelId="{82382728-9483-4342-9B41-9D87046F5F3F}" type="presOf" srcId="{7E52FCC8-D41A-4F86-8D9C-ECCDAC4A06C7}" destId="{61971202-47B0-482D-AFC9-1BAD8E96BE6A}" srcOrd="1" destOrd="0" presId="urn:microsoft.com/office/officeart/2005/8/layout/list1"/>
    <dgm:cxn modelId="{3C1E7F8B-4B98-452C-BDD5-B71B9C81FB7F}" type="presOf" srcId="{9B550576-A7A2-437D-B872-3522A8B573DB}" destId="{C08945B7-1CA5-4702-949F-5693AA33278D}" srcOrd="0" destOrd="0" presId="urn:microsoft.com/office/officeart/2005/8/layout/list1"/>
    <dgm:cxn modelId="{8C392806-C326-457A-BBB6-F9BB98D75F4B}" type="presOf" srcId="{24B4F139-AE80-4E50-BB2A-414A30E10033}" destId="{B97820D9-246C-4FA5-8241-6CF60489719C}" srcOrd="1" destOrd="0" presId="urn:microsoft.com/office/officeart/2005/8/layout/list1"/>
    <dgm:cxn modelId="{75AF8B7F-DE9F-4D57-8DD0-96A9D4748F3B}" type="presOf" srcId="{4E0FF817-737F-4179-AAEC-029F81CC0AFE}" destId="{9C629870-489D-4E42-8303-A499537B8886}" srcOrd="1" destOrd="0" presId="urn:microsoft.com/office/officeart/2005/8/layout/list1"/>
    <dgm:cxn modelId="{EDBC485C-6ADB-4138-AA46-FF71FCBF0F1C}" srcId="{9B550576-A7A2-437D-B872-3522A8B573DB}" destId="{24B4F139-AE80-4E50-BB2A-414A30E10033}" srcOrd="1" destOrd="0" parTransId="{FB0E1BC4-E100-41C5-8E4A-3DE90DD49881}" sibTransId="{6C07F6B1-97AE-49A2-B909-2A9FE2D6CD37}"/>
    <dgm:cxn modelId="{DDF1E02D-35B9-487B-B977-BB6E72E04A59}" type="presParOf" srcId="{C08945B7-1CA5-4702-949F-5693AA33278D}" destId="{538AA222-D5A7-4B49-8611-5A805F3B8494}" srcOrd="0" destOrd="0" presId="urn:microsoft.com/office/officeart/2005/8/layout/list1"/>
    <dgm:cxn modelId="{51D7D89C-807D-4885-9CFB-75F70567CC3A}" type="presParOf" srcId="{538AA222-D5A7-4B49-8611-5A805F3B8494}" destId="{0AAE436A-EA34-4735-9874-9A274E532E4B}" srcOrd="0" destOrd="0" presId="urn:microsoft.com/office/officeart/2005/8/layout/list1"/>
    <dgm:cxn modelId="{6E96F52F-8658-4985-B79A-3556A9A8ACE6}" type="presParOf" srcId="{538AA222-D5A7-4B49-8611-5A805F3B8494}" destId="{9C629870-489D-4E42-8303-A499537B8886}" srcOrd="1" destOrd="0" presId="urn:microsoft.com/office/officeart/2005/8/layout/list1"/>
    <dgm:cxn modelId="{755D7A3F-A13B-4277-8A8F-75701163BD24}" type="presParOf" srcId="{C08945B7-1CA5-4702-949F-5693AA33278D}" destId="{BC5424B8-7E26-449D-BCBE-762061C70D41}" srcOrd="1" destOrd="0" presId="urn:microsoft.com/office/officeart/2005/8/layout/list1"/>
    <dgm:cxn modelId="{C4F040D9-6F70-4ECD-9B59-A4B679F34464}" type="presParOf" srcId="{C08945B7-1CA5-4702-949F-5693AA33278D}" destId="{51C9B8B8-DA33-43DB-8D1A-B5ABE60F3F98}" srcOrd="2" destOrd="0" presId="urn:microsoft.com/office/officeart/2005/8/layout/list1"/>
    <dgm:cxn modelId="{C0FF5465-6A78-4EF1-8C6B-E2CF6626A1C4}" type="presParOf" srcId="{C08945B7-1CA5-4702-949F-5693AA33278D}" destId="{91104DA1-1BE4-4551-B6F1-BFBC2C04D00B}" srcOrd="3" destOrd="0" presId="urn:microsoft.com/office/officeart/2005/8/layout/list1"/>
    <dgm:cxn modelId="{CF64B8CE-3FC1-4382-BBBA-6DC9D0D22650}" type="presParOf" srcId="{C08945B7-1CA5-4702-949F-5693AA33278D}" destId="{AABA80BA-1C0D-4598-ABD3-73ECDA352B70}" srcOrd="4" destOrd="0" presId="urn:microsoft.com/office/officeart/2005/8/layout/list1"/>
    <dgm:cxn modelId="{9F031F3C-78C9-48CD-A791-331E2B81748D}" type="presParOf" srcId="{AABA80BA-1C0D-4598-ABD3-73ECDA352B70}" destId="{EE752667-E967-4B85-86C4-87A0E1200D91}" srcOrd="0" destOrd="0" presId="urn:microsoft.com/office/officeart/2005/8/layout/list1"/>
    <dgm:cxn modelId="{1E0A9C15-2049-4D0D-AA86-1C122B94306A}" type="presParOf" srcId="{AABA80BA-1C0D-4598-ABD3-73ECDA352B70}" destId="{B97820D9-246C-4FA5-8241-6CF60489719C}" srcOrd="1" destOrd="0" presId="urn:microsoft.com/office/officeart/2005/8/layout/list1"/>
    <dgm:cxn modelId="{CE2CB45B-8D8D-4573-90D8-952F7207CBF8}" type="presParOf" srcId="{C08945B7-1CA5-4702-949F-5693AA33278D}" destId="{655D018D-555B-4CEF-A8EE-3BC7B508199D}" srcOrd="5" destOrd="0" presId="urn:microsoft.com/office/officeart/2005/8/layout/list1"/>
    <dgm:cxn modelId="{E15FBE8A-E08F-4B5B-9B91-CCD23AF65AC6}" type="presParOf" srcId="{C08945B7-1CA5-4702-949F-5693AA33278D}" destId="{3B5E21C6-9999-4A59-A903-11485FAA7E54}" srcOrd="6" destOrd="0" presId="urn:microsoft.com/office/officeart/2005/8/layout/list1"/>
    <dgm:cxn modelId="{7F90AE4A-B177-4DE2-9228-676AC1DF33FE}" type="presParOf" srcId="{C08945B7-1CA5-4702-949F-5693AA33278D}" destId="{98526984-12DC-4848-88B5-2C1AAD882335}" srcOrd="7" destOrd="0" presId="urn:microsoft.com/office/officeart/2005/8/layout/list1"/>
    <dgm:cxn modelId="{7027D06C-59F2-47DA-9F57-DBE57DEF8CBB}" type="presParOf" srcId="{C08945B7-1CA5-4702-949F-5693AA33278D}" destId="{D3813E56-681F-442F-B371-E10CB1333434}" srcOrd="8" destOrd="0" presId="urn:microsoft.com/office/officeart/2005/8/layout/list1"/>
    <dgm:cxn modelId="{0B79B72C-13E2-4E4E-8C6E-D8E61AA46592}" type="presParOf" srcId="{D3813E56-681F-442F-B371-E10CB1333434}" destId="{6A88A8CA-314B-4A2B-B4A8-056B876CAAEC}" srcOrd="0" destOrd="0" presId="urn:microsoft.com/office/officeart/2005/8/layout/list1"/>
    <dgm:cxn modelId="{BED87CED-371D-4ECF-8BA0-961504125506}" type="presParOf" srcId="{D3813E56-681F-442F-B371-E10CB1333434}" destId="{61971202-47B0-482D-AFC9-1BAD8E96BE6A}" srcOrd="1" destOrd="0" presId="urn:microsoft.com/office/officeart/2005/8/layout/list1"/>
    <dgm:cxn modelId="{726A019B-4333-484B-9346-7CA1E6F5300B}" type="presParOf" srcId="{C08945B7-1CA5-4702-949F-5693AA33278D}" destId="{7B2152DD-294C-4729-B8AA-22B596532A52}" srcOrd="9" destOrd="0" presId="urn:microsoft.com/office/officeart/2005/8/layout/list1"/>
    <dgm:cxn modelId="{E090BC2C-F6F0-4402-9F72-6689F9644287}" type="presParOf" srcId="{C08945B7-1CA5-4702-949F-5693AA33278D}" destId="{98F30813-3DDA-41D1-82B3-4D5840C02FF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166E6A-34BB-4143-9C5A-88BAFEBEA7A6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73FC09-2A6E-4265-8828-502483F6A26C}">
      <dgm:prSet phldrT="[Текст]" custT="1"/>
      <dgm:spPr/>
      <dgm:t>
        <a:bodyPr/>
        <a:lstStyle/>
        <a:p>
          <a:r>
            <a:rPr lang="ru-RU" sz="2400" dirty="0" smtClean="0"/>
            <a:t>Определение будущего валового дохода</a:t>
          </a:r>
          <a:endParaRPr lang="ru-RU" sz="2400" dirty="0"/>
        </a:p>
      </dgm:t>
    </dgm:pt>
    <dgm:pt modelId="{471968CC-E3F0-401D-A5F0-92DCD98F75A6}" type="parTrans" cxnId="{27BE75D0-36BC-4A87-A76C-AD6738C04AE9}">
      <dgm:prSet/>
      <dgm:spPr/>
      <dgm:t>
        <a:bodyPr/>
        <a:lstStyle/>
        <a:p>
          <a:endParaRPr lang="ru-RU"/>
        </a:p>
      </dgm:t>
    </dgm:pt>
    <dgm:pt modelId="{90AFC48F-3842-4749-B841-B566CE00BC31}" type="sibTrans" cxnId="{27BE75D0-36BC-4A87-A76C-AD6738C04AE9}">
      <dgm:prSet/>
      <dgm:spPr/>
      <dgm:t>
        <a:bodyPr/>
        <a:lstStyle/>
        <a:p>
          <a:endParaRPr lang="ru-RU"/>
        </a:p>
      </dgm:t>
    </dgm:pt>
    <dgm:pt modelId="{FD7C864E-3B22-429D-80B8-04E3030ACBC6}">
      <dgm:prSet phldrT="[Текст]" custT="1"/>
      <dgm:spPr/>
      <dgm:t>
        <a:bodyPr/>
        <a:lstStyle/>
        <a:p>
          <a:r>
            <a:rPr lang="ru-RU" sz="2400" dirty="0" smtClean="0"/>
            <a:t>Вычитание </a:t>
          </a:r>
          <a:r>
            <a:rPr lang="ru-RU" sz="2400" dirty="0" err="1" smtClean="0"/>
            <a:t>операци-онных</a:t>
          </a:r>
          <a:r>
            <a:rPr lang="ru-RU" sz="2400" dirty="0" smtClean="0"/>
            <a:t> издержек</a:t>
          </a:r>
          <a:endParaRPr lang="ru-RU" sz="2400" dirty="0"/>
        </a:p>
      </dgm:t>
    </dgm:pt>
    <dgm:pt modelId="{A468DF80-E545-4869-9053-2FEC9A9587C5}" type="parTrans" cxnId="{1B13D8BF-5BEA-4A52-9190-C834CE535D99}">
      <dgm:prSet/>
      <dgm:spPr/>
      <dgm:t>
        <a:bodyPr/>
        <a:lstStyle/>
        <a:p>
          <a:endParaRPr lang="ru-RU"/>
        </a:p>
      </dgm:t>
    </dgm:pt>
    <dgm:pt modelId="{B304797B-46B4-4793-943A-441427F5ECC7}" type="sibTrans" cxnId="{1B13D8BF-5BEA-4A52-9190-C834CE535D99}">
      <dgm:prSet/>
      <dgm:spPr/>
      <dgm:t>
        <a:bodyPr/>
        <a:lstStyle/>
        <a:p>
          <a:endParaRPr lang="ru-RU"/>
        </a:p>
      </dgm:t>
    </dgm:pt>
    <dgm:pt modelId="{7584C102-F5FD-4C6B-96B9-ED30F6239CDD}">
      <dgm:prSet phldrT="[Текст]" custT="1"/>
      <dgm:spPr/>
      <dgm:t>
        <a:bodyPr/>
        <a:lstStyle/>
        <a:p>
          <a:r>
            <a:rPr lang="ru-RU" sz="2400" dirty="0" smtClean="0"/>
            <a:t>Определение и </a:t>
          </a:r>
          <a:r>
            <a:rPr lang="ru-RU" sz="2400" dirty="0" err="1" smtClean="0"/>
            <a:t>корректи-ровка</a:t>
          </a:r>
          <a:r>
            <a:rPr lang="ru-RU" sz="2400" dirty="0" smtClean="0"/>
            <a:t> чистого дохода</a:t>
          </a:r>
          <a:endParaRPr lang="ru-RU" sz="2400" dirty="0"/>
        </a:p>
      </dgm:t>
    </dgm:pt>
    <dgm:pt modelId="{174785FE-852D-41A4-8B97-DCC3BB93B4DE}" type="parTrans" cxnId="{C2DEF8B7-6173-4FCB-A1FB-EE62A4AF4A87}">
      <dgm:prSet/>
      <dgm:spPr/>
      <dgm:t>
        <a:bodyPr/>
        <a:lstStyle/>
        <a:p>
          <a:endParaRPr lang="ru-RU"/>
        </a:p>
      </dgm:t>
    </dgm:pt>
    <dgm:pt modelId="{C77DDFD3-C32A-463E-91F2-408008A86A26}" type="sibTrans" cxnId="{C2DEF8B7-6173-4FCB-A1FB-EE62A4AF4A87}">
      <dgm:prSet/>
      <dgm:spPr/>
      <dgm:t>
        <a:bodyPr/>
        <a:lstStyle/>
        <a:p>
          <a:endParaRPr lang="ru-RU"/>
        </a:p>
      </dgm:t>
    </dgm:pt>
    <dgm:pt modelId="{03803CD3-D2EE-4731-B426-C61341F5CAF9}">
      <dgm:prSet phldrT="[Текст]" custT="1"/>
      <dgm:spPr/>
      <dgm:t>
        <a:bodyPr/>
        <a:lstStyle/>
        <a:p>
          <a:r>
            <a:rPr lang="ru-RU" sz="2400" dirty="0" smtClean="0"/>
            <a:t>Оценка и </a:t>
          </a:r>
          <a:r>
            <a:rPr lang="ru-RU" sz="2400" dirty="0" err="1" smtClean="0"/>
            <a:t>мультиплика-тор</a:t>
          </a:r>
          <a:r>
            <a:rPr lang="ru-RU" sz="2400" dirty="0" smtClean="0"/>
            <a:t> </a:t>
          </a:r>
          <a:r>
            <a:rPr lang="ru-RU" sz="2400" dirty="0" err="1" smtClean="0"/>
            <a:t>гудвилл</a:t>
          </a:r>
          <a:endParaRPr lang="ru-RU" sz="2400" dirty="0"/>
        </a:p>
      </dgm:t>
    </dgm:pt>
    <dgm:pt modelId="{D117F6BB-9E6E-4C63-B81E-2B8F5867AE13}" type="parTrans" cxnId="{A7B9DD75-0551-489B-A801-E2435BEC9957}">
      <dgm:prSet/>
      <dgm:spPr/>
      <dgm:t>
        <a:bodyPr/>
        <a:lstStyle/>
        <a:p>
          <a:endParaRPr lang="ru-RU"/>
        </a:p>
      </dgm:t>
    </dgm:pt>
    <dgm:pt modelId="{59307D2E-ECE6-4888-B08D-5DF26EA87317}" type="sibTrans" cxnId="{A7B9DD75-0551-489B-A801-E2435BEC9957}">
      <dgm:prSet/>
      <dgm:spPr/>
      <dgm:t>
        <a:bodyPr/>
        <a:lstStyle/>
        <a:p>
          <a:endParaRPr lang="ru-RU"/>
        </a:p>
      </dgm:t>
    </dgm:pt>
    <dgm:pt modelId="{715F3BFD-5F65-48D9-829C-93EA0BA30DD1}">
      <dgm:prSet phldrT="[Текст]" custT="1"/>
      <dgm:spPr/>
      <dgm:t>
        <a:bodyPr/>
        <a:lstStyle/>
        <a:p>
          <a:r>
            <a:rPr lang="ru-RU" sz="2400" dirty="0" smtClean="0"/>
            <a:t>Определение окончательной стоимости недвижимости</a:t>
          </a:r>
          <a:endParaRPr lang="ru-RU" sz="2400" dirty="0"/>
        </a:p>
      </dgm:t>
    </dgm:pt>
    <dgm:pt modelId="{F20AA4A0-AD09-4D10-BC31-08CCB59023BA}" type="parTrans" cxnId="{677CF777-4ECA-4B4D-BE30-EE0ABD6A9283}">
      <dgm:prSet/>
      <dgm:spPr/>
      <dgm:t>
        <a:bodyPr/>
        <a:lstStyle/>
        <a:p>
          <a:endParaRPr lang="ru-RU"/>
        </a:p>
      </dgm:t>
    </dgm:pt>
    <dgm:pt modelId="{2124BD21-FFA1-416A-9762-FF15A6C07F2A}" type="sibTrans" cxnId="{677CF777-4ECA-4B4D-BE30-EE0ABD6A9283}">
      <dgm:prSet/>
      <dgm:spPr/>
      <dgm:t>
        <a:bodyPr/>
        <a:lstStyle/>
        <a:p>
          <a:endParaRPr lang="ru-RU"/>
        </a:p>
      </dgm:t>
    </dgm:pt>
    <dgm:pt modelId="{64815F97-CACF-4DE5-8EC9-94D521C604EE}">
      <dgm:prSet phldrT="[Текст]" custT="1"/>
      <dgm:spPr/>
      <dgm:t>
        <a:bodyPr/>
        <a:lstStyle/>
        <a:p>
          <a:r>
            <a:rPr lang="ru-RU" sz="3200" dirty="0" smtClean="0"/>
            <a:t>15000 тыс. руб.</a:t>
          </a:r>
          <a:endParaRPr lang="ru-RU" sz="3200" dirty="0"/>
        </a:p>
      </dgm:t>
    </dgm:pt>
    <dgm:pt modelId="{BD6AD48B-B13D-4B50-BA55-50A05D05D5A6}" type="parTrans" cxnId="{D034029C-41FD-48EF-ACC8-5583B1FE28D4}">
      <dgm:prSet/>
      <dgm:spPr/>
      <dgm:t>
        <a:bodyPr/>
        <a:lstStyle/>
        <a:p>
          <a:endParaRPr lang="ru-RU"/>
        </a:p>
      </dgm:t>
    </dgm:pt>
    <dgm:pt modelId="{E59C1277-5212-43A7-88C4-8A3B1AB9105A}" type="sibTrans" cxnId="{D034029C-41FD-48EF-ACC8-5583B1FE28D4}">
      <dgm:prSet/>
      <dgm:spPr/>
      <dgm:t>
        <a:bodyPr/>
        <a:lstStyle/>
        <a:p>
          <a:endParaRPr lang="ru-RU"/>
        </a:p>
      </dgm:t>
    </dgm:pt>
    <dgm:pt modelId="{D4E2757C-7B86-4E90-9F71-AF5B93ED7051}" type="pres">
      <dgm:prSet presAssocID="{7B166E6A-34BB-4143-9C5A-88BAFEBEA7A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500558-836C-42D3-AAF2-D62DAB4FF92B}" type="pres">
      <dgm:prSet presAssocID="{2D73FC09-2A6E-4265-8828-502483F6A26C}" presName="node" presStyleLbl="node1" presStyleIdx="0" presStyleCnt="6" custScaleX="100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0C09-43B7-4541-9060-723502DBDFED}" type="pres">
      <dgm:prSet presAssocID="{90AFC48F-3842-4749-B841-B566CE00BC3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2FBAB300-2D76-4D84-A00B-F0E36F5683BA}" type="pres">
      <dgm:prSet presAssocID="{90AFC48F-3842-4749-B841-B566CE00BC3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C156C3A-A6CE-4D48-8A59-93791893FE8D}" type="pres">
      <dgm:prSet presAssocID="{FD7C864E-3B22-429D-80B8-04E3030ACBC6}" presName="node" presStyleLbl="node1" presStyleIdx="1" presStyleCnt="6" custScaleX="9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CB8D1-B748-480D-BF3D-D616BF6FD9D2}" type="pres">
      <dgm:prSet presAssocID="{B304797B-46B4-4793-943A-441427F5ECC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C1CE768F-6B93-4C98-9C7E-03AA3944107B}" type="pres">
      <dgm:prSet presAssocID="{B304797B-46B4-4793-943A-441427F5ECC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4FF913AF-2023-454E-BA52-96EFC5C923FD}" type="pres">
      <dgm:prSet presAssocID="{7584C102-F5FD-4C6B-96B9-ED30F6239CD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51CE7-5B45-46E4-960D-EDD5308DE179}" type="pres">
      <dgm:prSet presAssocID="{C77DDFD3-C32A-463E-91F2-408008A86A26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6B6F167-8A6F-4C39-8920-0813231AA66E}" type="pres">
      <dgm:prSet presAssocID="{C77DDFD3-C32A-463E-91F2-408008A86A26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29CE3178-6ED4-4199-9709-4628ECD1E1F0}" type="pres">
      <dgm:prSet presAssocID="{03803CD3-D2EE-4731-B426-C61341F5CAF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4BC55-EC04-4548-A767-AD53851A3C7A}" type="pres">
      <dgm:prSet presAssocID="{59307D2E-ECE6-4888-B08D-5DF26EA87317}" presName="sibTrans" presStyleLbl="sibTrans2D1" presStyleIdx="3" presStyleCnt="5"/>
      <dgm:spPr/>
      <dgm:t>
        <a:bodyPr/>
        <a:lstStyle/>
        <a:p>
          <a:endParaRPr lang="ru-RU"/>
        </a:p>
      </dgm:t>
    </dgm:pt>
    <dgm:pt modelId="{B537B90A-DF4C-485A-AD37-AE29A885A0C8}" type="pres">
      <dgm:prSet presAssocID="{59307D2E-ECE6-4888-B08D-5DF26EA87317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4B5726EC-AB22-4E54-96B3-FBD53187B5F4}" type="pres">
      <dgm:prSet presAssocID="{715F3BFD-5F65-48D9-829C-93EA0BA30DD1}" presName="node" presStyleLbl="node1" presStyleIdx="4" presStyleCnt="6" custScaleX="111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699B2-41FA-4A60-A813-DFED5B3017CB}" type="pres">
      <dgm:prSet presAssocID="{2124BD21-FFA1-416A-9762-FF15A6C07F2A}" presName="sibTrans" presStyleLbl="sibTrans2D1" presStyleIdx="4" presStyleCnt="5"/>
      <dgm:spPr/>
      <dgm:t>
        <a:bodyPr/>
        <a:lstStyle/>
        <a:p>
          <a:endParaRPr lang="ru-RU"/>
        </a:p>
      </dgm:t>
    </dgm:pt>
    <dgm:pt modelId="{D9D7FC98-4F73-4645-9EAF-3974DF790E85}" type="pres">
      <dgm:prSet presAssocID="{2124BD21-FFA1-416A-9762-FF15A6C07F2A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4249D94C-CF26-447F-8374-49512A8FF001}" type="pres">
      <dgm:prSet presAssocID="{64815F97-CACF-4DE5-8EC9-94D521C604EE}" presName="node" presStyleLbl="node1" presStyleIdx="5" presStyleCnt="6" custScaleX="95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B8C55A-457E-41E3-BA87-EBBA21912231}" type="presOf" srcId="{03803CD3-D2EE-4731-B426-C61341F5CAF9}" destId="{29CE3178-6ED4-4199-9709-4628ECD1E1F0}" srcOrd="0" destOrd="0" presId="urn:microsoft.com/office/officeart/2005/8/layout/process5"/>
    <dgm:cxn modelId="{21C2F7C7-39FE-4944-BF51-269B4B9C5099}" type="presOf" srcId="{2124BD21-FFA1-416A-9762-FF15A6C07F2A}" destId="{005699B2-41FA-4A60-A813-DFED5B3017CB}" srcOrd="0" destOrd="0" presId="urn:microsoft.com/office/officeart/2005/8/layout/process5"/>
    <dgm:cxn modelId="{3CB8CF1F-9BD5-4BEA-B3B3-8B34669C0CF3}" type="presOf" srcId="{715F3BFD-5F65-48D9-829C-93EA0BA30DD1}" destId="{4B5726EC-AB22-4E54-96B3-FBD53187B5F4}" srcOrd="0" destOrd="0" presId="urn:microsoft.com/office/officeart/2005/8/layout/process5"/>
    <dgm:cxn modelId="{0B9C1B25-2475-42D2-9E69-726604CE97C5}" type="presOf" srcId="{64815F97-CACF-4DE5-8EC9-94D521C604EE}" destId="{4249D94C-CF26-447F-8374-49512A8FF001}" srcOrd="0" destOrd="0" presId="urn:microsoft.com/office/officeart/2005/8/layout/process5"/>
    <dgm:cxn modelId="{1B13D8BF-5BEA-4A52-9190-C834CE535D99}" srcId="{7B166E6A-34BB-4143-9C5A-88BAFEBEA7A6}" destId="{FD7C864E-3B22-429D-80B8-04E3030ACBC6}" srcOrd="1" destOrd="0" parTransId="{A468DF80-E545-4869-9053-2FEC9A9587C5}" sibTransId="{B304797B-46B4-4793-943A-441427F5ECC7}"/>
    <dgm:cxn modelId="{0CE6A548-52A5-42B6-94DC-13EEC4E62C55}" type="presOf" srcId="{7584C102-F5FD-4C6B-96B9-ED30F6239CDD}" destId="{4FF913AF-2023-454E-BA52-96EFC5C923FD}" srcOrd="0" destOrd="0" presId="urn:microsoft.com/office/officeart/2005/8/layout/process5"/>
    <dgm:cxn modelId="{F3C23273-79A2-4A3E-B5F9-9ADBD797FD0E}" type="presOf" srcId="{C77DDFD3-C32A-463E-91F2-408008A86A26}" destId="{06B6F167-8A6F-4C39-8920-0813231AA66E}" srcOrd="1" destOrd="0" presId="urn:microsoft.com/office/officeart/2005/8/layout/process5"/>
    <dgm:cxn modelId="{6B1ECFD4-CA0E-43DE-B4DF-F62AAB0588BD}" type="presOf" srcId="{B304797B-46B4-4793-943A-441427F5ECC7}" destId="{C1CE768F-6B93-4C98-9C7E-03AA3944107B}" srcOrd="1" destOrd="0" presId="urn:microsoft.com/office/officeart/2005/8/layout/process5"/>
    <dgm:cxn modelId="{D9A7937C-9829-4A8E-AC5D-A207018FB634}" type="presOf" srcId="{C77DDFD3-C32A-463E-91F2-408008A86A26}" destId="{3BA51CE7-5B45-46E4-960D-EDD5308DE179}" srcOrd="0" destOrd="0" presId="urn:microsoft.com/office/officeart/2005/8/layout/process5"/>
    <dgm:cxn modelId="{C2DEF8B7-6173-4FCB-A1FB-EE62A4AF4A87}" srcId="{7B166E6A-34BB-4143-9C5A-88BAFEBEA7A6}" destId="{7584C102-F5FD-4C6B-96B9-ED30F6239CDD}" srcOrd="2" destOrd="0" parTransId="{174785FE-852D-41A4-8B97-DCC3BB93B4DE}" sibTransId="{C77DDFD3-C32A-463E-91F2-408008A86A26}"/>
    <dgm:cxn modelId="{BDA34CA9-3D79-4BAA-80F1-0C03C614EE1E}" type="presOf" srcId="{59307D2E-ECE6-4888-B08D-5DF26EA87317}" destId="{F994BC55-EC04-4548-A767-AD53851A3C7A}" srcOrd="0" destOrd="0" presId="urn:microsoft.com/office/officeart/2005/8/layout/process5"/>
    <dgm:cxn modelId="{183EF414-A764-4543-A431-794049BAF43E}" type="presOf" srcId="{7B166E6A-34BB-4143-9C5A-88BAFEBEA7A6}" destId="{D4E2757C-7B86-4E90-9F71-AF5B93ED7051}" srcOrd="0" destOrd="0" presId="urn:microsoft.com/office/officeart/2005/8/layout/process5"/>
    <dgm:cxn modelId="{67E4DDA1-BBF1-463B-A491-D32B43B4B50C}" type="presOf" srcId="{90AFC48F-3842-4749-B841-B566CE00BC31}" destId="{2FBAB300-2D76-4D84-A00B-F0E36F5683BA}" srcOrd="1" destOrd="0" presId="urn:microsoft.com/office/officeart/2005/8/layout/process5"/>
    <dgm:cxn modelId="{A7B9DD75-0551-489B-A801-E2435BEC9957}" srcId="{7B166E6A-34BB-4143-9C5A-88BAFEBEA7A6}" destId="{03803CD3-D2EE-4731-B426-C61341F5CAF9}" srcOrd="3" destOrd="0" parTransId="{D117F6BB-9E6E-4C63-B81E-2B8F5867AE13}" sibTransId="{59307D2E-ECE6-4888-B08D-5DF26EA87317}"/>
    <dgm:cxn modelId="{73E01B3E-1A7A-44D5-979D-A513B3EFCD1A}" type="presOf" srcId="{B304797B-46B4-4793-943A-441427F5ECC7}" destId="{C42CB8D1-B748-480D-BF3D-D616BF6FD9D2}" srcOrd="0" destOrd="0" presId="urn:microsoft.com/office/officeart/2005/8/layout/process5"/>
    <dgm:cxn modelId="{677CF777-4ECA-4B4D-BE30-EE0ABD6A9283}" srcId="{7B166E6A-34BB-4143-9C5A-88BAFEBEA7A6}" destId="{715F3BFD-5F65-48D9-829C-93EA0BA30DD1}" srcOrd="4" destOrd="0" parTransId="{F20AA4A0-AD09-4D10-BC31-08CCB59023BA}" sibTransId="{2124BD21-FFA1-416A-9762-FF15A6C07F2A}"/>
    <dgm:cxn modelId="{D034029C-41FD-48EF-ACC8-5583B1FE28D4}" srcId="{7B166E6A-34BB-4143-9C5A-88BAFEBEA7A6}" destId="{64815F97-CACF-4DE5-8EC9-94D521C604EE}" srcOrd="5" destOrd="0" parTransId="{BD6AD48B-B13D-4B50-BA55-50A05D05D5A6}" sibTransId="{E59C1277-5212-43A7-88C4-8A3B1AB9105A}"/>
    <dgm:cxn modelId="{470E5C50-0137-42DB-B254-29483F3056EF}" type="presOf" srcId="{59307D2E-ECE6-4888-B08D-5DF26EA87317}" destId="{B537B90A-DF4C-485A-AD37-AE29A885A0C8}" srcOrd="1" destOrd="0" presId="urn:microsoft.com/office/officeart/2005/8/layout/process5"/>
    <dgm:cxn modelId="{1F24C0AD-EF93-46B8-AD6F-07C15F22615C}" type="presOf" srcId="{2124BD21-FFA1-416A-9762-FF15A6C07F2A}" destId="{D9D7FC98-4F73-4645-9EAF-3974DF790E85}" srcOrd="1" destOrd="0" presId="urn:microsoft.com/office/officeart/2005/8/layout/process5"/>
    <dgm:cxn modelId="{2509ABFA-43B6-41ED-A3C8-18ED8EAA74ED}" type="presOf" srcId="{90AFC48F-3842-4749-B841-B566CE00BC31}" destId="{BF8D0C09-43B7-4541-9060-723502DBDFED}" srcOrd="0" destOrd="0" presId="urn:microsoft.com/office/officeart/2005/8/layout/process5"/>
    <dgm:cxn modelId="{27BE75D0-36BC-4A87-A76C-AD6738C04AE9}" srcId="{7B166E6A-34BB-4143-9C5A-88BAFEBEA7A6}" destId="{2D73FC09-2A6E-4265-8828-502483F6A26C}" srcOrd="0" destOrd="0" parTransId="{471968CC-E3F0-401D-A5F0-92DCD98F75A6}" sibTransId="{90AFC48F-3842-4749-B841-B566CE00BC31}"/>
    <dgm:cxn modelId="{7D9ACDE9-9D0B-4AF8-80F1-EB005BD997BD}" type="presOf" srcId="{FD7C864E-3B22-429D-80B8-04E3030ACBC6}" destId="{6C156C3A-A6CE-4D48-8A59-93791893FE8D}" srcOrd="0" destOrd="0" presId="urn:microsoft.com/office/officeart/2005/8/layout/process5"/>
    <dgm:cxn modelId="{D817B38F-1BF8-46D3-9CF0-A0481D5CEC1F}" type="presOf" srcId="{2D73FC09-2A6E-4265-8828-502483F6A26C}" destId="{4B500558-836C-42D3-AAF2-D62DAB4FF92B}" srcOrd="0" destOrd="0" presId="urn:microsoft.com/office/officeart/2005/8/layout/process5"/>
    <dgm:cxn modelId="{C86A1591-15FE-463F-8C49-5C750A983081}" type="presParOf" srcId="{D4E2757C-7B86-4E90-9F71-AF5B93ED7051}" destId="{4B500558-836C-42D3-AAF2-D62DAB4FF92B}" srcOrd="0" destOrd="0" presId="urn:microsoft.com/office/officeart/2005/8/layout/process5"/>
    <dgm:cxn modelId="{413C55D6-2CD4-415D-BBEB-4DD555AD2D32}" type="presParOf" srcId="{D4E2757C-7B86-4E90-9F71-AF5B93ED7051}" destId="{BF8D0C09-43B7-4541-9060-723502DBDFED}" srcOrd="1" destOrd="0" presId="urn:microsoft.com/office/officeart/2005/8/layout/process5"/>
    <dgm:cxn modelId="{90869E35-2DF3-4626-9547-8DF1334E06A1}" type="presParOf" srcId="{BF8D0C09-43B7-4541-9060-723502DBDFED}" destId="{2FBAB300-2D76-4D84-A00B-F0E36F5683BA}" srcOrd="0" destOrd="0" presId="urn:microsoft.com/office/officeart/2005/8/layout/process5"/>
    <dgm:cxn modelId="{C423B3BF-E671-49E6-8C49-53374E06FC51}" type="presParOf" srcId="{D4E2757C-7B86-4E90-9F71-AF5B93ED7051}" destId="{6C156C3A-A6CE-4D48-8A59-93791893FE8D}" srcOrd="2" destOrd="0" presId="urn:microsoft.com/office/officeart/2005/8/layout/process5"/>
    <dgm:cxn modelId="{11D1A921-55B0-4807-B53A-D54AF267E41C}" type="presParOf" srcId="{D4E2757C-7B86-4E90-9F71-AF5B93ED7051}" destId="{C42CB8D1-B748-480D-BF3D-D616BF6FD9D2}" srcOrd="3" destOrd="0" presId="urn:microsoft.com/office/officeart/2005/8/layout/process5"/>
    <dgm:cxn modelId="{C523C77A-2E2F-4629-8983-4DD9643B794C}" type="presParOf" srcId="{C42CB8D1-B748-480D-BF3D-D616BF6FD9D2}" destId="{C1CE768F-6B93-4C98-9C7E-03AA3944107B}" srcOrd="0" destOrd="0" presId="urn:microsoft.com/office/officeart/2005/8/layout/process5"/>
    <dgm:cxn modelId="{B7B19769-D49B-4DF9-A3AC-C01B7F93B4BB}" type="presParOf" srcId="{D4E2757C-7B86-4E90-9F71-AF5B93ED7051}" destId="{4FF913AF-2023-454E-BA52-96EFC5C923FD}" srcOrd="4" destOrd="0" presId="urn:microsoft.com/office/officeart/2005/8/layout/process5"/>
    <dgm:cxn modelId="{F7AE0298-20D2-4D28-B131-088662B801C2}" type="presParOf" srcId="{D4E2757C-7B86-4E90-9F71-AF5B93ED7051}" destId="{3BA51CE7-5B45-46E4-960D-EDD5308DE179}" srcOrd="5" destOrd="0" presId="urn:microsoft.com/office/officeart/2005/8/layout/process5"/>
    <dgm:cxn modelId="{884549C8-50EF-439E-81B7-6657E456007F}" type="presParOf" srcId="{3BA51CE7-5B45-46E4-960D-EDD5308DE179}" destId="{06B6F167-8A6F-4C39-8920-0813231AA66E}" srcOrd="0" destOrd="0" presId="urn:microsoft.com/office/officeart/2005/8/layout/process5"/>
    <dgm:cxn modelId="{6E1FE244-8C2D-4E3A-842B-BEE0B7EF9311}" type="presParOf" srcId="{D4E2757C-7B86-4E90-9F71-AF5B93ED7051}" destId="{29CE3178-6ED4-4199-9709-4628ECD1E1F0}" srcOrd="6" destOrd="0" presId="urn:microsoft.com/office/officeart/2005/8/layout/process5"/>
    <dgm:cxn modelId="{40A0EEF1-5F64-496F-BEEB-FE4425E7A37C}" type="presParOf" srcId="{D4E2757C-7B86-4E90-9F71-AF5B93ED7051}" destId="{F994BC55-EC04-4548-A767-AD53851A3C7A}" srcOrd="7" destOrd="0" presId="urn:microsoft.com/office/officeart/2005/8/layout/process5"/>
    <dgm:cxn modelId="{CF2C1E5E-4F1E-4A1F-8AC8-AB9198CC0865}" type="presParOf" srcId="{F994BC55-EC04-4548-A767-AD53851A3C7A}" destId="{B537B90A-DF4C-485A-AD37-AE29A885A0C8}" srcOrd="0" destOrd="0" presId="urn:microsoft.com/office/officeart/2005/8/layout/process5"/>
    <dgm:cxn modelId="{CAB3E490-5291-49B6-A3C5-6826674BEC64}" type="presParOf" srcId="{D4E2757C-7B86-4E90-9F71-AF5B93ED7051}" destId="{4B5726EC-AB22-4E54-96B3-FBD53187B5F4}" srcOrd="8" destOrd="0" presId="urn:microsoft.com/office/officeart/2005/8/layout/process5"/>
    <dgm:cxn modelId="{D86821E5-13EA-45B8-9C6A-ABB843293318}" type="presParOf" srcId="{D4E2757C-7B86-4E90-9F71-AF5B93ED7051}" destId="{005699B2-41FA-4A60-A813-DFED5B3017CB}" srcOrd="9" destOrd="0" presId="urn:microsoft.com/office/officeart/2005/8/layout/process5"/>
    <dgm:cxn modelId="{015AA786-5848-4F52-ABE5-B52FA1104CF4}" type="presParOf" srcId="{005699B2-41FA-4A60-A813-DFED5B3017CB}" destId="{D9D7FC98-4F73-4645-9EAF-3974DF790E85}" srcOrd="0" destOrd="0" presId="urn:microsoft.com/office/officeart/2005/8/layout/process5"/>
    <dgm:cxn modelId="{A1FB0127-FCE4-4C8E-B99D-A41CAD5A16D2}" type="presParOf" srcId="{D4E2757C-7B86-4E90-9F71-AF5B93ED7051}" destId="{4249D94C-CF26-447F-8374-49512A8FF001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E23B0F-30E6-4A2B-AD1D-761EF9C9A4FA}" type="doc">
      <dgm:prSet loTypeId="urn:microsoft.com/office/officeart/2005/8/layout/cycle6" loCatId="cycle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CF9593FF-5131-4049-A947-18F7C0510230}">
      <dgm:prSet phldrT="[Текст]" custT="1"/>
      <dgm:spPr/>
      <dgm:t>
        <a:bodyPr/>
        <a:lstStyle/>
        <a:p>
          <a:r>
            <a:rPr lang="ru-RU" sz="2400" dirty="0" smtClean="0"/>
            <a:t>Изучение сделок</a:t>
          </a:r>
          <a:endParaRPr lang="ru-RU" sz="2400" dirty="0"/>
        </a:p>
      </dgm:t>
    </dgm:pt>
    <dgm:pt modelId="{51AA1242-B611-49CD-9E71-EC394DA93ADF}" type="parTrans" cxnId="{8DD5FC10-4756-4CE7-A6DE-0AFCD99AD5D8}">
      <dgm:prSet/>
      <dgm:spPr/>
      <dgm:t>
        <a:bodyPr/>
        <a:lstStyle/>
        <a:p>
          <a:endParaRPr lang="ru-RU"/>
        </a:p>
      </dgm:t>
    </dgm:pt>
    <dgm:pt modelId="{C3392E6D-FC72-451A-B6A2-03B1179B9B78}" type="sibTrans" cxnId="{8DD5FC10-4756-4CE7-A6DE-0AFCD99AD5D8}">
      <dgm:prSet/>
      <dgm:spPr/>
      <dgm:t>
        <a:bodyPr/>
        <a:lstStyle/>
        <a:p>
          <a:endParaRPr lang="ru-RU"/>
        </a:p>
      </dgm:t>
    </dgm:pt>
    <dgm:pt modelId="{01759278-09E9-474E-88BD-0BDEEECE7DBA}">
      <dgm:prSet phldrT="[Текст]"/>
      <dgm:spPr/>
      <dgm:t>
        <a:bodyPr/>
        <a:lstStyle/>
        <a:p>
          <a:r>
            <a:rPr lang="ru-RU" dirty="0" smtClean="0"/>
            <a:t>Вынесение решения о стоимости</a:t>
          </a:r>
          <a:endParaRPr lang="ru-RU" dirty="0"/>
        </a:p>
      </dgm:t>
    </dgm:pt>
    <dgm:pt modelId="{1ADF4672-3941-4958-8F98-35871ED81EF2}" type="parTrans" cxnId="{8796AEE7-FE44-4CFC-97FF-9AFFADC2E5A9}">
      <dgm:prSet/>
      <dgm:spPr/>
      <dgm:t>
        <a:bodyPr/>
        <a:lstStyle/>
        <a:p>
          <a:endParaRPr lang="ru-RU"/>
        </a:p>
      </dgm:t>
    </dgm:pt>
    <dgm:pt modelId="{F73F68AE-8DA2-4B0A-B723-A34D82919491}" type="sibTrans" cxnId="{8796AEE7-FE44-4CFC-97FF-9AFFADC2E5A9}">
      <dgm:prSet/>
      <dgm:spPr/>
      <dgm:t>
        <a:bodyPr/>
        <a:lstStyle/>
        <a:p>
          <a:endParaRPr lang="ru-RU"/>
        </a:p>
      </dgm:t>
    </dgm:pt>
    <dgm:pt modelId="{144D923F-4E18-4505-AB6E-6F62C7C2E77B}">
      <dgm:prSet phldrT="[Текст]" custT="1"/>
      <dgm:spPr/>
      <dgm:t>
        <a:bodyPr/>
        <a:lstStyle/>
        <a:p>
          <a:r>
            <a:rPr lang="ru-RU" sz="1800" dirty="0" smtClean="0"/>
            <a:t>Корректировка различий по сопоставимым объектам недвижимости</a:t>
          </a:r>
          <a:endParaRPr lang="ru-RU" sz="1800" dirty="0"/>
        </a:p>
      </dgm:t>
    </dgm:pt>
    <dgm:pt modelId="{09A408DC-FBF0-45F0-BE3B-686DED2C8179}" type="parTrans" cxnId="{2111605D-2914-46D5-9296-AD28950B6D0E}">
      <dgm:prSet/>
      <dgm:spPr/>
      <dgm:t>
        <a:bodyPr/>
        <a:lstStyle/>
        <a:p>
          <a:endParaRPr lang="ru-RU"/>
        </a:p>
      </dgm:t>
    </dgm:pt>
    <dgm:pt modelId="{64782858-3761-4C9D-A071-6DCA5C7F8570}" type="sibTrans" cxnId="{2111605D-2914-46D5-9296-AD28950B6D0E}">
      <dgm:prSet/>
      <dgm:spPr/>
      <dgm:t>
        <a:bodyPr/>
        <a:lstStyle/>
        <a:p>
          <a:endParaRPr lang="ru-RU"/>
        </a:p>
      </dgm:t>
    </dgm:pt>
    <dgm:pt modelId="{71548CA1-34FC-4908-BD8F-9A3E18E66498}">
      <dgm:prSet phldrT="[Текст]" custT="1"/>
      <dgm:spPr/>
      <dgm:t>
        <a:bodyPr/>
        <a:lstStyle/>
        <a:p>
          <a:r>
            <a:rPr lang="ru-RU" sz="2400" dirty="0" smtClean="0"/>
            <a:t>Сбор </a:t>
          </a:r>
          <a:r>
            <a:rPr lang="ru-RU" sz="2400" dirty="0" err="1" smtClean="0"/>
            <a:t>сравнитель-ных</a:t>
          </a:r>
          <a:r>
            <a:rPr lang="ru-RU" sz="2400" dirty="0" smtClean="0"/>
            <a:t> данных</a:t>
          </a:r>
          <a:endParaRPr lang="ru-RU" sz="2400" dirty="0"/>
        </a:p>
      </dgm:t>
    </dgm:pt>
    <dgm:pt modelId="{F66FE60F-AACA-4ED0-A7EB-723CE04E76B9}" type="parTrans" cxnId="{11D8F834-47BF-4C70-82DD-D6B10E82B9CD}">
      <dgm:prSet/>
      <dgm:spPr/>
      <dgm:t>
        <a:bodyPr/>
        <a:lstStyle/>
        <a:p>
          <a:endParaRPr lang="ru-RU"/>
        </a:p>
      </dgm:t>
    </dgm:pt>
    <dgm:pt modelId="{88DAC6A8-19B4-4BA7-9167-110C42D7A243}" type="sibTrans" cxnId="{11D8F834-47BF-4C70-82DD-D6B10E82B9CD}">
      <dgm:prSet/>
      <dgm:spPr/>
      <dgm:t>
        <a:bodyPr/>
        <a:lstStyle/>
        <a:p>
          <a:endParaRPr lang="ru-RU"/>
        </a:p>
      </dgm:t>
    </dgm:pt>
    <dgm:pt modelId="{B27C7116-9BFC-4907-9E29-1F2717359AE3}">
      <dgm:prSet custT="1"/>
      <dgm:spPr/>
      <dgm:t>
        <a:bodyPr/>
        <a:lstStyle/>
        <a:p>
          <a:r>
            <a:rPr lang="ru-RU" sz="2000" dirty="0" smtClean="0"/>
            <a:t>Временные корректировки</a:t>
          </a:r>
        </a:p>
      </dgm:t>
    </dgm:pt>
    <dgm:pt modelId="{0BECA8C3-22C7-4E1F-81F7-20B7FCAE6FCA}" type="parTrans" cxnId="{B15DF64C-9EDE-4FC9-930B-EFB1C878E2A2}">
      <dgm:prSet/>
      <dgm:spPr/>
      <dgm:t>
        <a:bodyPr/>
        <a:lstStyle/>
        <a:p>
          <a:endParaRPr lang="ru-RU"/>
        </a:p>
      </dgm:t>
    </dgm:pt>
    <dgm:pt modelId="{DB863068-1A05-4733-9982-C501F57D48F3}" type="sibTrans" cxnId="{B15DF64C-9EDE-4FC9-930B-EFB1C878E2A2}">
      <dgm:prSet/>
      <dgm:spPr/>
      <dgm:t>
        <a:bodyPr/>
        <a:lstStyle/>
        <a:p>
          <a:endParaRPr lang="ru-RU"/>
        </a:p>
      </dgm:t>
    </dgm:pt>
    <dgm:pt modelId="{97F9B6E5-5FAA-4A68-82C9-0AED03146ED5}" type="pres">
      <dgm:prSet presAssocID="{EDE23B0F-30E6-4A2B-AD1D-761EF9C9A4F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EA4EAB-1091-4EC8-9FC8-B731A98BD30F}" type="pres">
      <dgm:prSet presAssocID="{CF9593FF-5131-4049-A947-18F7C0510230}" presName="node" presStyleLbl="node1" presStyleIdx="0" presStyleCnt="5" custScaleX="129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DE970-D176-4852-948B-6482BD318C61}" type="pres">
      <dgm:prSet presAssocID="{CF9593FF-5131-4049-A947-18F7C0510230}" presName="spNode" presStyleCnt="0"/>
      <dgm:spPr/>
    </dgm:pt>
    <dgm:pt modelId="{8AB113F7-C6C3-4096-A80F-15A4ADCF55E6}" type="pres">
      <dgm:prSet presAssocID="{C3392E6D-FC72-451A-B6A2-03B1179B9B78}" presName="sibTrans" presStyleLbl="sibTrans1D1" presStyleIdx="0" presStyleCnt="5"/>
      <dgm:spPr/>
      <dgm:t>
        <a:bodyPr/>
        <a:lstStyle/>
        <a:p>
          <a:endParaRPr lang="ru-RU"/>
        </a:p>
      </dgm:t>
    </dgm:pt>
    <dgm:pt modelId="{D26BB862-BDFF-4C5C-AA39-84EDB1057324}" type="pres">
      <dgm:prSet presAssocID="{B27C7116-9BFC-4907-9E29-1F2717359AE3}" presName="node" presStyleLbl="node1" presStyleIdx="1" presStyleCnt="5" custScaleX="121992" custRadScaleRad="106608" custRadScaleInc="9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EDD53-AADE-49D9-B76F-3A31031E1F6F}" type="pres">
      <dgm:prSet presAssocID="{B27C7116-9BFC-4907-9E29-1F2717359AE3}" presName="spNode" presStyleCnt="0"/>
      <dgm:spPr/>
    </dgm:pt>
    <dgm:pt modelId="{4A67DEC7-F93F-452A-81C5-87241FB341A9}" type="pres">
      <dgm:prSet presAssocID="{DB863068-1A05-4733-9982-C501F57D48F3}" presName="sibTrans" presStyleLbl="sibTrans1D1" presStyleIdx="1" presStyleCnt="5"/>
      <dgm:spPr/>
      <dgm:t>
        <a:bodyPr/>
        <a:lstStyle/>
        <a:p>
          <a:endParaRPr lang="ru-RU"/>
        </a:p>
      </dgm:t>
    </dgm:pt>
    <dgm:pt modelId="{0E454110-7DCC-46D0-98CF-4E45CDE6DF7D}" type="pres">
      <dgm:prSet presAssocID="{01759278-09E9-474E-88BD-0BDEEECE7DBA}" presName="node" presStyleLbl="node1" presStyleIdx="2" presStyleCnt="5" custScaleX="134997" custRadScaleRad="112540" custRadScaleInc="-37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938EC5-0F75-4BCF-8354-6D07B6898C04}" type="pres">
      <dgm:prSet presAssocID="{01759278-09E9-474E-88BD-0BDEEECE7DBA}" presName="spNode" presStyleCnt="0"/>
      <dgm:spPr/>
    </dgm:pt>
    <dgm:pt modelId="{B189AFF1-A2ED-4297-928A-48FA8CB0A26F}" type="pres">
      <dgm:prSet presAssocID="{F73F68AE-8DA2-4B0A-B723-A34D8291949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A9DF42BA-5F44-48A2-AFDE-D0E0CF32A03E}" type="pres">
      <dgm:prSet presAssocID="{144D923F-4E18-4505-AB6E-6F62C7C2E77B}" presName="node" presStyleLbl="node1" presStyleIdx="3" presStyleCnt="5" custScaleX="138417" custScaleY="125190" custRadScaleRad="111327" custRadScaleInc="36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658F2-78F9-4692-903C-7DA78B31A6C6}" type="pres">
      <dgm:prSet presAssocID="{144D923F-4E18-4505-AB6E-6F62C7C2E77B}" presName="spNode" presStyleCnt="0"/>
      <dgm:spPr/>
    </dgm:pt>
    <dgm:pt modelId="{E13E4DC2-4794-488D-964B-DC85D64CA68A}" type="pres">
      <dgm:prSet presAssocID="{64782858-3761-4C9D-A071-6DCA5C7F857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28334849-2EB4-44E3-84A7-FED9BCE59F6C}" type="pres">
      <dgm:prSet presAssocID="{71548CA1-34FC-4908-BD8F-9A3E18E66498}" presName="node" presStyleLbl="node1" presStyleIdx="4" presStyleCnt="5" custScaleX="138304" custRadScaleRad="107583" custRadScaleInc="-10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58569-7646-4F02-8773-E0BBC09500BC}" type="pres">
      <dgm:prSet presAssocID="{71548CA1-34FC-4908-BD8F-9A3E18E66498}" presName="spNode" presStyleCnt="0"/>
      <dgm:spPr/>
    </dgm:pt>
    <dgm:pt modelId="{ED00040C-BC5B-48E9-8822-22F2BFDAD243}" type="pres">
      <dgm:prSet presAssocID="{88DAC6A8-19B4-4BA7-9167-110C42D7A243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E0377225-7321-4974-BC9C-E78260925B78}" type="presOf" srcId="{F73F68AE-8DA2-4B0A-B723-A34D82919491}" destId="{B189AFF1-A2ED-4297-928A-48FA8CB0A26F}" srcOrd="0" destOrd="0" presId="urn:microsoft.com/office/officeart/2005/8/layout/cycle6"/>
    <dgm:cxn modelId="{B15DF64C-9EDE-4FC9-930B-EFB1C878E2A2}" srcId="{EDE23B0F-30E6-4A2B-AD1D-761EF9C9A4FA}" destId="{B27C7116-9BFC-4907-9E29-1F2717359AE3}" srcOrd="1" destOrd="0" parTransId="{0BECA8C3-22C7-4E1F-81F7-20B7FCAE6FCA}" sibTransId="{DB863068-1A05-4733-9982-C501F57D48F3}"/>
    <dgm:cxn modelId="{8796AEE7-FE44-4CFC-97FF-9AFFADC2E5A9}" srcId="{EDE23B0F-30E6-4A2B-AD1D-761EF9C9A4FA}" destId="{01759278-09E9-474E-88BD-0BDEEECE7DBA}" srcOrd="2" destOrd="0" parTransId="{1ADF4672-3941-4958-8F98-35871ED81EF2}" sibTransId="{F73F68AE-8DA2-4B0A-B723-A34D82919491}"/>
    <dgm:cxn modelId="{2111605D-2914-46D5-9296-AD28950B6D0E}" srcId="{EDE23B0F-30E6-4A2B-AD1D-761EF9C9A4FA}" destId="{144D923F-4E18-4505-AB6E-6F62C7C2E77B}" srcOrd="3" destOrd="0" parTransId="{09A408DC-FBF0-45F0-BE3B-686DED2C8179}" sibTransId="{64782858-3761-4C9D-A071-6DCA5C7F8570}"/>
    <dgm:cxn modelId="{4E195F24-649E-40E1-9586-79D9950BDEF1}" type="presOf" srcId="{01759278-09E9-474E-88BD-0BDEEECE7DBA}" destId="{0E454110-7DCC-46D0-98CF-4E45CDE6DF7D}" srcOrd="0" destOrd="0" presId="urn:microsoft.com/office/officeart/2005/8/layout/cycle6"/>
    <dgm:cxn modelId="{8DD5FC10-4756-4CE7-A6DE-0AFCD99AD5D8}" srcId="{EDE23B0F-30E6-4A2B-AD1D-761EF9C9A4FA}" destId="{CF9593FF-5131-4049-A947-18F7C0510230}" srcOrd="0" destOrd="0" parTransId="{51AA1242-B611-49CD-9E71-EC394DA93ADF}" sibTransId="{C3392E6D-FC72-451A-B6A2-03B1179B9B78}"/>
    <dgm:cxn modelId="{046A05E8-FFA9-4F52-A215-7BA0B2921F72}" type="presOf" srcId="{DB863068-1A05-4733-9982-C501F57D48F3}" destId="{4A67DEC7-F93F-452A-81C5-87241FB341A9}" srcOrd="0" destOrd="0" presId="urn:microsoft.com/office/officeart/2005/8/layout/cycle6"/>
    <dgm:cxn modelId="{89308A21-10ED-4490-A1BC-7E4A2FE093E6}" type="presOf" srcId="{EDE23B0F-30E6-4A2B-AD1D-761EF9C9A4FA}" destId="{97F9B6E5-5FAA-4A68-82C9-0AED03146ED5}" srcOrd="0" destOrd="0" presId="urn:microsoft.com/office/officeart/2005/8/layout/cycle6"/>
    <dgm:cxn modelId="{DDDA18E5-9316-4D53-AC9E-DBC3C42F5038}" type="presOf" srcId="{C3392E6D-FC72-451A-B6A2-03B1179B9B78}" destId="{8AB113F7-C6C3-4096-A80F-15A4ADCF55E6}" srcOrd="0" destOrd="0" presId="urn:microsoft.com/office/officeart/2005/8/layout/cycle6"/>
    <dgm:cxn modelId="{364CEE43-8451-4946-ACCF-7C0E431B63E1}" type="presOf" srcId="{71548CA1-34FC-4908-BD8F-9A3E18E66498}" destId="{28334849-2EB4-44E3-84A7-FED9BCE59F6C}" srcOrd="0" destOrd="0" presId="urn:microsoft.com/office/officeart/2005/8/layout/cycle6"/>
    <dgm:cxn modelId="{62C00D6E-D96E-4526-85E2-A29FB348F442}" type="presOf" srcId="{B27C7116-9BFC-4907-9E29-1F2717359AE3}" destId="{D26BB862-BDFF-4C5C-AA39-84EDB1057324}" srcOrd="0" destOrd="0" presId="urn:microsoft.com/office/officeart/2005/8/layout/cycle6"/>
    <dgm:cxn modelId="{C0D7B26F-A851-4AFB-BF34-2604909221A3}" type="presOf" srcId="{88DAC6A8-19B4-4BA7-9167-110C42D7A243}" destId="{ED00040C-BC5B-48E9-8822-22F2BFDAD243}" srcOrd="0" destOrd="0" presId="urn:microsoft.com/office/officeart/2005/8/layout/cycle6"/>
    <dgm:cxn modelId="{11D8F834-47BF-4C70-82DD-D6B10E82B9CD}" srcId="{EDE23B0F-30E6-4A2B-AD1D-761EF9C9A4FA}" destId="{71548CA1-34FC-4908-BD8F-9A3E18E66498}" srcOrd="4" destOrd="0" parTransId="{F66FE60F-AACA-4ED0-A7EB-723CE04E76B9}" sibTransId="{88DAC6A8-19B4-4BA7-9167-110C42D7A243}"/>
    <dgm:cxn modelId="{42ECAE02-CFD5-4193-88DC-F776F7517868}" type="presOf" srcId="{144D923F-4E18-4505-AB6E-6F62C7C2E77B}" destId="{A9DF42BA-5F44-48A2-AFDE-D0E0CF32A03E}" srcOrd="0" destOrd="0" presId="urn:microsoft.com/office/officeart/2005/8/layout/cycle6"/>
    <dgm:cxn modelId="{2812E708-6D4B-4613-96E8-C713E9C60533}" type="presOf" srcId="{CF9593FF-5131-4049-A947-18F7C0510230}" destId="{61EA4EAB-1091-4EC8-9FC8-B731A98BD30F}" srcOrd="0" destOrd="0" presId="urn:microsoft.com/office/officeart/2005/8/layout/cycle6"/>
    <dgm:cxn modelId="{12BAC42C-A801-4350-96A5-F3EF1D27C2B9}" type="presOf" srcId="{64782858-3761-4C9D-A071-6DCA5C7F8570}" destId="{E13E4DC2-4794-488D-964B-DC85D64CA68A}" srcOrd="0" destOrd="0" presId="urn:microsoft.com/office/officeart/2005/8/layout/cycle6"/>
    <dgm:cxn modelId="{9F831066-675F-4D30-B0EA-5F1166AE7631}" type="presParOf" srcId="{97F9B6E5-5FAA-4A68-82C9-0AED03146ED5}" destId="{61EA4EAB-1091-4EC8-9FC8-B731A98BD30F}" srcOrd="0" destOrd="0" presId="urn:microsoft.com/office/officeart/2005/8/layout/cycle6"/>
    <dgm:cxn modelId="{9B88A353-D330-4886-A949-EAA28E2C2D60}" type="presParOf" srcId="{97F9B6E5-5FAA-4A68-82C9-0AED03146ED5}" destId="{51BDE970-D176-4852-948B-6482BD318C61}" srcOrd="1" destOrd="0" presId="urn:microsoft.com/office/officeart/2005/8/layout/cycle6"/>
    <dgm:cxn modelId="{485262C9-34F6-4424-8DCC-AD98478B461E}" type="presParOf" srcId="{97F9B6E5-5FAA-4A68-82C9-0AED03146ED5}" destId="{8AB113F7-C6C3-4096-A80F-15A4ADCF55E6}" srcOrd="2" destOrd="0" presId="urn:microsoft.com/office/officeart/2005/8/layout/cycle6"/>
    <dgm:cxn modelId="{42CE3D21-EFD7-461A-89AA-132F2AEC08AF}" type="presParOf" srcId="{97F9B6E5-5FAA-4A68-82C9-0AED03146ED5}" destId="{D26BB862-BDFF-4C5C-AA39-84EDB1057324}" srcOrd="3" destOrd="0" presId="urn:microsoft.com/office/officeart/2005/8/layout/cycle6"/>
    <dgm:cxn modelId="{D394F37F-528A-4BC2-B5B0-F4AA419AB0A5}" type="presParOf" srcId="{97F9B6E5-5FAA-4A68-82C9-0AED03146ED5}" destId="{E27EDD53-AADE-49D9-B76F-3A31031E1F6F}" srcOrd="4" destOrd="0" presId="urn:microsoft.com/office/officeart/2005/8/layout/cycle6"/>
    <dgm:cxn modelId="{2EB51D25-F341-41B4-B181-B91C8338036A}" type="presParOf" srcId="{97F9B6E5-5FAA-4A68-82C9-0AED03146ED5}" destId="{4A67DEC7-F93F-452A-81C5-87241FB341A9}" srcOrd="5" destOrd="0" presId="urn:microsoft.com/office/officeart/2005/8/layout/cycle6"/>
    <dgm:cxn modelId="{6E306796-9981-4D0D-9D80-AD79124C3651}" type="presParOf" srcId="{97F9B6E5-5FAA-4A68-82C9-0AED03146ED5}" destId="{0E454110-7DCC-46D0-98CF-4E45CDE6DF7D}" srcOrd="6" destOrd="0" presId="urn:microsoft.com/office/officeart/2005/8/layout/cycle6"/>
    <dgm:cxn modelId="{8BB8C87B-38C9-48AC-8B8B-35DA8AEFBE35}" type="presParOf" srcId="{97F9B6E5-5FAA-4A68-82C9-0AED03146ED5}" destId="{20938EC5-0F75-4BCF-8354-6D07B6898C04}" srcOrd="7" destOrd="0" presId="urn:microsoft.com/office/officeart/2005/8/layout/cycle6"/>
    <dgm:cxn modelId="{46328B6D-C46E-4AF8-8775-56526A0F1E77}" type="presParOf" srcId="{97F9B6E5-5FAA-4A68-82C9-0AED03146ED5}" destId="{B189AFF1-A2ED-4297-928A-48FA8CB0A26F}" srcOrd="8" destOrd="0" presId="urn:microsoft.com/office/officeart/2005/8/layout/cycle6"/>
    <dgm:cxn modelId="{EAF8C8C5-4596-4D9D-B87F-090F8D4A5232}" type="presParOf" srcId="{97F9B6E5-5FAA-4A68-82C9-0AED03146ED5}" destId="{A9DF42BA-5F44-48A2-AFDE-D0E0CF32A03E}" srcOrd="9" destOrd="0" presId="urn:microsoft.com/office/officeart/2005/8/layout/cycle6"/>
    <dgm:cxn modelId="{E324332B-6A47-4963-A0D6-E6C08F847F70}" type="presParOf" srcId="{97F9B6E5-5FAA-4A68-82C9-0AED03146ED5}" destId="{D07658F2-78F9-4692-903C-7DA78B31A6C6}" srcOrd="10" destOrd="0" presId="urn:microsoft.com/office/officeart/2005/8/layout/cycle6"/>
    <dgm:cxn modelId="{1C4D87A6-E389-4505-B38C-DFA49ABF607D}" type="presParOf" srcId="{97F9B6E5-5FAA-4A68-82C9-0AED03146ED5}" destId="{E13E4DC2-4794-488D-964B-DC85D64CA68A}" srcOrd="11" destOrd="0" presId="urn:microsoft.com/office/officeart/2005/8/layout/cycle6"/>
    <dgm:cxn modelId="{7FBC39F9-63C5-463A-B292-BA1AAD3A9D3B}" type="presParOf" srcId="{97F9B6E5-5FAA-4A68-82C9-0AED03146ED5}" destId="{28334849-2EB4-44E3-84A7-FED9BCE59F6C}" srcOrd="12" destOrd="0" presId="urn:microsoft.com/office/officeart/2005/8/layout/cycle6"/>
    <dgm:cxn modelId="{D20F0A11-7632-4A91-8B3B-63AAC7B562E0}" type="presParOf" srcId="{97F9B6E5-5FAA-4A68-82C9-0AED03146ED5}" destId="{27B58569-7646-4F02-8773-E0BBC09500BC}" srcOrd="13" destOrd="0" presId="urn:microsoft.com/office/officeart/2005/8/layout/cycle6"/>
    <dgm:cxn modelId="{4A2D4392-A8E3-4310-9CE0-3CE68B83638E}" type="presParOf" srcId="{97F9B6E5-5FAA-4A68-82C9-0AED03146ED5}" destId="{ED00040C-BC5B-48E9-8822-22F2BFDAD24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EBE753-CAC0-402C-B405-48CF0A94BFE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303047-462E-44E7-B60C-0E5E9906F1EF}">
      <dgm:prSet phldrT="[Текст]" custT="1"/>
      <dgm:spPr/>
      <dgm:t>
        <a:bodyPr/>
        <a:lstStyle/>
        <a:p>
          <a:r>
            <a:rPr lang="ru-RU" sz="2400" dirty="0" smtClean="0"/>
            <a:t>13334,92</a:t>
          </a:r>
          <a:endParaRPr lang="ru-RU" sz="2400" dirty="0"/>
        </a:p>
      </dgm:t>
    </dgm:pt>
    <dgm:pt modelId="{1BB4EC13-804E-4658-8788-E8852E21FF9C}" type="parTrans" cxnId="{AFCD68FA-FDA9-44CC-AD85-223A50643644}">
      <dgm:prSet/>
      <dgm:spPr/>
      <dgm:t>
        <a:bodyPr/>
        <a:lstStyle/>
        <a:p>
          <a:endParaRPr lang="ru-RU"/>
        </a:p>
      </dgm:t>
    </dgm:pt>
    <dgm:pt modelId="{38F14D11-5828-4B39-BF79-56F45C899CE2}" type="sibTrans" cxnId="{AFCD68FA-FDA9-44CC-AD85-223A50643644}">
      <dgm:prSet/>
      <dgm:spPr/>
      <dgm:t>
        <a:bodyPr/>
        <a:lstStyle/>
        <a:p>
          <a:endParaRPr lang="ru-RU"/>
        </a:p>
      </dgm:t>
    </dgm:pt>
    <dgm:pt modelId="{6667AF3B-3349-454E-83C6-810B51803AD8}">
      <dgm:prSet phldrT="[Текст]"/>
      <dgm:spPr/>
      <dgm:t>
        <a:bodyPr/>
        <a:lstStyle/>
        <a:p>
          <a:r>
            <a:rPr lang="ru-RU" dirty="0" smtClean="0"/>
            <a:t>15000</a:t>
          </a:r>
          <a:endParaRPr lang="ru-RU" dirty="0"/>
        </a:p>
      </dgm:t>
    </dgm:pt>
    <dgm:pt modelId="{18D93E14-6BFC-4A68-92D6-CEADFDCBC42A}" type="parTrans" cxnId="{4326C2D4-801C-4396-B828-748406EB5B49}">
      <dgm:prSet/>
      <dgm:spPr/>
      <dgm:t>
        <a:bodyPr/>
        <a:lstStyle/>
        <a:p>
          <a:endParaRPr lang="ru-RU"/>
        </a:p>
      </dgm:t>
    </dgm:pt>
    <dgm:pt modelId="{060F5442-7747-4EFA-AE28-272769B3380C}" type="sibTrans" cxnId="{4326C2D4-801C-4396-B828-748406EB5B49}">
      <dgm:prSet/>
      <dgm:spPr/>
      <dgm:t>
        <a:bodyPr/>
        <a:lstStyle/>
        <a:p>
          <a:endParaRPr lang="ru-RU"/>
        </a:p>
      </dgm:t>
    </dgm:pt>
    <dgm:pt modelId="{FF0333E7-D1ED-48C7-BE02-65A8355E70F3}">
      <dgm:prSet phldrT="[Текст]"/>
      <dgm:spPr/>
      <dgm:t>
        <a:bodyPr/>
        <a:lstStyle/>
        <a:p>
          <a:r>
            <a:rPr lang="ru-RU" dirty="0" smtClean="0"/>
            <a:t>15730</a:t>
          </a:r>
          <a:endParaRPr lang="ru-RU" dirty="0"/>
        </a:p>
      </dgm:t>
    </dgm:pt>
    <dgm:pt modelId="{B087BEB2-ACB4-4E4F-A418-49AC60946EE7}" type="parTrans" cxnId="{BE4B9A4B-CD92-4DC1-A18A-50593A64719C}">
      <dgm:prSet/>
      <dgm:spPr/>
      <dgm:t>
        <a:bodyPr/>
        <a:lstStyle/>
        <a:p>
          <a:endParaRPr lang="ru-RU"/>
        </a:p>
      </dgm:t>
    </dgm:pt>
    <dgm:pt modelId="{8FFE86CB-6AD1-4E05-A85C-ABDF6C443165}" type="sibTrans" cxnId="{BE4B9A4B-CD92-4DC1-A18A-50593A64719C}">
      <dgm:prSet/>
      <dgm:spPr/>
      <dgm:t>
        <a:bodyPr/>
        <a:lstStyle/>
        <a:p>
          <a:endParaRPr lang="ru-RU"/>
        </a:p>
      </dgm:t>
    </dgm:pt>
    <dgm:pt modelId="{9A561E78-E7D3-4F85-97C6-90F5F7BD17DA}">
      <dgm:prSet phldrT="[Текст]"/>
      <dgm:spPr/>
      <dgm:t>
        <a:bodyPr/>
        <a:lstStyle/>
        <a:p>
          <a:r>
            <a:rPr lang="ru-RU" dirty="0" smtClean="0"/>
            <a:t>14688,307 тыс.руб.</a:t>
          </a:r>
          <a:endParaRPr lang="ru-RU" dirty="0"/>
        </a:p>
      </dgm:t>
    </dgm:pt>
    <dgm:pt modelId="{4EAC7CC5-79A1-477B-853A-752E995332B0}" type="parTrans" cxnId="{F5777A1C-A487-44EC-AFF1-5A59B7DCA66C}">
      <dgm:prSet/>
      <dgm:spPr/>
      <dgm:t>
        <a:bodyPr/>
        <a:lstStyle/>
        <a:p>
          <a:endParaRPr lang="ru-RU"/>
        </a:p>
      </dgm:t>
    </dgm:pt>
    <dgm:pt modelId="{C6201E8D-CDB6-488B-B1F0-E8425C35E256}" type="sibTrans" cxnId="{F5777A1C-A487-44EC-AFF1-5A59B7DCA66C}">
      <dgm:prSet/>
      <dgm:spPr/>
      <dgm:t>
        <a:bodyPr/>
        <a:lstStyle/>
        <a:p>
          <a:endParaRPr lang="ru-RU"/>
        </a:p>
      </dgm:t>
    </dgm:pt>
    <dgm:pt modelId="{54EAEA73-DF94-4014-97F2-7053A2905AF4}" type="pres">
      <dgm:prSet presAssocID="{5CEBE753-CAC0-402C-B405-48CF0A94BFE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9B255E-93AD-4FC8-B30C-5BB5DA3A289F}" type="pres">
      <dgm:prSet presAssocID="{5CEBE753-CAC0-402C-B405-48CF0A94BFE2}" presName="ellipse" presStyleLbl="trBgShp" presStyleIdx="0" presStyleCnt="1"/>
      <dgm:spPr/>
    </dgm:pt>
    <dgm:pt modelId="{3D0F6A66-D4DB-4E8B-9F6F-72EC748066F9}" type="pres">
      <dgm:prSet presAssocID="{5CEBE753-CAC0-402C-B405-48CF0A94BFE2}" presName="arrow1" presStyleLbl="fgShp" presStyleIdx="0" presStyleCnt="1"/>
      <dgm:spPr/>
    </dgm:pt>
    <dgm:pt modelId="{F3E3E607-F05B-401E-BB9F-F1BCC23EC74B}" type="pres">
      <dgm:prSet presAssocID="{5CEBE753-CAC0-402C-B405-48CF0A94BFE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8E541-BE0F-4EBE-B427-5AE59026B78C}" type="pres">
      <dgm:prSet presAssocID="{6667AF3B-3349-454E-83C6-810B51803AD8}" presName="item1" presStyleLbl="node1" presStyleIdx="0" presStyleCnt="3" custScaleX="108982" custScaleY="1075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17A87-8D9F-484E-B415-41B3FAA13F04}" type="pres">
      <dgm:prSet presAssocID="{FF0333E7-D1ED-48C7-BE02-65A8355E70F3}" presName="item2" presStyleLbl="node1" presStyleIdx="1" presStyleCnt="3" custScaleX="121934" custScaleY="115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24B50-D394-4D99-BDA7-CF72D053C353}" type="pres">
      <dgm:prSet presAssocID="{9A561E78-E7D3-4F85-97C6-90F5F7BD17DA}" presName="item3" presStyleLbl="node1" presStyleIdx="2" presStyleCnt="3" custScaleX="149756" custScaleY="129358" custLinFactNeighborX="16479" custLinFactNeighborY="-5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6386F-D8F8-4641-9130-C8770394A0E0}" type="pres">
      <dgm:prSet presAssocID="{5CEBE753-CAC0-402C-B405-48CF0A94BFE2}" presName="funnel" presStyleLbl="trAlignAcc1" presStyleIdx="0" presStyleCnt="1" custScaleX="108535" custScaleY="100330"/>
      <dgm:spPr/>
    </dgm:pt>
  </dgm:ptLst>
  <dgm:cxnLst>
    <dgm:cxn modelId="{840E6454-DF3B-4C68-9091-2D8137AE45A8}" type="presOf" srcId="{9A561E78-E7D3-4F85-97C6-90F5F7BD17DA}" destId="{F3E3E607-F05B-401E-BB9F-F1BCC23EC74B}" srcOrd="0" destOrd="0" presId="urn:microsoft.com/office/officeart/2005/8/layout/funnel1"/>
    <dgm:cxn modelId="{89731CB7-3B4E-417C-B70A-60B09A6A7075}" type="presOf" srcId="{FF0333E7-D1ED-48C7-BE02-65A8355E70F3}" destId="{1B98E541-BE0F-4EBE-B427-5AE59026B78C}" srcOrd="0" destOrd="0" presId="urn:microsoft.com/office/officeart/2005/8/layout/funnel1"/>
    <dgm:cxn modelId="{67D45B25-5C85-4C80-A65E-3D1D10D694E9}" type="presOf" srcId="{6667AF3B-3349-454E-83C6-810B51803AD8}" destId="{BB317A87-8D9F-484E-B415-41B3FAA13F04}" srcOrd="0" destOrd="0" presId="urn:microsoft.com/office/officeart/2005/8/layout/funnel1"/>
    <dgm:cxn modelId="{BE4B9A4B-CD92-4DC1-A18A-50593A64719C}" srcId="{5CEBE753-CAC0-402C-B405-48CF0A94BFE2}" destId="{FF0333E7-D1ED-48C7-BE02-65A8355E70F3}" srcOrd="2" destOrd="0" parTransId="{B087BEB2-ACB4-4E4F-A418-49AC60946EE7}" sibTransId="{8FFE86CB-6AD1-4E05-A85C-ABDF6C443165}"/>
    <dgm:cxn modelId="{F5777A1C-A487-44EC-AFF1-5A59B7DCA66C}" srcId="{5CEBE753-CAC0-402C-B405-48CF0A94BFE2}" destId="{9A561E78-E7D3-4F85-97C6-90F5F7BD17DA}" srcOrd="3" destOrd="0" parTransId="{4EAC7CC5-79A1-477B-853A-752E995332B0}" sibTransId="{C6201E8D-CDB6-488B-B1F0-E8425C35E256}"/>
    <dgm:cxn modelId="{AFCD68FA-FDA9-44CC-AD85-223A50643644}" srcId="{5CEBE753-CAC0-402C-B405-48CF0A94BFE2}" destId="{57303047-462E-44E7-B60C-0E5E9906F1EF}" srcOrd="0" destOrd="0" parTransId="{1BB4EC13-804E-4658-8788-E8852E21FF9C}" sibTransId="{38F14D11-5828-4B39-BF79-56F45C899CE2}"/>
    <dgm:cxn modelId="{3E0B40E0-962B-4D4E-9323-9997A135B94A}" type="presOf" srcId="{57303047-462E-44E7-B60C-0E5E9906F1EF}" destId="{E3224B50-D394-4D99-BDA7-CF72D053C353}" srcOrd="0" destOrd="0" presId="urn:microsoft.com/office/officeart/2005/8/layout/funnel1"/>
    <dgm:cxn modelId="{803500FB-E804-40A4-AE05-22DF81AE7495}" type="presOf" srcId="{5CEBE753-CAC0-402C-B405-48CF0A94BFE2}" destId="{54EAEA73-DF94-4014-97F2-7053A2905AF4}" srcOrd="0" destOrd="0" presId="urn:microsoft.com/office/officeart/2005/8/layout/funnel1"/>
    <dgm:cxn modelId="{4326C2D4-801C-4396-B828-748406EB5B49}" srcId="{5CEBE753-CAC0-402C-B405-48CF0A94BFE2}" destId="{6667AF3B-3349-454E-83C6-810B51803AD8}" srcOrd="1" destOrd="0" parTransId="{18D93E14-6BFC-4A68-92D6-CEADFDCBC42A}" sibTransId="{060F5442-7747-4EFA-AE28-272769B3380C}"/>
    <dgm:cxn modelId="{B2428315-84FB-45FD-90DD-786634D2268E}" type="presParOf" srcId="{54EAEA73-DF94-4014-97F2-7053A2905AF4}" destId="{139B255E-93AD-4FC8-B30C-5BB5DA3A289F}" srcOrd="0" destOrd="0" presId="urn:microsoft.com/office/officeart/2005/8/layout/funnel1"/>
    <dgm:cxn modelId="{68BA8DC2-44B5-44EB-8D99-69BEE4F7B707}" type="presParOf" srcId="{54EAEA73-DF94-4014-97F2-7053A2905AF4}" destId="{3D0F6A66-D4DB-4E8B-9F6F-72EC748066F9}" srcOrd="1" destOrd="0" presId="urn:microsoft.com/office/officeart/2005/8/layout/funnel1"/>
    <dgm:cxn modelId="{A19742C3-E227-4252-B20A-DCB96372F278}" type="presParOf" srcId="{54EAEA73-DF94-4014-97F2-7053A2905AF4}" destId="{F3E3E607-F05B-401E-BB9F-F1BCC23EC74B}" srcOrd="2" destOrd="0" presId="urn:microsoft.com/office/officeart/2005/8/layout/funnel1"/>
    <dgm:cxn modelId="{FAA20580-1677-4367-AD05-CD4EFD5332C2}" type="presParOf" srcId="{54EAEA73-DF94-4014-97F2-7053A2905AF4}" destId="{1B98E541-BE0F-4EBE-B427-5AE59026B78C}" srcOrd="3" destOrd="0" presId="urn:microsoft.com/office/officeart/2005/8/layout/funnel1"/>
    <dgm:cxn modelId="{D53B2F0B-6BFB-4502-A7FD-86DF26A5A744}" type="presParOf" srcId="{54EAEA73-DF94-4014-97F2-7053A2905AF4}" destId="{BB317A87-8D9F-484E-B415-41B3FAA13F04}" srcOrd="4" destOrd="0" presId="urn:microsoft.com/office/officeart/2005/8/layout/funnel1"/>
    <dgm:cxn modelId="{AAD42991-2777-4846-A87B-C90F89438393}" type="presParOf" srcId="{54EAEA73-DF94-4014-97F2-7053A2905AF4}" destId="{E3224B50-D394-4D99-BDA7-CF72D053C353}" srcOrd="5" destOrd="0" presId="urn:microsoft.com/office/officeart/2005/8/layout/funnel1"/>
    <dgm:cxn modelId="{826D4C11-D091-413D-AE8B-131A4A62D0CA}" type="presParOf" srcId="{54EAEA73-DF94-4014-97F2-7053A2905AF4}" destId="{1296386F-D8F8-4641-9130-C8770394A0E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9B8B8-DA33-43DB-8D1A-B5ABE60F3F98}">
      <dsp:nvSpPr>
        <dsp:cNvPr id="0" name=""/>
        <dsp:cNvSpPr/>
      </dsp:nvSpPr>
      <dsp:spPr>
        <a:xfrm>
          <a:off x="0" y="543261"/>
          <a:ext cx="7467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alpha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629870-489D-4E42-8303-A499537B8886}">
      <dsp:nvSpPr>
        <dsp:cNvPr id="0" name=""/>
        <dsp:cNvSpPr/>
      </dsp:nvSpPr>
      <dsp:spPr>
        <a:xfrm>
          <a:off x="373380" y="41421"/>
          <a:ext cx="5227320" cy="100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Затратный подход</a:t>
          </a:r>
          <a:endParaRPr lang="ru-RU" sz="3400" kern="1200" dirty="0"/>
        </a:p>
      </dsp:txBody>
      <dsp:txXfrm>
        <a:off x="422376" y="90417"/>
        <a:ext cx="5129328" cy="905688"/>
      </dsp:txXfrm>
    </dsp:sp>
    <dsp:sp modelId="{3B5E21C6-9999-4A59-A903-11485FAA7E54}">
      <dsp:nvSpPr>
        <dsp:cNvPr id="0" name=""/>
        <dsp:cNvSpPr/>
      </dsp:nvSpPr>
      <dsp:spPr>
        <a:xfrm>
          <a:off x="0" y="2085501"/>
          <a:ext cx="7467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alpha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7820D9-246C-4FA5-8241-6CF60489719C}">
      <dsp:nvSpPr>
        <dsp:cNvPr id="0" name=""/>
        <dsp:cNvSpPr/>
      </dsp:nvSpPr>
      <dsp:spPr>
        <a:xfrm>
          <a:off x="373380" y="1583661"/>
          <a:ext cx="5227320" cy="100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Доходный подход</a:t>
          </a:r>
          <a:endParaRPr lang="ru-RU" sz="3400" kern="1200" dirty="0"/>
        </a:p>
      </dsp:txBody>
      <dsp:txXfrm>
        <a:off x="422376" y="1632657"/>
        <a:ext cx="5129328" cy="905688"/>
      </dsp:txXfrm>
    </dsp:sp>
    <dsp:sp modelId="{98F30813-3DDA-41D1-82B3-4D5840C02FFA}">
      <dsp:nvSpPr>
        <dsp:cNvPr id="0" name=""/>
        <dsp:cNvSpPr/>
      </dsp:nvSpPr>
      <dsp:spPr>
        <a:xfrm>
          <a:off x="0" y="3627741"/>
          <a:ext cx="7467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alpha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971202-47B0-482D-AFC9-1BAD8E96BE6A}">
      <dsp:nvSpPr>
        <dsp:cNvPr id="0" name=""/>
        <dsp:cNvSpPr/>
      </dsp:nvSpPr>
      <dsp:spPr>
        <a:xfrm>
          <a:off x="373380" y="3125901"/>
          <a:ext cx="5227320" cy="100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Рыночный подход</a:t>
          </a:r>
          <a:endParaRPr lang="ru-RU" sz="3400" kern="1200" dirty="0"/>
        </a:p>
      </dsp:txBody>
      <dsp:txXfrm>
        <a:off x="422376" y="3174897"/>
        <a:ext cx="5129328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00558-836C-42D3-AAF2-D62DAB4FF92B}">
      <dsp:nvSpPr>
        <dsp:cNvPr id="0" name=""/>
        <dsp:cNvSpPr/>
      </dsp:nvSpPr>
      <dsp:spPr>
        <a:xfrm>
          <a:off x="242605" y="476780"/>
          <a:ext cx="2244652" cy="1339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будущего валового дохода</a:t>
          </a:r>
          <a:endParaRPr lang="ru-RU" sz="2400" kern="1200" dirty="0"/>
        </a:p>
      </dsp:txBody>
      <dsp:txXfrm>
        <a:off x="281842" y="516017"/>
        <a:ext cx="2166178" cy="1261176"/>
      </dsp:txXfrm>
    </dsp:sp>
    <dsp:sp modelId="{BF8D0C09-43B7-4541-9060-723502DBDFED}">
      <dsp:nvSpPr>
        <dsp:cNvPr id="0" name=""/>
        <dsp:cNvSpPr/>
      </dsp:nvSpPr>
      <dsp:spPr>
        <a:xfrm>
          <a:off x="2683739" y="869744"/>
          <a:ext cx="473343" cy="5537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tint val="60000"/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2683739" y="980488"/>
        <a:ext cx="331340" cy="332234"/>
      </dsp:txXfrm>
    </dsp:sp>
    <dsp:sp modelId="{6C156C3A-A6CE-4D48-8A59-93791893FE8D}">
      <dsp:nvSpPr>
        <dsp:cNvPr id="0" name=""/>
        <dsp:cNvSpPr/>
      </dsp:nvSpPr>
      <dsp:spPr>
        <a:xfrm>
          <a:off x="3380358" y="476780"/>
          <a:ext cx="2134845" cy="1339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Вычитание </a:t>
          </a:r>
          <a:r>
            <a:rPr lang="ru-RU" sz="2400" kern="1200" dirty="0" err="1" smtClean="0"/>
            <a:t>операци-онных</a:t>
          </a:r>
          <a:r>
            <a:rPr lang="ru-RU" sz="2400" kern="1200" dirty="0" smtClean="0"/>
            <a:t> издержек</a:t>
          </a:r>
          <a:endParaRPr lang="ru-RU" sz="2400" kern="1200" dirty="0"/>
        </a:p>
      </dsp:txBody>
      <dsp:txXfrm>
        <a:off x="3419595" y="516017"/>
        <a:ext cx="2056371" cy="1261176"/>
      </dsp:txXfrm>
    </dsp:sp>
    <dsp:sp modelId="{C42CB8D1-B748-480D-BF3D-D616BF6FD9D2}">
      <dsp:nvSpPr>
        <dsp:cNvPr id="0" name=""/>
        <dsp:cNvSpPr/>
      </dsp:nvSpPr>
      <dsp:spPr>
        <a:xfrm>
          <a:off x="5711685" y="869744"/>
          <a:ext cx="473343" cy="5537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tint val="60000"/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5711685" y="980488"/>
        <a:ext cx="331340" cy="332234"/>
      </dsp:txXfrm>
    </dsp:sp>
    <dsp:sp modelId="{4FF913AF-2023-454E-BA52-96EFC5C923FD}">
      <dsp:nvSpPr>
        <dsp:cNvPr id="0" name=""/>
        <dsp:cNvSpPr/>
      </dsp:nvSpPr>
      <dsp:spPr>
        <a:xfrm>
          <a:off x="6408304" y="476780"/>
          <a:ext cx="2232751" cy="1339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и </a:t>
          </a:r>
          <a:r>
            <a:rPr lang="ru-RU" sz="2400" kern="1200" dirty="0" err="1" smtClean="0"/>
            <a:t>корректи-ровка</a:t>
          </a:r>
          <a:r>
            <a:rPr lang="ru-RU" sz="2400" kern="1200" dirty="0" smtClean="0"/>
            <a:t> чистого дохода</a:t>
          </a:r>
          <a:endParaRPr lang="ru-RU" sz="2400" kern="1200" dirty="0"/>
        </a:p>
      </dsp:txBody>
      <dsp:txXfrm>
        <a:off x="6447541" y="516017"/>
        <a:ext cx="2154277" cy="1261176"/>
      </dsp:txXfrm>
    </dsp:sp>
    <dsp:sp modelId="{3BA51CE7-5B45-46E4-960D-EDD5308DE179}">
      <dsp:nvSpPr>
        <dsp:cNvPr id="0" name=""/>
        <dsp:cNvSpPr/>
      </dsp:nvSpPr>
      <dsp:spPr>
        <a:xfrm rot="5400000">
          <a:off x="7288008" y="1972723"/>
          <a:ext cx="473343" cy="5537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tint val="60000"/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-5400000">
        <a:off x="7358563" y="2012913"/>
        <a:ext cx="332234" cy="331340"/>
      </dsp:txXfrm>
    </dsp:sp>
    <dsp:sp modelId="{29CE3178-6ED4-4199-9709-4628ECD1E1F0}">
      <dsp:nvSpPr>
        <dsp:cNvPr id="0" name=""/>
        <dsp:cNvSpPr/>
      </dsp:nvSpPr>
      <dsp:spPr>
        <a:xfrm>
          <a:off x="6408304" y="2709531"/>
          <a:ext cx="2232751" cy="1339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Оценка и </a:t>
          </a:r>
          <a:r>
            <a:rPr lang="ru-RU" sz="2400" kern="1200" dirty="0" err="1" smtClean="0"/>
            <a:t>мультиплика-тор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гудвилл</a:t>
          </a:r>
          <a:endParaRPr lang="ru-RU" sz="2400" kern="1200" dirty="0"/>
        </a:p>
      </dsp:txBody>
      <dsp:txXfrm>
        <a:off x="6447541" y="2748768"/>
        <a:ext cx="2154277" cy="1261176"/>
      </dsp:txXfrm>
    </dsp:sp>
    <dsp:sp modelId="{F994BC55-EC04-4548-A767-AD53851A3C7A}">
      <dsp:nvSpPr>
        <dsp:cNvPr id="0" name=""/>
        <dsp:cNvSpPr/>
      </dsp:nvSpPr>
      <dsp:spPr>
        <a:xfrm rot="10800000">
          <a:off x="5738478" y="3102496"/>
          <a:ext cx="473343" cy="5537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tint val="60000"/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0800000">
        <a:off x="5880481" y="3213240"/>
        <a:ext cx="331340" cy="332234"/>
      </dsp:txXfrm>
    </dsp:sp>
    <dsp:sp modelId="{4B5726EC-AB22-4E54-96B3-FBD53187B5F4}">
      <dsp:nvSpPr>
        <dsp:cNvPr id="0" name=""/>
        <dsp:cNvSpPr/>
      </dsp:nvSpPr>
      <dsp:spPr>
        <a:xfrm>
          <a:off x="3030888" y="2709531"/>
          <a:ext cx="2484315" cy="1339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окончательной стоимости недвижимости</a:t>
          </a:r>
          <a:endParaRPr lang="ru-RU" sz="2400" kern="1200" dirty="0"/>
        </a:p>
      </dsp:txBody>
      <dsp:txXfrm>
        <a:off x="3070125" y="2748768"/>
        <a:ext cx="2405841" cy="1261176"/>
      </dsp:txXfrm>
    </dsp:sp>
    <dsp:sp modelId="{005699B2-41FA-4A60-A813-DFED5B3017CB}">
      <dsp:nvSpPr>
        <dsp:cNvPr id="0" name=""/>
        <dsp:cNvSpPr/>
      </dsp:nvSpPr>
      <dsp:spPr>
        <a:xfrm rot="10800000">
          <a:off x="2361062" y="3102496"/>
          <a:ext cx="473343" cy="5537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tint val="60000"/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0800000">
        <a:off x="2503065" y="3213240"/>
        <a:ext cx="331340" cy="332234"/>
      </dsp:txXfrm>
    </dsp:sp>
    <dsp:sp modelId="{4249D94C-CF26-447F-8374-49512A8FF001}">
      <dsp:nvSpPr>
        <dsp:cNvPr id="0" name=""/>
        <dsp:cNvSpPr/>
      </dsp:nvSpPr>
      <dsp:spPr>
        <a:xfrm>
          <a:off x="2942" y="2709531"/>
          <a:ext cx="2134845" cy="1339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15000 тыс. руб.</a:t>
          </a:r>
          <a:endParaRPr lang="ru-RU" sz="3200" kern="1200" dirty="0"/>
        </a:p>
      </dsp:txBody>
      <dsp:txXfrm>
        <a:off x="42179" y="2748768"/>
        <a:ext cx="2056371" cy="12611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A4EAB-1091-4EC8-9FC8-B731A98BD30F}">
      <dsp:nvSpPr>
        <dsp:cNvPr id="0" name=""/>
        <dsp:cNvSpPr/>
      </dsp:nvSpPr>
      <dsp:spPr>
        <a:xfrm>
          <a:off x="3089724" y="-30173"/>
          <a:ext cx="2142457" cy="1077011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3">
                <a:shade val="80000"/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3">
                <a:shade val="80000"/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3">
                <a:shade val="80000"/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shade val="8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Изучение сделок</a:t>
          </a:r>
          <a:endParaRPr lang="ru-RU" sz="2400" kern="1200" dirty="0"/>
        </a:p>
      </dsp:txBody>
      <dsp:txXfrm>
        <a:off x="3142299" y="22402"/>
        <a:ext cx="2037307" cy="971861"/>
      </dsp:txXfrm>
    </dsp:sp>
    <dsp:sp modelId="{8AB113F7-C6C3-4096-A80F-15A4ADCF55E6}">
      <dsp:nvSpPr>
        <dsp:cNvPr id="0" name=""/>
        <dsp:cNvSpPr/>
      </dsp:nvSpPr>
      <dsp:spPr>
        <a:xfrm>
          <a:off x="2261866" y="631901"/>
          <a:ext cx="4302001" cy="4302001"/>
        </a:xfrm>
        <a:custGeom>
          <a:avLst/>
          <a:gdLst/>
          <a:ahLst/>
          <a:cxnLst/>
          <a:rect l="0" t="0" r="0" b="0"/>
          <a:pathLst>
            <a:path>
              <a:moveTo>
                <a:pt x="2980934" y="166557"/>
              </a:moveTo>
              <a:arcTo wR="2151000" hR="2151000" stAng="17561739" swAng="1823438"/>
            </a:path>
          </a:pathLst>
        </a:custGeom>
        <a:noFill/>
        <a:ln w="9525" cap="flat" cmpd="sng" algn="ctr">
          <a:solidFill>
            <a:schemeClr val="accent3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BB862-BDFF-4C5C-AA39-84EDB1057324}">
      <dsp:nvSpPr>
        <dsp:cNvPr id="0" name=""/>
        <dsp:cNvSpPr/>
      </dsp:nvSpPr>
      <dsp:spPr>
        <a:xfrm>
          <a:off x="5357841" y="1500197"/>
          <a:ext cx="2021335" cy="1077011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7796"/>
                <a:satOff val="115"/>
                <a:lumOff val="5330"/>
                <a:alphaOff val="0"/>
                <a:tint val="1000"/>
              </a:schemeClr>
            </a:gs>
            <a:gs pos="68000">
              <a:schemeClr val="accent3">
                <a:shade val="80000"/>
                <a:hueOff val="-7796"/>
                <a:satOff val="115"/>
                <a:lumOff val="5330"/>
                <a:alphaOff val="0"/>
                <a:tint val="77000"/>
              </a:schemeClr>
            </a:gs>
            <a:gs pos="81000">
              <a:schemeClr val="accent3">
                <a:shade val="80000"/>
                <a:hueOff val="-7796"/>
                <a:satOff val="115"/>
                <a:lumOff val="5330"/>
                <a:alphaOff val="0"/>
                <a:tint val="79000"/>
              </a:schemeClr>
            </a:gs>
            <a:gs pos="86000">
              <a:schemeClr val="accent3">
                <a:shade val="80000"/>
                <a:hueOff val="-7796"/>
                <a:satOff val="115"/>
                <a:lumOff val="5330"/>
                <a:alphaOff val="0"/>
                <a:tint val="73000"/>
              </a:schemeClr>
            </a:gs>
            <a:gs pos="100000">
              <a:schemeClr val="accent3">
                <a:shade val="80000"/>
                <a:hueOff val="-7796"/>
                <a:satOff val="115"/>
                <a:lumOff val="533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shade val="80000"/>
              <a:hueOff val="-7796"/>
              <a:satOff val="115"/>
              <a:lumOff val="533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Временные корректировки</a:t>
          </a:r>
        </a:p>
      </dsp:txBody>
      <dsp:txXfrm>
        <a:off x="5410416" y="1552772"/>
        <a:ext cx="1916185" cy="971861"/>
      </dsp:txXfrm>
    </dsp:sp>
    <dsp:sp modelId="{4A67DEC7-F93F-452A-81C5-87241FB341A9}">
      <dsp:nvSpPr>
        <dsp:cNvPr id="0" name=""/>
        <dsp:cNvSpPr/>
      </dsp:nvSpPr>
      <dsp:spPr>
        <a:xfrm>
          <a:off x="2178558" y="771773"/>
          <a:ext cx="4302001" cy="4302001"/>
        </a:xfrm>
        <a:custGeom>
          <a:avLst/>
          <a:gdLst/>
          <a:ahLst/>
          <a:cxnLst/>
          <a:rect l="0" t="0" r="0" b="0"/>
          <a:pathLst>
            <a:path>
              <a:moveTo>
                <a:pt x="4276055" y="1817913"/>
              </a:moveTo>
              <a:arcTo wR="2151000" hR="2151000" stAng="21065507" swAng="2009429"/>
            </a:path>
          </a:pathLst>
        </a:custGeom>
        <a:noFill/>
        <a:ln w="9525" cap="flat" cmpd="sng" algn="ctr">
          <a:solidFill>
            <a:schemeClr val="accent3">
              <a:shade val="90000"/>
              <a:hueOff val="-7782"/>
              <a:satOff val="-199"/>
              <a:lumOff val="459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54110-7DCC-46D0-98CF-4E45CDE6DF7D}">
      <dsp:nvSpPr>
        <dsp:cNvPr id="0" name=""/>
        <dsp:cNvSpPr/>
      </dsp:nvSpPr>
      <dsp:spPr>
        <a:xfrm>
          <a:off x="4757735" y="3829064"/>
          <a:ext cx="2236820" cy="1077011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15591"/>
                <a:satOff val="229"/>
                <a:lumOff val="10660"/>
                <a:alphaOff val="0"/>
                <a:tint val="1000"/>
              </a:schemeClr>
            </a:gs>
            <a:gs pos="68000">
              <a:schemeClr val="accent3">
                <a:shade val="80000"/>
                <a:hueOff val="-15591"/>
                <a:satOff val="229"/>
                <a:lumOff val="10660"/>
                <a:alphaOff val="0"/>
                <a:tint val="77000"/>
              </a:schemeClr>
            </a:gs>
            <a:gs pos="81000">
              <a:schemeClr val="accent3">
                <a:shade val="80000"/>
                <a:hueOff val="-15591"/>
                <a:satOff val="229"/>
                <a:lumOff val="10660"/>
                <a:alphaOff val="0"/>
                <a:tint val="79000"/>
              </a:schemeClr>
            </a:gs>
            <a:gs pos="86000">
              <a:schemeClr val="accent3">
                <a:shade val="80000"/>
                <a:hueOff val="-15591"/>
                <a:satOff val="229"/>
                <a:lumOff val="10660"/>
                <a:alphaOff val="0"/>
                <a:tint val="73000"/>
              </a:schemeClr>
            </a:gs>
            <a:gs pos="100000">
              <a:schemeClr val="accent3">
                <a:shade val="80000"/>
                <a:hueOff val="-15591"/>
                <a:satOff val="229"/>
                <a:lumOff val="1066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shade val="80000"/>
              <a:hueOff val="-15591"/>
              <a:satOff val="229"/>
              <a:lumOff val="1066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Вынесение решения о стоимости</a:t>
          </a:r>
          <a:endParaRPr lang="ru-RU" sz="2000" kern="1200" dirty="0"/>
        </a:p>
      </dsp:txBody>
      <dsp:txXfrm>
        <a:off x="4810310" y="3881639"/>
        <a:ext cx="2131670" cy="971861"/>
      </dsp:txXfrm>
    </dsp:sp>
    <dsp:sp modelId="{B189AFF1-A2ED-4297-928A-48FA8CB0A26F}">
      <dsp:nvSpPr>
        <dsp:cNvPr id="0" name=""/>
        <dsp:cNvSpPr/>
      </dsp:nvSpPr>
      <dsp:spPr>
        <a:xfrm>
          <a:off x="2069631" y="775505"/>
          <a:ext cx="4302001" cy="4302001"/>
        </a:xfrm>
        <a:custGeom>
          <a:avLst/>
          <a:gdLst/>
          <a:ahLst/>
          <a:cxnLst/>
          <a:rect l="0" t="0" r="0" b="0"/>
          <a:pathLst>
            <a:path>
              <a:moveTo>
                <a:pt x="2979196" y="4136169"/>
              </a:moveTo>
              <a:arcTo wR="2151000" hR="2151000" stAng="4041271" swAng="2304875"/>
            </a:path>
          </a:pathLst>
        </a:custGeom>
        <a:noFill/>
        <a:ln w="9525" cap="flat" cmpd="sng" algn="ctr">
          <a:solidFill>
            <a:schemeClr val="accent3">
              <a:shade val="90000"/>
              <a:hueOff val="-15565"/>
              <a:satOff val="-398"/>
              <a:lumOff val="91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F42BA-5F44-48A2-AFDE-D0E0CF32A03E}">
      <dsp:nvSpPr>
        <dsp:cNvPr id="0" name=""/>
        <dsp:cNvSpPr/>
      </dsp:nvSpPr>
      <dsp:spPr>
        <a:xfrm>
          <a:off x="1328717" y="3686188"/>
          <a:ext cx="2293487" cy="134831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23387"/>
                <a:satOff val="344"/>
                <a:lumOff val="15990"/>
                <a:alphaOff val="0"/>
                <a:tint val="1000"/>
              </a:schemeClr>
            </a:gs>
            <a:gs pos="68000">
              <a:schemeClr val="accent3">
                <a:shade val="80000"/>
                <a:hueOff val="-23387"/>
                <a:satOff val="344"/>
                <a:lumOff val="15990"/>
                <a:alphaOff val="0"/>
                <a:tint val="77000"/>
              </a:schemeClr>
            </a:gs>
            <a:gs pos="81000">
              <a:schemeClr val="accent3">
                <a:shade val="80000"/>
                <a:hueOff val="-23387"/>
                <a:satOff val="344"/>
                <a:lumOff val="15990"/>
                <a:alphaOff val="0"/>
                <a:tint val="79000"/>
              </a:schemeClr>
            </a:gs>
            <a:gs pos="86000">
              <a:schemeClr val="accent3">
                <a:shade val="80000"/>
                <a:hueOff val="-23387"/>
                <a:satOff val="344"/>
                <a:lumOff val="15990"/>
                <a:alphaOff val="0"/>
                <a:tint val="73000"/>
              </a:schemeClr>
            </a:gs>
            <a:gs pos="100000">
              <a:schemeClr val="accent3">
                <a:shade val="80000"/>
                <a:hueOff val="-23387"/>
                <a:satOff val="344"/>
                <a:lumOff val="1599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shade val="80000"/>
              <a:hueOff val="-23387"/>
              <a:satOff val="344"/>
              <a:lumOff val="1599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Корректировка различий по сопоставимым объектам недвижимости</a:t>
          </a:r>
          <a:endParaRPr lang="ru-RU" sz="1800" kern="1200" dirty="0"/>
        </a:p>
      </dsp:txBody>
      <dsp:txXfrm>
        <a:off x="1394536" y="3752007"/>
        <a:ext cx="2161849" cy="1216672"/>
      </dsp:txXfrm>
    </dsp:sp>
    <dsp:sp modelId="{E13E4DC2-4794-488D-964B-DC85D64CA68A}">
      <dsp:nvSpPr>
        <dsp:cNvPr id="0" name=""/>
        <dsp:cNvSpPr/>
      </dsp:nvSpPr>
      <dsp:spPr>
        <a:xfrm>
          <a:off x="1830352" y="703492"/>
          <a:ext cx="4302001" cy="4302001"/>
        </a:xfrm>
        <a:custGeom>
          <a:avLst/>
          <a:gdLst/>
          <a:ahLst/>
          <a:cxnLst/>
          <a:rect l="0" t="0" r="0" b="0"/>
          <a:pathLst>
            <a:path>
              <a:moveTo>
                <a:pt x="162995" y="2972365"/>
              </a:moveTo>
              <a:arcTo wR="2151000" hR="2151000" stAng="9453092" swAng="1773419"/>
            </a:path>
          </a:pathLst>
        </a:custGeom>
        <a:noFill/>
        <a:ln w="9525" cap="flat" cmpd="sng" algn="ctr">
          <a:solidFill>
            <a:schemeClr val="accent3">
              <a:shade val="90000"/>
              <a:hueOff val="-23347"/>
              <a:satOff val="-596"/>
              <a:lumOff val="1377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34849-2EB4-44E3-84A7-FED9BCE59F6C}">
      <dsp:nvSpPr>
        <dsp:cNvPr id="0" name=""/>
        <dsp:cNvSpPr/>
      </dsp:nvSpPr>
      <dsp:spPr>
        <a:xfrm>
          <a:off x="785811" y="1500197"/>
          <a:ext cx="2291615" cy="1077011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31183"/>
                <a:satOff val="459"/>
                <a:lumOff val="21320"/>
                <a:alphaOff val="0"/>
                <a:tint val="1000"/>
              </a:schemeClr>
            </a:gs>
            <a:gs pos="68000">
              <a:schemeClr val="accent3">
                <a:shade val="80000"/>
                <a:hueOff val="-31183"/>
                <a:satOff val="459"/>
                <a:lumOff val="21320"/>
                <a:alphaOff val="0"/>
                <a:tint val="77000"/>
              </a:schemeClr>
            </a:gs>
            <a:gs pos="81000">
              <a:schemeClr val="accent3">
                <a:shade val="80000"/>
                <a:hueOff val="-31183"/>
                <a:satOff val="459"/>
                <a:lumOff val="21320"/>
                <a:alphaOff val="0"/>
                <a:tint val="79000"/>
              </a:schemeClr>
            </a:gs>
            <a:gs pos="86000">
              <a:schemeClr val="accent3">
                <a:shade val="80000"/>
                <a:hueOff val="-31183"/>
                <a:satOff val="459"/>
                <a:lumOff val="21320"/>
                <a:alphaOff val="0"/>
                <a:tint val="73000"/>
              </a:schemeClr>
            </a:gs>
            <a:gs pos="100000">
              <a:schemeClr val="accent3">
                <a:shade val="80000"/>
                <a:hueOff val="-31183"/>
                <a:satOff val="459"/>
                <a:lumOff val="2132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shade val="80000"/>
              <a:hueOff val="-31183"/>
              <a:satOff val="459"/>
              <a:lumOff val="2132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Сбор </a:t>
          </a:r>
          <a:r>
            <a:rPr lang="ru-RU" sz="2400" kern="1200" dirty="0" err="1" smtClean="0"/>
            <a:t>сравнитель-ных</a:t>
          </a:r>
          <a:r>
            <a:rPr lang="ru-RU" sz="2400" kern="1200" dirty="0" smtClean="0"/>
            <a:t> данных</a:t>
          </a:r>
          <a:endParaRPr lang="ru-RU" sz="2400" kern="1200" dirty="0"/>
        </a:p>
      </dsp:txBody>
      <dsp:txXfrm>
        <a:off x="838386" y="1552772"/>
        <a:ext cx="2186465" cy="971861"/>
      </dsp:txXfrm>
    </dsp:sp>
    <dsp:sp modelId="{ED00040C-BC5B-48E9-8822-22F2BFDAD243}">
      <dsp:nvSpPr>
        <dsp:cNvPr id="0" name=""/>
        <dsp:cNvSpPr/>
      </dsp:nvSpPr>
      <dsp:spPr>
        <a:xfrm>
          <a:off x="1723317" y="645853"/>
          <a:ext cx="4302001" cy="4302001"/>
        </a:xfrm>
        <a:custGeom>
          <a:avLst/>
          <a:gdLst/>
          <a:ahLst/>
          <a:cxnLst/>
          <a:rect l="0" t="0" r="0" b="0"/>
          <a:pathLst>
            <a:path>
              <a:moveTo>
                <a:pt x="441831" y="845035"/>
              </a:moveTo>
              <a:arcTo wR="2151000" hR="2151000" stAng="13042992" swAng="1854765"/>
            </a:path>
          </a:pathLst>
        </a:custGeom>
        <a:noFill/>
        <a:ln w="9525" cap="flat" cmpd="sng" algn="ctr">
          <a:solidFill>
            <a:schemeClr val="accent3">
              <a:shade val="90000"/>
              <a:hueOff val="-31130"/>
              <a:satOff val="-795"/>
              <a:lumOff val="1836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B255E-93AD-4FC8-B30C-5BB5DA3A289F}">
      <dsp:nvSpPr>
        <dsp:cNvPr id="0" name=""/>
        <dsp:cNvSpPr/>
      </dsp:nvSpPr>
      <dsp:spPr>
        <a:xfrm>
          <a:off x="1701857" y="201460"/>
          <a:ext cx="3942175" cy="136906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0F6A66-D4DB-4E8B-9F6F-72EC748066F9}">
      <dsp:nvSpPr>
        <dsp:cNvPr id="0" name=""/>
        <dsp:cNvSpPr/>
      </dsp:nvSpPr>
      <dsp:spPr>
        <a:xfrm>
          <a:off x="3297063" y="3553837"/>
          <a:ext cx="763987" cy="48895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3E607-F05B-401E-BB9F-F1BCC23EC74B}">
      <dsp:nvSpPr>
        <dsp:cNvPr id="0" name=""/>
        <dsp:cNvSpPr/>
      </dsp:nvSpPr>
      <dsp:spPr>
        <a:xfrm>
          <a:off x="1845487" y="3944999"/>
          <a:ext cx="3667140" cy="916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14688,307 тыс.руб.</a:t>
          </a:r>
          <a:endParaRPr lang="ru-RU" sz="2800" kern="1200" dirty="0"/>
        </a:p>
      </dsp:txBody>
      <dsp:txXfrm>
        <a:off x="1845487" y="3944999"/>
        <a:ext cx="3667140" cy="916785"/>
      </dsp:txXfrm>
    </dsp:sp>
    <dsp:sp modelId="{1B98E541-BE0F-4EBE-B427-5AE59026B78C}">
      <dsp:nvSpPr>
        <dsp:cNvPr id="0" name=""/>
        <dsp:cNvSpPr/>
      </dsp:nvSpPr>
      <dsp:spPr>
        <a:xfrm>
          <a:off x="3073338" y="1624128"/>
          <a:ext cx="1498695" cy="14794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15730</a:t>
          </a:r>
          <a:endParaRPr lang="ru-RU" sz="2500" kern="1200" dirty="0"/>
        </a:p>
      </dsp:txBody>
      <dsp:txXfrm>
        <a:off x="3292817" y="1840787"/>
        <a:ext cx="1059737" cy="1046125"/>
      </dsp:txXfrm>
    </dsp:sp>
    <dsp:sp modelId="{BB317A87-8D9F-484E-B415-41B3FAA13F04}">
      <dsp:nvSpPr>
        <dsp:cNvPr id="0" name=""/>
        <dsp:cNvSpPr/>
      </dsp:nvSpPr>
      <dsp:spPr>
        <a:xfrm>
          <a:off x="2000266" y="534627"/>
          <a:ext cx="1676808" cy="15950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15000</a:t>
          </a:r>
          <a:endParaRPr lang="ru-RU" sz="2500" kern="1200" dirty="0"/>
        </a:p>
      </dsp:txBody>
      <dsp:txXfrm>
        <a:off x="2245829" y="768219"/>
        <a:ext cx="1185682" cy="1127884"/>
      </dsp:txXfrm>
    </dsp:sp>
    <dsp:sp modelId="{E3224B50-D394-4D99-BDA7-CF72D053C353}">
      <dsp:nvSpPr>
        <dsp:cNvPr id="0" name=""/>
        <dsp:cNvSpPr/>
      </dsp:nvSpPr>
      <dsp:spPr>
        <a:xfrm>
          <a:off x="3441317" y="38783"/>
          <a:ext cx="2059410" cy="1778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13334,92</a:t>
          </a:r>
          <a:endParaRPr lang="ru-RU" sz="2400" kern="1200" dirty="0"/>
        </a:p>
      </dsp:txBody>
      <dsp:txXfrm>
        <a:off x="3742911" y="299297"/>
        <a:ext cx="1456222" cy="1257874"/>
      </dsp:txXfrm>
    </dsp:sp>
    <dsp:sp modelId="{1296386F-D8F8-4641-9130-C8770394A0E0}">
      <dsp:nvSpPr>
        <dsp:cNvPr id="0" name=""/>
        <dsp:cNvSpPr/>
      </dsp:nvSpPr>
      <dsp:spPr>
        <a:xfrm>
          <a:off x="1357314" y="27735"/>
          <a:ext cx="4643485" cy="343395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644-3342-4FF4-9875-095F8C09049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828A-5A39-4E9B-9097-C0016C604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644-3342-4FF4-9875-095F8C09049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828A-5A39-4E9B-9097-C0016C604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644-3342-4FF4-9875-095F8C09049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828A-5A39-4E9B-9097-C0016C604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644-3342-4FF4-9875-095F8C09049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828A-5A39-4E9B-9097-C0016C604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644-3342-4FF4-9875-095F8C09049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828A-5A39-4E9B-9097-C0016C604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644-3342-4FF4-9875-095F8C09049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828A-5A39-4E9B-9097-C0016C604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644-3342-4FF4-9875-095F8C09049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828A-5A39-4E9B-9097-C0016C604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644-3342-4FF4-9875-095F8C09049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8D828A-5A39-4E9B-9097-C0016C6049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644-3342-4FF4-9875-095F8C09049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828A-5A39-4E9B-9097-C0016C604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644-3342-4FF4-9875-095F8C09049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78D828A-5A39-4E9B-9097-C0016C604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2490644-3342-4FF4-9875-095F8C09049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828A-5A39-4E9B-9097-C0016C604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2490644-3342-4FF4-9875-095F8C09049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78D828A-5A39-4E9B-9097-C0016C604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8554" y="1340768"/>
            <a:ext cx="7772400" cy="148883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Исследовательская работа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7429552" cy="321642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Тема: «Как определить стоимость объекта недвижимости?»</a:t>
            </a:r>
          </a:p>
          <a:p>
            <a:endParaRPr lang="ru-RU" sz="3500" dirty="0" smtClean="0"/>
          </a:p>
          <a:p>
            <a:r>
              <a:rPr lang="ru-RU" sz="2800" dirty="0" smtClean="0">
                <a:solidFill>
                  <a:schemeClr val="tx1"/>
                </a:solidFill>
              </a:rPr>
              <a:t>Дисциплина: Оценка рыночной стоимости строительства.</a:t>
            </a:r>
          </a:p>
          <a:p>
            <a:r>
              <a:rPr lang="ru-RU" sz="1600" dirty="0" smtClean="0"/>
              <a:t>Выполнил : Кадырова Эльвира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Студент группы СД-41</a:t>
            </a:r>
          </a:p>
          <a:p>
            <a:r>
              <a:rPr lang="ru-RU" sz="1600" dirty="0" smtClean="0"/>
              <a:t>Руководитель: Медведева Л.Н.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/>
              <a:t>2012г.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620688"/>
            <a:ext cx="5750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ГБОУ Березниковский строительный техникум СПО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Расчет средней стоимости объекта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571612"/>
            <a:ext cx="7786710" cy="4525963"/>
          </a:xfrm>
        </p:spPr>
        <p:txBody>
          <a:bodyPr/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Схема 12"/>
          <p:cNvGraphicFramePr/>
          <p:nvPr/>
        </p:nvGraphicFramePr>
        <p:xfrm>
          <a:off x="857224" y="1714488"/>
          <a:ext cx="7358114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pic>
        <p:nvPicPr>
          <p:cNvPr id="4" name="Содержимое 3" descr="Рисунок2.png"/>
          <p:cNvPicPr>
            <a:picLocks noGrp="1" noChangeAspect="1"/>
          </p:cNvPicPr>
          <p:nvPr>
            <p:ph idx="1"/>
          </p:nvPr>
        </p:nvPicPr>
        <p:blipFill>
          <a:blip r:embed="rId2"/>
          <a:srcRect l="3168" r="20016" b="3959"/>
          <a:stretch>
            <a:fillRect/>
          </a:stretch>
        </p:blipFill>
        <p:spPr>
          <a:xfrm>
            <a:off x="785786" y="1071546"/>
            <a:ext cx="7643866" cy="5567745"/>
          </a:xfrm>
          <a:ln>
            <a:noFill/>
          </a:ln>
          <a:scene3d>
            <a:camera prst="obliqueTopRight"/>
            <a:lightRig rig="threePt" dir="t"/>
          </a:scene3d>
          <a:sp3d extrusionH="76200" contourW="12700" prstMaterial="dkEdge">
            <a:extrusionClr>
              <a:schemeClr val="tx1"/>
            </a:extrusionClr>
            <a:contourClr>
              <a:schemeClr val="bg1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 на исследовательскую работу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u="sng" dirty="0"/>
              <a:t>Цель</a:t>
            </a:r>
            <a:r>
              <a:rPr lang="ru-RU" i="1" u="sng" dirty="0"/>
              <a:t>:</a:t>
            </a:r>
            <a:r>
              <a:rPr lang="ru-RU" b="1" i="1" dirty="0"/>
              <a:t> </a:t>
            </a:r>
            <a:r>
              <a:rPr lang="ru-RU" sz="2600" i="1" dirty="0"/>
              <a:t>приобретение навыка исследовательской деятельности, освоение исследовательского типа мышления, формирование активной позиции в процессе нахождения стоимости объекта недвижимости</a:t>
            </a:r>
            <a:r>
              <a:rPr lang="ru-RU" i="1" dirty="0"/>
              <a:t>.</a:t>
            </a:r>
            <a:endParaRPr lang="ru-RU" dirty="0"/>
          </a:p>
          <a:p>
            <a:r>
              <a:rPr lang="ru-RU" b="1" i="1" u="sng" dirty="0" smtClean="0"/>
              <a:t>Задача</a:t>
            </a:r>
            <a:r>
              <a:rPr lang="ru-RU" b="1" i="1" u="sng" dirty="0"/>
              <a:t>:</a:t>
            </a:r>
            <a:r>
              <a:rPr lang="ru-RU" i="1" dirty="0"/>
              <a:t> </a:t>
            </a:r>
            <a:r>
              <a:rPr lang="ru-RU" sz="2600" i="1" dirty="0"/>
              <a:t>определить стоимость ремонтно-механической мастерской на 50 условных капитальных ремонтов для торфяных предприятий</a:t>
            </a:r>
            <a:r>
              <a:rPr lang="ru-RU" i="1" dirty="0"/>
              <a:t>.</a:t>
            </a:r>
            <a:endParaRPr lang="ru-RU" dirty="0"/>
          </a:p>
          <a:p>
            <a:pPr marL="36576" indent="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r>
              <a:rPr lang="ru-RU" dirty="0" smtClean="0"/>
              <a:t>3 метода оценки стоимости недвижимости</a:t>
            </a:r>
          </a:p>
          <a:p>
            <a:r>
              <a:rPr lang="ru-RU" dirty="0" smtClean="0"/>
              <a:t>Затратный подход</a:t>
            </a:r>
          </a:p>
          <a:p>
            <a:r>
              <a:rPr lang="ru-RU" dirty="0" smtClean="0"/>
              <a:t>Доходный подход</a:t>
            </a:r>
          </a:p>
          <a:p>
            <a:r>
              <a:rPr lang="ru-RU" dirty="0" smtClean="0"/>
              <a:t>Рыночный подход</a:t>
            </a:r>
          </a:p>
          <a:p>
            <a:r>
              <a:rPr lang="ru-RU" dirty="0" smtClean="0"/>
              <a:t>Расчет средней стоимости объекта</a:t>
            </a:r>
          </a:p>
          <a:p>
            <a:r>
              <a:rPr lang="ru-RU" dirty="0" smtClean="0"/>
              <a:t>Вывод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 метода оценки стоимости недвижимости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7467600" cy="1060472"/>
          </a:xfrm>
        </p:spPr>
        <p:txBody>
          <a:bodyPr/>
          <a:lstStyle/>
          <a:p>
            <a:r>
              <a:rPr lang="ru-RU" dirty="0" smtClean="0"/>
              <a:t>Затратный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50070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928666"/>
          <a:ext cx="9144000" cy="5929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65073"/>
                <a:gridCol w="2378927"/>
              </a:tblGrid>
              <a:tr h="37249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Статьи затрат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Стоимость, руб.</a:t>
                      </a:r>
                      <a:endParaRPr lang="ru-RU" b="1" dirty="0"/>
                    </a:p>
                  </a:txBody>
                  <a:tcPr anchor="ctr"/>
                </a:tc>
              </a:tr>
              <a:tr h="3673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Стоимость строительных материалов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5015015,5</a:t>
                      </a:r>
                      <a:endParaRPr lang="ru-RU" dirty="0"/>
                    </a:p>
                  </a:txBody>
                  <a:tcPr anchor="ctr"/>
                </a:tc>
              </a:tr>
              <a:tr h="3673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Заработная плата рабочих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2256756,98</a:t>
                      </a:r>
                      <a:endParaRPr lang="ru-RU" dirty="0"/>
                    </a:p>
                  </a:txBody>
                  <a:tcPr anchor="ctr"/>
                </a:tc>
              </a:tr>
              <a:tr h="3673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Эксплуатация машин</a:t>
                      </a:r>
                      <a:r>
                        <a:rPr lang="ru-RU" baseline="0" dirty="0" smtClean="0"/>
                        <a:t> и механизмов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1253753,88</a:t>
                      </a:r>
                      <a:endParaRPr lang="ru-RU" dirty="0"/>
                    </a:p>
                  </a:txBody>
                  <a:tcPr anchor="ctr"/>
                </a:tc>
              </a:tr>
              <a:tr h="36739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 прямые затраты: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8525526,36</a:t>
                      </a:r>
                      <a:endParaRPr lang="ru-RU" b="1" dirty="0"/>
                    </a:p>
                  </a:txBody>
                  <a:tcPr anchor="ctr"/>
                </a:tc>
              </a:tr>
              <a:tr h="3673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Накладные расходы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852552,64</a:t>
                      </a:r>
                      <a:endParaRPr lang="ru-RU" dirty="0"/>
                    </a:p>
                  </a:txBody>
                  <a:tcPr anchor="ctr"/>
                </a:tc>
              </a:tr>
              <a:tr h="3673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Себестоимость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9378079</a:t>
                      </a:r>
                      <a:endParaRPr lang="ru-RU" dirty="0"/>
                    </a:p>
                  </a:txBody>
                  <a:tcPr anchor="ctr"/>
                </a:tc>
              </a:tr>
              <a:tr h="3724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Сметная прибыль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1688054,22</a:t>
                      </a:r>
                      <a:endParaRPr lang="ru-RU" dirty="0"/>
                    </a:p>
                  </a:txBody>
                  <a:tcPr anchor="ctr"/>
                </a:tc>
              </a:tr>
              <a:tr h="37249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/>
                        </a:rPr>
                        <a:t>Итого стоимость общестроительных</a:t>
                      </a:r>
                      <a:r>
                        <a:rPr lang="ru-RU" b="1" baseline="0" dirty="0" smtClean="0">
                          <a:effectLst/>
                        </a:rPr>
                        <a:t> работ:</a:t>
                      </a:r>
                      <a:endParaRPr lang="ru-RU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/>
                        </a:rPr>
                        <a:t>11066133,22</a:t>
                      </a:r>
                      <a:endParaRPr lang="ru-RU" b="1" dirty="0">
                        <a:effectLst/>
                      </a:endParaRPr>
                    </a:p>
                  </a:txBody>
                  <a:tcPr anchor="ctr"/>
                </a:tc>
              </a:tr>
              <a:tr h="3724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Отопление, вентиляция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276653,33</a:t>
                      </a:r>
                      <a:endParaRPr lang="ru-RU" dirty="0"/>
                    </a:p>
                  </a:txBody>
                  <a:tcPr anchor="ctr"/>
                </a:tc>
              </a:tr>
              <a:tr h="3724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Водопровод,</a:t>
                      </a:r>
                      <a:r>
                        <a:rPr lang="ru-RU" baseline="0" dirty="0" smtClean="0"/>
                        <a:t> канализация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331984</a:t>
                      </a:r>
                      <a:endParaRPr lang="ru-RU" dirty="0"/>
                    </a:p>
                  </a:txBody>
                  <a:tcPr anchor="ctr"/>
                </a:tc>
              </a:tr>
              <a:tr h="3724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Электросети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221322,66</a:t>
                      </a:r>
                      <a:endParaRPr lang="ru-RU" dirty="0"/>
                    </a:p>
                  </a:txBody>
                  <a:tcPr anchor="ctr"/>
                </a:tc>
              </a:tr>
              <a:tr h="3724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Телефонизация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110661,33</a:t>
                      </a:r>
                      <a:endParaRPr lang="ru-RU" dirty="0"/>
                    </a:p>
                  </a:txBody>
                  <a:tcPr anchor="ctr"/>
                </a:tc>
              </a:tr>
              <a:tr h="37249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r>
                        <a:rPr lang="ru-RU" b="1" baseline="0" dirty="0" smtClean="0"/>
                        <a:t> стоимость объекта: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12615391,87</a:t>
                      </a:r>
                      <a:endParaRPr lang="ru-RU" b="1" dirty="0"/>
                    </a:p>
                  </a:txBody>
                  <a:tcPr anchor="ctr"/>
                </a:tc>
              </a:tr>
              <a:tr h="3724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Прочие работы и затраты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331984</a:t>
                      </a:r>
                      <a:endParaRPr lang="ru-RU" dirty="0"/>
                    </a:p>
                  </a:txBody>
                  <a:tcPr anchor="ctr"/>
                </a:tc>
              </a:tr>
              <a:tr h="37249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Всего восстановительная</a:t>
                      </a:r>
                      <a:r>
                        <a:rPr lang="ru-RU" b="1" baseline="0" dirty="0" smtClean="0"/>
                        <a:t> стоимость объекта как нового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12947375,87</a:t>
                      </a:r>
                      <a:endParaRPr lang="ru-RU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ru-RU" dirty="0" smtClean="0"/>
              <a:t>Затратный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Доходный подход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64399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000148"/>
          </a:xfrm>
        </p:spPr>
        <p:txBody>
          <a:bodyPr/>
          <a:lstStyle/>
          <a:p>
            <a:r>
              <a:rPr lang="ru-RU" dirty="0" smtClean="0"/>
              <a:t>Рыночный подход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186766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Рыночный подход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5441"/>
          <a:ext cx="9144000" cy="5638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2203"/>
                <a:gridCol w="1474844"/>
                <a:gridCol w="1686468"/>
                <a:gridCol w="1647814"/>
                <a:gridCol w="1532671"/>
              </a:tblGrid>
              <a:tr h="381045"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/>
                        <a:t>Характеристики </a:t>
                      </a:r>
                    </a:p>
                    <a:p>
                      <a:pPr algn="ctr"/>
                      <a:r>
                        <a:rPr kumimoji="0" lang="ru-RU" sz="1800" b="1" kern="1200" dirty="0" smtClean="0"/>
                        <a:t>объекта</a:t>
                      </a:r>
                      <a:endParaRPr lang="ru-RU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/>
                        <a:t>Объект</a:t>
                      </a:r>
                    </a:p>
                    <a:p>
                      <a:pPr algn="ctr"/>
                      <a:r>
                        <a:rPr kumimoji="0" lang="ru-RU" sz="1800" b="1" kern="1200" dirty="0" smtClean="0"/>
                        <a:t>оценки</a:t>
                      </a:r>
                      <a:endParaRPr lang="ru-RU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/>
                        <a:t>Объекты сопоставления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045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ОС-1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ОС-2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ОС-3</a:t>
                      </a:r>
                      <a:endParaRPr lang="ru-RU" b="1" dirty="0"/>
                    </a:p>
                  </a:txBody>
                  <a:tcPr anchor="ctr"/>
                </a:tc>
              </a:tr>
              <a:tr h="38104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Местоположение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/>
                        <a:t>Отл</a:t>
                      </a:r>
                      <a:r>
                        <a:rPr kumimoji="0" lang="ru-RU" sz="1800" kern="1200" dirty="0" smtClean="0"/>
                        <a:t>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/>
                        <a:t>Удовл</a:t>
                      </a:r>
                      <a:r>
                        <a:rPr kumimoji="0" lang="ru-RU" sz="1800" kern="1200" dirty="0" smtClean="0"/>
                        <a:t>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Хор.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/>
                        <a:t>Отл</a:t>
                      </a:r>
                      <a:r>
                        <a:rPr kumimoji="0" lang="ru-RU" sz="1800" kern="1200" dirty="0" smtClean="0"/>
                        <a:t>.</a:t>
                      </a:r>
                      <a:endParaRPr lang="ru-RU" dirty="0"/>
                    </a:p>
                  </a:txBody>
                  <a:tcPr anchor="ctr"/>
                </a:tc>
              </a:tr>
              <a:tr h="42604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Строительный объем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9300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9800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9000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9200</a:t>
                      </a:r>
                      <a:endParaRPr lang="ru-RU" dirty="0"/>
                    </a:p>
                  </a:txBody>
                  <a:tcPr anchor="ctr"/>
                </a:tc>
              </a:tr>
              <a:tr h="38104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Состояние объекта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Хор.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Хор.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Хор.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Хор.</a:t>
                      </a:r>
                      <a:endParaRPr lang="ru-RU" dirty="0"/>
                    </a:p>
                  </a:txBody>
                  <a:tcPr anchor="ctr"/>
                </a:tc>
              </a:tr>
              <a:tr h="38104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Площадь общая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815,62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900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710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807</a:t>
                      </a:r>
                      <a:endParaRPr lang="ru-RU" dirty="0"/>
                    </a:p>
                  </a:txBody>
                  <a:tcPr anchor="ctr"/>
                </a:tc>
              </a:tr>
              <a:tr h="38104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Площадь рабочая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775,9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813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680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770</a:t>
                      </a:r>
                      <a:endParaRPr lang="ru-RU" dirty="0"/>
                    </a:p>
                  </a:txBody>
                  <a:tcPr anchor="ctr"/>
                </a:tc>
              </a:tr>
              <a:tr h="38104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Организованный </a:t>
                      </a:r>
                    </a:p>
                    <a:p>
                      <a:pPr algn="ctr"/>
                      <a:r>
                        <a:rPr kumimoji="0" lang="ru-RU" sz="1800" kern="1200" dirty="0" smtClean="0"/>
                        <a:t>подъезд к</a:t>
                      </a:r>
                      <a:r>
                        <a:rPr kumimoji="0" lang="ru-RU" sz="1800" kern="1200" baseline="0" dirty="0" smtClean="0"/>
                        <a:t> ОН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/>
                        <a:t>Отл</a:t>
                      </a:r>
                      <a:r>
                        <a:rPr kumimoji="0" lang="ru-RU" sz="1800" kern="1200" dirty="0" smtClean="0"/>
                        <a:t>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Хор.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/>
                        <a:t>Удовл</a:t>
                      </a:r>
                      <a:r>
                        <a:rPr kumimoji="0" lang="ru-RU" sz="1800" kern="1200" dirty="0" smtClean="0"/>
                        <a:t>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/>
                        <a:t>Отл</a:t>
                      </a:r>
                      <a:r>
                        <a:rPr kumimoji="0" lang="ru-RU" sz="1800" kern="1200" dirty="0" smtClean="0"/>
                        <a:t>.</a:t>
                      </a:r>
                      <a:endParaRPr lang="ru-RU" dirty="0"/>
                    </a:p>
                  </a:txBody>
                  <a:tcPr anchor="ctr"/>
                </a:tc>
              </a:tr>
              <a:tr h="38104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Стоимость ОН(</a:t>
                      </a:r>
                      <a:r>
                        <a:rPr kumimoji="0" lang="ru-RU" sz="1800" kern="1200" dirty="0" err="1" smtClean="0"/>
                        <a:t>т.руб</a:t>
                      </a:r>
                      <a:r>
                        <a:rPr kumimoji="0" lang="ru-RU" sz="1800" kern="1200" dirty="0" smtClean="0"/>
                        <a:t>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17000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13000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16000</a:t>
                      </a:r>
                      <a:endParaRPr lang="ru-RU" dirty="0"/>
                    </a:p>
                  </a:txBody>
                  <a:tcPr anchor="ctr"/>
                </a:tc>
              </a:tr>
              <a:tr h="381045"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/>
                        <a:t>Корректировки: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38104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Местоположение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+3%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+1%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</a:tr>
              <a:tr h="38104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Состояние объекта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</a:tr>
              <a:tr h="38104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Площадь рабочая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+3%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+1%</a:t>
                      </a:r>
                      <a:endParaRPr lang="ru-RU" dirty="0"/>
                    </a:p>
                  </a:txBody>
                  <a:tcPr anchor="ctr"/>
                </a:tc>
              </a:tr>
              <a:tr h="38104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rgbClr val="FFFF00"/>
                          </a:solidFill>
                        </a:rPr>
                        <a:t>Стоимость ОН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rgbClr val="FFFF00"/>
                          </a:solidFill>
                        </a:rPr>
                        <a:t>15730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17510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13520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16160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207</TotalTime>
  <Words>331</Words>
  <Application>Microsoft Office PowerPoint</Application>
  <PresentationFormat>Экран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Исследовательская работа</vt:lpstr>
      <vt:lpstr>Задание на исследовательскую работу</vt:lpstr>
      <vt:lpstr>Содержание:</vt:lpstr>
      <vt:lpstr>3 метода оценки стоимости недвижимости</vt:lpstr>
      <vt:lpstr>Затратный подход</vt:lpstr>
      <vt:lpstr>Затратный подход</vt:lpstr>
      <vt:lpstr>Доходный подход</vt:lpstr>
      <vt:lpstr>Рыночный подход</vt:lpstr>
      <vt:lpstr>Рыночный подход</vt:lpstr>
      <vt:lpstr>Расчет средней стоимости объекта</vt:lpstr>
      <vt:lpstr>Вывод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</dc:title>
  <dc:creator>Admin</dc:creator>
  <cp:lastModifiedBy>Мансурова_РХ</cp:lastModifiedBy>
  <cp:revision>23</cp:revision>
  <dcterms:created xsi:type="dcterms:W3CDTF">2012-04-17T13:06:02Z</dcterms:created>
  <dcterms:modified xsi:type="dcterms:W3CDTF">2012-12-21T06:03:55Z</dcterms:modified>
</cp:coreProperties>
</file>